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1"/>
  </p:notesMasterIdLst>
  <p:sldIdLst>
    <p:sldId id="256" r:id="rId2"/>
    <p:sldId id="300" r:id="rId3"/>
    <p:sldId id="272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0" d="100"/>
          <a:sy n="70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0E039-CF00-49FC-9B5C-F196DA1F4854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561A-E281-4694-8FB3-0066AF0F4582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90B5-1914-45D9-A681-EF029FA4EC8A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2AD4-08C5-4D6D-9EEE-DBE1C20E9C5B}" type="datetime1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5DAF-06E1-42DE-838B-20CC55CB4C9A}" type="datetime1">
              <a:rPr lang="en-US" smtClean="0"/>
              <a:t>10/18/2017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FF7C-7A58-43B7-84D7-12775CA60232}" type="datetime1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2232-0922-47FC-9BE0-09905ACAC964}" type="datetime1">
              <a:rPr lang="en-US" smtClean="0"/>
              <a:t>10/18/2017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9566-96E9-4C50-9CEF-22B1801ABD21}" type="datetime1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8204-6D1F-4BE7-BF19-5254809FD16A}" type="datetime1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44AA0-1D0A-4DF3-BE57-50BADAE9AE3E}" type="datetime1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00D0-674E-487B-ADBA-032653EAC1BA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28AB-1535-4FE7-B363-84BD7F07FD50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B881-0EC0-4B31-9006-332838161BDC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8AE9-3DE0-41CF-93D3-B3A54D2E6690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7100C-D1A0-4C09-98AD-9E64C278BF4E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6D09A-49C3-4CD2-8665-464C696CED18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1A3E-8D01-4F03-AFE1-E6EF7E75F422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D4CFEB-8541-4CCF-BE13-F74FBC0B7B73}" type="datetime1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Chapter </a:t>
            </a:r>
            <a:r>
              <a:rPr lang="da-DK" dirty="0" smtClean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Atmel ARM </a:t>
            </a:r>
            <a:r>
              <a:rPr lang="en-US" dirty="0"/>
              <a:t>I/O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Zero using Atmel SAM D21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75" y="2332782"/>
            <a:ext cx="4520785" cy="3899474"/>
          </a:xfrm>
        </p:spPr>
      </p:pic>
    </p:spTree>
    <p:extLst>
      <p:ext uri="{BB962C8B-B14F-4D97-AF65-F5344CB8AC3E}">
        <p14:creationId xmlns:p14="http://schemas.microsoft.com/office/powerpoint/2010/main" val="10989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091821"/>
          </a:xfrm>
        </p:spPr>
        <p:txBody>
          <a:bodyPr/>
          <a:lstStyle/>
          <a:p>
            <a:r>
              <a:rPr lang="en-US" dirty="0"/>
              <a:t>Atmel SAM D Microcontroller Block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084" y="1091820"/>
            <a:ext cx="4466220" cy="5629299"/>
          </a:xfrm>
        </p:spPr>
      </p:pic>
    </p:spTree>
    <p:extLst>
      <p:ext uri="{BB962C8B-B14F-4D97-AF65-F5344CB8AC3E}">
        <p14:creationId xmlns:p14="http://schemas.microsoft.com/office/powerpoint/2010/main" val="25304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27544"/>
            <a:ext cx="10018713" cy="1091821"/>
          </a:xfrm>
        </p:spPr>
        <p:txBody>
          <a:bodyPr/>
          <a:lstStyle/>
          <a:p>
            <a:r>
              <a:rPr lang="en-US" dirty="0"/>
              <a:t>Atmel D20 </a:t>
            </a:r>
            <a:r>
              <a:rPr lang="en-US" dirty="0" err="1"/>
              <a:t>Xplained</a:t>
            </a:r>
            <a:r>
              <a:rPr lang="en-US" dirty="0"/>
              <a:t> Pro development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084" y="1472109"/>
            <a:ext cx="4466220" cy="4868721"/>
          </a:xfrm>
        </p:spPr>
      </p:pic>
    </p:spTree>
    <p:extLst>
      <p:ext uri="{BB962C8B-B14F-4D97-AF65-F5344CB8AC3E}">
        <p14:creationId xmlns:p14="http://schemas.microsoft.com/office/powerpoint/2010/main" val="218965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27544"/>
            <a:ext cx="10018713" cy="1091821"/>
          </a:xfrm>
        </p:spPr>
        <p:txBody>
          <a:bodyPr/>
          <a:lstStyle/>
          <a:p>
            <a:r>
              <a:rPr lang="en-US" dirty="0"/>
              <a:t>Atmel D21 </a:t>
            </a:r>
            <a:r>
              <a:rPr lang="en-US" dirty="0" err="1"/>
              <a:t>Xplained</a:t>
            </a:r>
            <a:r>
              <a:rPr lang="en-US" dirty="0"/>
              <a:t> Pro development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5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2511" y="1665027"/>
            <a:ext cx="4388171" cy="492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6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 of Atmel SAM D2xJ18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626004"/>
              </p:ext>
            </p:extLst>
          </p:nvPr>
        </p:nvGraphicFramePr>
        <p:xfrm>
          <a:off x="2282235" y="3352208"/>
          <a:ext cx="8669621" cy="1319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3489"/>
                <a:gridCol w="3207760"/>
                <a:gridCol w="3438372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Memory sizes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Address range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Flash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256KB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0x00000000-0x0003FFFF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SRAM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32KB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0x20000000-0x20007FFF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I/O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All the peripherals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0x40000000-0x420053FF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1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 for ATSAMD21J18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251" y="2043077"/>
            <a:ext cx="2375788" cy="470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8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941696"/>
          </a:xfrm>
        </p:spPr>
        <p:txBody>
          <a:bodyPr/>
          <a:lstStyle/>
          <a:p>
            <a:r>
              <a:rPr lang="en-US" dirty="0"/>
              <a:t>Fields Values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54571"/>
              </p:ext>
            </p:extLst>
          </p:nvPr>
        </p:nvGraphicFramePr>
        <p:xfrm>
          <a:off x="2210937" y="808726"/>
          <a:ext cx="8980226" cy="5935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2639"/>
                <a:gridCol w="1815152"/>
                <a:gridCol w="6182435"/>
              </a:tblGrid>
              <a:tr h="1896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Field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Description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Some Valid Values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2108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SAM 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Product Family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General Purpose MCU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11513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##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Product Series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09 = Cortex-M0+ Basic Feature Set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•910 = Cortex-M0+ CPU, Basic Feature Set, TCC, DMA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•011 = D10 + USB Device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•120 = Cortex-M0+ CPU, Basic Feature Set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•021 = D20 + USB Device and Embedded Host, I2S, DMA, TCC, 3.4MHz I2C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9483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Pin Count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C = 14 pins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D = 20/24 pins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E = 32 pins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G = 48 pins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J = 64 pins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11379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FM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Flash Memory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13 = 8 KB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•K14 = 16 KB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•K15 = 32 KB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•KB6 = 64 KB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= 64 KB8 KB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KB = 256 KB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1896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Marketing Revision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A = Initial Revision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5689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X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Package Type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A = TQFP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M = QFN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 SS = SOIC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3793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Y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Plating material and temp grade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</a:t>
                      </a:r>
                      <a:r>
                        <a:rPr lang="en-US" sz="1300" dirty="0" err="1">
                          <a:effectLst/>
                        </a:rPr>
                        <a:t>lU</a:t>
                      </a:r>
                      <a:r>
                        <a:rPr lang="en-US" sz="1300" dirty="0">
                          <a:effectLst/>
                        </a:rPr>
                        <a:t> = -40 — 85°C Matte Sn plating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•=N = -40 — 105°C Matte Sn plating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  <a:tr h="3793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Z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Package carrier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</a:t>
                      </a:r>
                      <a:r>
                        <a:rPr lang="en-US" sz="1300" dirty="0" err="1">
                          <a:effectLst/>
                        </a:rPr>
                        <a:t>aT</a:t>
                      </a:r>
                      <a:r>
                        <a:rPr lang="en-US" sz="1300" dirty="0">
                          <a:effectLst/>
                        </a:rPr>
                        <a:t> = Tape &amp; Reel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•=No character = Tray/Tube (Default)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599" marR="5859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2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Atmel SAM D MCU features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320" y="2159309"/>
            <a:ext cx="7855555" cy="37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Atmel SAM MCU portfolio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358" y="1997617"/>
            <a:ext cx="6809677" cy="476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ATSAMD21J18 pinout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804" y="1990892"/>
            <a:ext cx="6997730" cy="475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2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214651"/>
          </a:xfrm>
        </p:spPr>
        <p:txBody>
          <a:bodyPr/>
          <a:lstStyle/>
          <a:p>
            <a:r>
              <a:rPr lang="en-US" dirty="0"/>
              <a:t>Peripheral address map of SAM D21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277" y="1098374"/>
            <a:ext cx="6028610" cy="571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832514"/>
            <a:ext cx="10018713" cy="1214651"/>
          </a:xfrm>
        </p:spPr>
        <p:txBody>
          <a:bodyPr>
            <a:normAutofit fontScale="90000"/>
          </a:bodyPr>
          <a:lstStyle/>
          <a:p>
            <a:r>
              <a:rPr lang="en-US" dirty="0"/>
              <a:t>The Data and Direction Registers and a Simplified View of an I/O pin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964" y="3102713"/>
            <a:ext cx="5467403" cy="276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0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832514"/>
            <a:ext cx="10018713" cy="1214651"/>
          </a:xfrm>
        </p:spPr>
        <p:txBody>
          <a:bodyPr>
            <a:normAutofit/>
          </a:bodyPr>
          <a:lstStyle/>
          <a:p>
            <a:r>
              <a:rPr lang="en-US" dirty="0"/>
              <a:t>OUTput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97" y="3258506"/>
            <a:ext cx="7756564" cy="80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832514"/>
            <a:ext cx="10018713" cy="1214651"/>
          </a:xfrm>
        </p:spPr>
        <p:txBody>
          <a:bodyPr>
            <a:normAutofit/>
          </a:bodyPr>
          <a:lstStyle/>
          <a:p>
            <a:r>
              <a:rPr lang="en-US" dirty="0"/>
              <a:t>DIRection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651" y="3294686"/>
            <a:ext cx="8228783" cy="8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832514"/>
            <a:ext cx="10018713" cy="1214651"/>
          </a:xfrm>
        </p:spPr>
        <p:txBody>
          <a:bodyPr>
            <a:normAutofit/>
          </a:bodyPr>
          <a:lstStyle/>
          <a:p>
            <a:r>
              <a:rPr lang="en-US" dirty="0"/>
              <a:t>APBB Mask register of Power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033" y="2743969"/>
            <a:ext cx="9687990" cy="15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LED connection to PB30 of the SAMD21 </a:t>
            </a:r>
            <a:r>
              <a:rPr lang="en-US" sz="3200" dirty="0" err="1"/>
              <a:t>Xplained</a:t>
            </a:r>
            <a:r>
              <a:rPr lang="en-US" sz="3200" dirty="0"/>
              <a:t> Pro board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17</a:t>
            </a:fld>
            <a:endParaRPr lang="en-US" dirty="0"/>
          </a:p>
        </p:txBody>
      </p:sp>
      <p:pic>
        <p:nvPicPr>
          <p:cNvPr id="4098" name="Picture 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8" y="2372589"/>
            <a:ext cx="5304216" cy="3494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12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LED connection to PA14 of the SAMD20 </a:t>
            </a:r>
            <a:r>
              <a:rPr lang="en-US" sz="3200" dirty="0" err="1"/>
              <a:t>Xplained</a:t>
            </a:r>
            <a:r>
              <a:rPr lang="en-US" sz="3200" dirty="0"/>
              <a:t> Pro board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866" y="2265529"/>
            <a:ext cx="5572612" cy="384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2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OUTSET (Output Set) Register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54" y="3057096"/>
            <a:ext cx="8378210" cy="88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1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OUTCLR (Output Clear) Register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398" y="3289110"/>
            <a:ext cx="8893782" cy="94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0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OUTTGL (Output Toggle) Register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393" y="3336175"/>
            <a:ext cx="8893792" cy="94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Some GPIO registers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22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924991"/>
              </p:ext>
            </p:extLst>
          </p:nvPr>
        </p:nvGraphicFramePr>
        <p:xfrm>
          <a:off x="1541179" y="2222936"/>
          <a:ext cx="10363942" cy="3329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402"/>
                <a:gridCol w="1363676"/>
                <a:gridCol w="3604003"/>
                <a:gridCol w="1558487"/>
                <a:gridCol w="1675374"/>
              </a:tblGrid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Address (Offset)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Name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Description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Type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Reset Value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DIR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Port Data Direction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0x04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DIRCLR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Port Data Direction Clear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0x08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DIRSET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Port Direction Set Register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0x0C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DIRTGL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Port Direction Toggle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0x10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OUT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Port Data Output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0x14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OUTCLR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Port Output Clear Register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0x18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OUTSET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Data Output Value Set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0x1C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OUTTGL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Data Output Value Toggle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R/W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0x00000000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  <a:tr h="331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0x20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IN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Data Input Value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0x00000000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887" marR="1168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47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User switch connection on SAMD21 </a:t>
            </a:r>
            <a:r>
              <a:rPr lang="en-US" sz="3200" dirty="0" err="1"/>
              <a:t>Xplained</a:t>
            </a:r>
            <a:r>
              <a:rPr lang="en-US" sz="3200" dirty="0"/>
              <a:t> Pro board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192" y="2418458"/>
            <a:ext cx="4916193" cy="34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Connecting external switches to the microcontroller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983" y="1818570"/>
            <a:ext cx="3340321" cy="492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8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An input pin configured with pull-up/down enabled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354" y="2786143"/>
            <a:ext cx="5325989" cy="252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3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PINCFG register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089" y="3093114"/>
            <a:ext cx="8635944" cy="112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3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Bit descriptions of PINCFG registers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79402"/>
              </p:ext>
            </p:extLst>
          </p:nvPr>
        </p:nvGraphicFramePr>
        <p:xfrm>
          <a:off x="2825085" y="1902497"/>
          <a:ext cx="7571802" cy="4716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544"/>
                <a:gridCol w="1008540"/>
                <a:gridCol w="6035718"/>
              </a:tblGrid>
              <a:tr h="2662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BIT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Field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Description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</a:tr>
              <a:tr h="7417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DRVSTR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Output Driver Strength Selection</a:t>
                      </a:r>
                      <a:endParaRPr lang="en-US" sz="15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0: Pin drive strength is set to normal drive strength.</a:t>
                      </a:r>
                      <a:endParaRPr lang="en-US" sz="15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1: Pin drive strength is set to stronger drive strength.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</a:tr>
              <a:tr h="1236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PULLEN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Pull Enable</a:t>
                      </a:r>
                      <a:endParaRPr lang="en-US" sz="1500">
                        <a:effectLst/>
                      </a:endParaRPr>
                    </a:p>
                    <a:p>
                      <a:pPr marL="114300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0: Internal pull resistor is disabled, and the input is in a high-impedance configuration.</a:t>
                      </a:r>
                      <a:endParaRPr lang="en-US" sz="1500">
                        <a:effectLst/>
                      </a:endParaRPr>
                    </a:p>
                    <a:p>
                      <a:pPr marL="114300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1: Internal pull resistor is enabled, and the input is driven to a defined logic level in the absence of external input.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</a:tr>
              <a:tr h="1236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INEN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Input Enable</a:t>
                      </a:r>
                      <a:endParaRPr lang="en-US" sz="1500">
                        <a:effectLst/>
                      </a:endParaRPr>
                    </a:p>
                    <a:p>
                      <a:pPr marL="114300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0: Input buffer for the I/O pin is disabled, and the input value will not be sampled.</a:t>
                      </a:r>
                      <a:endParaRPr lang="en-US" sz="1500">
                        <a:effectLst/>
                      </a:endParaRPr>
                    </a:p>
                    <a:p>
                      <a:pPr marL="114300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1: Input buffer for the I/O pin is enabled, and the input value will be sampled when required.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</a:tr>
              <a:tr h="1236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PMUXEN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Peripheral Multiplexer Enable</a:t>
                      </a:r>
                      <a:endParaRPr lang="en-US" sz="1500" dirty="0">
                        <a:effectLst/>
                      </a:endParaRPr>
                    </a:p>
                    <a:p>
                      <a:pPr marL="114300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0: The peripheral multiplexer selection is disabled, and the PORT registers control the direction and output drive value.</a:t>
                      </a:r>
                      <a:endParaRPr lang="en-US" sz="1500" dirty="0">
                        <a:effectLst/>
                      </a:endParaRPr>
                    </a:p>
                    <a:p>
                      <a:pPr marL="114300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1: The peripheral multiplexer selection is enabled, and the selected peripheral controls the direction and output drive value.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095" marR="9309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16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GPIO pin configurations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138" y="2407742"/>
            <a:ext cx="8281718" cy="299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6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Pin multiplexing of alternate functions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047" y="2286143"/>
            <a:ext cx="4706374" cy="363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PINCFGn register (notice the PMUXEN bit)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084" y="3048685"/>
            <a:ext cx="9450954" cy="122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PMUX Register is used to select alternate pin functions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602" y="3008675"/>
            <a:ext cx="9755421" cy="14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7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832514"/>
            <a:ext cx="11163869" cy="1214651"/>
          </a:xfrm>
        </p:spPr>
        <p:txBody>
          <a:bodyPr>
            <a:normAutofit/>
          </a:bodyPr>
          <a:lstStyle/>
          <a:p>
            <a:r>
              <a:rPr lang="en-US" sz="3200" dirty="0"/>
              <a:t>PMUX register options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326" y="2194095"/>
            <a:ext cx="8363925" cy="327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1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1"/>
            <a:ext cx="11163869" cy="668740"/>
          </a:xfrm>
        </p:spPr>
        <p:txBody>
          <a:bodyPr>
            <a:normAutofit/>
          </a:bodyPr>
          <a:lstStyle/>
          <a:p>
            <a:r>
              <a:rPr lang="en-US" sz="3200" dirty="0"/>
              <a:t>Atmel SAM D21 Alternative Pin Functions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33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143454"/>
              </p:ext>
            </p:extLst>
          </p:nvPr>
        </p:nvGraphicFramePr>
        <p:xfrm>
          <a:off x="2686689" y="787777"/>
          <a:ext cx="8173890" cy="58483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1117"/>
                <a:gridCol w="505417"/>
                <a:gridCol w="605429"/>
                <a:gridCol w="639860"/>
                <a:gridCol w="422867"/>
                <a:gridCol w="370479"/>
                <a:gridCol w="306979"/>
                <a:gridCol w="351429"/>
                <a:gridCol w="934042"/>
                <a:gridCol w="934042"/>
                <a:gridCol w="660992"/>
                <a:gridCol w="662579"/>
                <a:gridCol w="757829"/>
                <a:gridCol w="630829"/>
              </a:tblGrid>
              <a:tr h="114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 (0)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 (1)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 (2)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 (3)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 (4)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 (5)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 (6)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 (7)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29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I/O Pin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Supply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EIC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REF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PTC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SERCOM-ALT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TC/TCC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AC/GCLK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SERCOM1/PAD[0]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TCC2/WO[0]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SERCOM1/PAD[1]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TCC2/WO[1]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VOUT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44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EXTINT[3]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ADC/VREFA DAC/VREFA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ADC/VREFB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TCC1/WO[0]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VDDANA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TCC1/WO[1]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I2S/SD[0]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NMI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AIN[16]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TCC1/WO[2]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I2S/SD[1]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PA09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EXTINT[9]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AIN[17]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TCC1/WO[3]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I2S/MCK[0]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AIN[18]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TCC1/WO[0]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I2S/SCK[0]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AIN[19]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SERCOM0/PAD[3]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TCC1/WO[1]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I2S/FS[0]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SERCOM4/PAD[0]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TCC2/WO[0]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AC/CMP[0]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SERCOM4/PAD[1]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TCC2/WO[1]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AC/CMP[1]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SERCOM4/PAD[2]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TC3/WO[0]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SERCOM2/PAD[3]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SERCOM4/PAD[3]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TC3/WO[1]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SERCOM1/PAD[0]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TCC2/WO[0]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SERCOM1/PAD[1]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TCC2/WO[1]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X[6]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SERCOM1/PAD[2]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TC3/WO[0]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AC/CMP[0]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PA19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SERCOM1/PAD[3]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TC3/WO[1]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I2S/SD[0]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AC/CMP[1]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X[8]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SERCOM5/PAD[2]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SERCOM3/PAD[2]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TC7/WO[0]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I2S/SCK[0]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X[9]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SERCOM5/PAD[3]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SERCOM3/PAD[3]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TC7/WO[1]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I2S/FS[0]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17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X[10]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SERCOM5/PAD[0]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TC4/WO[0]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TCC0/WO[4]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GCLK_IO[6]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  <a:tr h="229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PA23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VDDIO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EXTINT[7]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X[11]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SERCOM3/PAD[1]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SERCOM5/PAD[1]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TC4/WO[1]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TCC0/WO[5]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USB/SOF 1kHz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GCLK_IO[7]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03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1"/>
            <a:ext cx="11163869" cy="668740"/>
          </a:xfrm>
        </p:spPr>
        <p:txBody>
          <a:bodyPr>
            <a:normAutofit/>
          </a:bodyPr>
          <a:lstStyle/>
          <a:p>
            <a:r>
              <a:rPr lang="en-US" sz="3200" dirty="0"/>
              <a:t>Atmel SAM D21 Alternative Pin Functions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34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361012"/>
              </p:ext>
            </p:extLst>
          </p:nvPr>
        </p:nvGraphicFramePr>
        <p:xfrm>
          <a:off x="2503746" y="778035"/>
          <a:ext cx="8334615" cy="5089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519"/>
                <a:gridCol w="583711"/>
                <a:gridCol w="724562"/>
                <a:gridCol w="481137"/>
                <a:gridCol w="486761"/>
                <a:gridCol w="95303"/>
                <a:gridCol w="356885"/>
                <a:gridCol w="95303"/>
                <a:gridCol w="1092240"/>
                <a:gridCol w="1092240"/>
                <a:gridCol w="762976"/>
                <a:gridCol w="768463"/>
                <a:gridCol w="695294"/>
                <a:gridCol w="728221"/>
              </a:tblGrid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PA24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VDDIO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EXTINT[12]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SERCOM3/PAD[2]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SERCOM5/PAD[2]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TC5/WO[0]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TCC1/WO[2]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USB/DM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>
                    <a:solidFill>
                      <a:srgbClr val="E8F1FB"/>
                    </a:solidFill>
                  </a:tcPr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SERCOM3/PAD[3]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TC5/WO[1]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TCC1/WO[3]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USB/DP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GCLK_IO[0]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EXTINT[8]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GCLK_IO[0]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SERCOM1/PAD[2]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TCC1/WO[0]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SWCLK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GCLK_IO[0]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SERCOM1/PAD[3]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TCC1/WO[1]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SWDIO(4)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AIN[8]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Y[6]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TC7/WO[0]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AIN[9]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Y[7]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TC7/WO[1]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AIN[10]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Y[8]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TC6/WO[0]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AIN[11]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Y[9]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TC6/WO[1]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AIN[12]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Y[10]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AIN[13]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Y[11]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EXTINT[6]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AIN[14]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Y[12]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EXTINT[7]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AIN[15]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Y[13]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EXTINT[8]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Y[14]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TC4/WO[0]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VDDANA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EXTINT[9]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AIN[3]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Y[15]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TC4/WO[1]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TC5/WO[0]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I2S/MCK[1]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GCLK_IO[4]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TC5/WO[1]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I2S/SCK[1]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GCLK_IO[5]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X[12]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TC4/WO[0]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TCC0/WO[6]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I2S/FS[1]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GCLK_IO[6]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X[13]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TC4/WO[1]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TCC0/WO[7]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GCLK_IO[7]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X[14]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TC5/WO[0]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GCLK_IO[0]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X[15]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SERCOM4/PAD[3]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TC5/WO[1]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GCLK_IO[1]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TC6/WO[0]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I2S/SD[1]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GCLK_IO[2]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TC6/WO[1]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I2S/MCK[0]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GCLK_IO[3]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EXTINT[6]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TC7/WO[0]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GCLK_IO[0]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EXTINT[7]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TC7/WO[1]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GCLK_IO[1]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EXTINT[14]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TCC1/WO[2]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  <a:tr h="181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PB31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VDDIO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EXTINT[15]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SERCOM5/PAD[1]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TCC0/WO[1]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TCC1/WO[3]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298" marR="1929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67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1"/>
            <a:ext cx="11163869" cy="1395662"/>
          </a:xfrm>
        </p:spPr>
        <p:txBody>
          <a:bodyPr>
            <a:normAutofit/>
          </a:bodyPr>
          <a:lstStyle/>
          <a:p>
            <a:r>
              <a:rPr lang="en-US" sz="3200" dirty="0"/>
              <a:t>Seven-segment Display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028" y="1876926"/>
            <a:ext cx="6212518" cy="332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9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0"/>
            <a:ext cx="11163869" cy="1937981"/>
          </a:xfrm>
        </p:spPr>
        <p:txBody>
          <a:bodyPr>
            <a:normAutofit/>
          </a:bodyPr>
          <a:lstStyle/>
          <a:p>
            <a:r>
              <a:rPr lang="en-US" sz="3200" dirty="0"/>
              <a:t>Assignments of port pins to each segments of a 7-seg LED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29118"/>
              </p:ext>
            </p:extLst>
          </p:nvPr>
        </p:nvGraphicFramePr>
        <p:xfrm>
          <a:off x="3105698" y="3367573"/>
          <a:ext cx="6967010" cy="659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0484"/>
                <a:gridCol w="870484"/>
                <a:gridCol w="871530"/>
                <a:gridCol w="870484"/>
                <a:gridCol w="870484"/>
                <a:gridCol w="871530"/>
                <a:gridCol w="870484"/>
                <a:gridCol w="87153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 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81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0"/>
            <a:ext cx="11163869" cy="1937981"/>
          </a:xfrm>
        </p:spPr>
        <p:txBody>
          <a:bodyPr>
            <a:normAutofit/>
          </a:bodyPr>
          <a:lstStyle/>
          <a:p>
            <a:r>
              <a:rPr lang="en-US" sz="3200" dirty="0"/>
              <a:t>Segment patterns for the 10 decimal digits for a common cathode 7-seg LED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37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18245"/>
              </p:ext>
            </p:extLst>
          </p:nvPr>
        </p:nvGraphicFramePr>
        <p:xfrm>
          <a:off x="2018801" y="2272904"/>
          <a:ext cx="9058919" cy="3959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8260"/>
                <a:gridCol w="756392"/>
                <a:gridCol w="756392"/>
                <a:gridCol w="757438"/>
                <a:gridCol w="756392"/>
                <a:gridCol w="756392"/>
                <a:gridCol w="757438"/>
                <a:gridCol w="756392"/>
                <a:gridCol w="757438"/>
                <a:gridCol w="1526385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Num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Hex value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0x3F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0x06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0x5B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0x66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0x6D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0x7D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0x07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0x7F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0x6F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89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0"/>
            <a:ext cx="11163869" cy="1937981"/>
          </a:xfrm>
        </p:spPr>
        <p:txBody>
          <a:bodyPr>
            <a:normAutofit/>
          </a:bodyPr>
          <a:lstStyle/>
          <a:p>
            <a:r>
              <a:rPr lang="en-US" sz="2800" dirty="0"/>
              <a:t>Connections between microcontroller and a two-digit 7-segment LED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958" y="2081381"/>
            <a:ext cx="5792331" cy="37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8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3" y="0"/>
            <a:ext cx="11163869" cy="1937981"/>
          </a:xfrm>
        </p:spPr>
        <p:txBody>
          <a:bodyPr>
            <a:normAutofit/>
          </a:bodyPr>
          <a:lstStyle/>
          <a:p>
            <a:r>
              <a:rPr lang="en-US" sz="2800" dirty="0"/>
              <a:t>Connections between microcontroller and 7-segment LED with drivers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1800" smtClean="0"/>
              <a:t>39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216" y="2023124"/>
            <a:ext cx="5693274" cy="397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6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1116</TotalTime>
  <Words>1596</Words>
  <Application>Microsoft Office PowerPoint</Application>
  <PresentationFormat>Widescreen</PresentationFormat>
  <Paragraphs>1096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Corbel</vt:lpstr>
      <vt:lpstr>Times New Roman</vt:lpstr>
      <vt:lpstr>Parallax</vt:lpstr>
      <vt:lpstr>Chapter 2</vt:lpstr>
      <vt:lpstr>Arduino Zero using Atmel SAM D21</vt:lpstr>
      <vt:lpstr>Atmel SAM D Microcontroller Block Diagram</vt:lpstr>
      <vt:lpstr>Atmel D20 Xplained Pro development board</vt:lpstr>
      <vt:lpstr>Atmel D21 Xplained Pro development board</vt:lpstr>
      <vt:lpstr>Memory Map of Atmel SAM D2xJ18</vt:lpstr>
      <vt:lpstr>Memory map for ATSAMD21J18</vt:lpstr>
      <vt:lpstr>Fields Values Description</vt:lpstr>
      <vt:lpstr>Atmel SAM D MCU features</vt:lpstr>
      <vt:lpstr>Atmel SAM MCU portfolio</vt:lpstr>
      <vt:lpstr>ATSAMD21J18 pinout</vt:lpstr>
      <vt:lpstr>Peripheral address map of SAM D21</vt:lpstr>
      <vt:lpstr>The Data and Direction Registers and a Simplified View of an I/O pin</vt:lpstr>
      <vt:lpstr>OUTput Register</vt:lpstr>
      <vt:lpstr>DIRection Register</vt:lpstr>
      <vt:lpstr>APBB Mask register of Power Management</vt:lpstr>
      <vt:lpstr>LED connection to PB30 of the SAMD21 Xplained Pro board</vt:lpstr>
      <vt:lpstr>LED connection to PA14 of the SAMD20 Xplained Pro board</vt:lpstr>
      <vt:lpstr>OUTSET (Output Set) Register</vt:lpstr>
      <vt:lpstr>OUTCLR (Output Clear) Register</vt:lpstr>
      <vt:lpstr>OUTTGL (Output Toggle) Register</vt:lpstr>
      <vt:lpstr>Some GPIO registers</vt:lpstr>
      <vt:lpstr>User switch connection on SAMD21 Xplained Pro board</vt:lpstr>
      <vt:lpstr>Connecting external switches to the microcontroller</vt:lpstr>
      <vt:lpstr>An input pin configured with pull-up/down enabled</vt:lpstr>
      <vt:lpstr>PINCFG register</vt:lpstr>
      <vt:lpstr>Bit descriptions of PINCFG registers</vt:lpstr>
      <vt:lpstr>GPIO pin configurations</vt:lpstr>
      <vt:lpstr>Pin multiplexing of alternate functions</vt:lpstr>
      <vt:lpstr>PINCFGn register (notice the PMUXEN bit)</vt:lpstr>
      <vt:lpstr>PMUX Register is used to select alternate pin functions</vt:lpstr>
      <vt:lpstr>PMUX register options</vt:lpstr>
      <vt:lpstr>Atmel SAM D21 Alternative Pin Functions</vt:lpstr>
      <vt:lpstr>Atmel SAM D21 Alternative Pin Functions</vt:lpstr>
      <vt:lpstr>Seven-segment Display</vt:lpstr>
      <vt:lpstr>Assignments of port pins to each segments of a 7-seg LED</vt:lpstr>
      <vt:lpstr>Segment patterns for the 10 decimal digits for a common cathode 7-seg LED</vt:lpstr>
      <vt:lpstr>Connections between microcontroller and a two-digit 7-segment LED</vt:lpstr>
      <vt:lpstr>Connections between microcontroller and 7-segment LED with drivers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81</cp:revision>
  <dcterms:created xsi:type="dcterms:W3CDTF">2016-04-05T15:14:57Z</dcterms:created>
  <dcterms:modified xsi:type="dcterms:W3CDTF">2017-10-18T11:52:17Z</dcterms:modified>
</cp:coreProperties>
</file>