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91" r:id="rId13"/>
    <p:sldId id="267" r:id="rId14"/>
    <p:sldId id="292"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 id="32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p:scale>
          <a:sx n="70" d="100"/>
          <a:sy n="70" d="100"/>
        </p:scale>
        <p:origin x="444" y="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9D8EBD-BCEA-44DB-B3FA-BEF2334C0C16}" type="datetimeFigureOut">
              <a:rPr lang="en-US" smtClean="0"/>
              <a:t>10/23/2017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7F81B-48C6-4241-8C54-F91A4F434EDD}" type="slidenum">
              <a:rPr lang="en-US" smtClean="0"/>
              <a:t>‹#›</a:t>
            </a:fld>
            <a:endParaRPr lang="en-US"/>
          </a:p>
        </p:txBody>
      </p:sp>
    </p:spTree>
    <p:extLst>
      <p:ext uri="{BB962C8B-B14F-4D97-AF65-F5344CB8AC3E}">
        <p14:creationId xmlns:p14="http://schemas.microsoft.com/office/powerpoint/2010/main" val="1448799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a:t>
            </a:fld>
            <a:endParaRPr lang="en-US"/>
          </a:p>
        </p:txBody>
      </p:sp>
    </p:spTree>
    <p:extLst>
      <p:ext uri="{BB962C8B-B14F-4D97-AF65-F5344CB8AC3E}">
        <p14:creationId xmlns:p14="http://schemas.microsoft.com/office/powerpoint/2010/main" val="4237718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a:t>
            </a:fld>
            <a:endParaRPr lang="en-US"/>
          </a:p>
        </p:txBody>
      </p:sp>
    </p:spTree>
    <p:extLst>
      <p:ext uri="{BB962C8B-B14F-4D97-AF65-F5344CB8AC3E}">
        <p14:creationId xmlns:p14="http://schemas.microsoft.com/office/powerpoint/2010/main" val="117729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4</a:t>
            </a:fld>
            <a:endParaRPr lang="en-US"/>
          </a:p>
        </p:txBody>
      </p:sp>
    </p:spTree>
    <p:extLst>
      <p:ext uri="{BB962C8B-B14F-4D97-AF65-F5344CB8AC3E}">
        <p14:creationId xmlns:p14="http://schemas.microsoft.com/office/powerpoint/2010/main" val="390015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5</a:t>
            </a:fld>
            <a:endParaRPr lang="en-US"/>
          </a:p>
        </p:txBody>
      </p:sp>
    </p:spTree>
    <p:extLst>
      <p:ext uri="{BB962C8B-B14F-4D97-AF65-F5344CB8AC3E}">
        <p14:creationId xmlns:p14="http://schemas.microsoft.com/office/powerpoint/2010/main" val="2543649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6</a:t>
            </a:fld>
            <a:endParaRPr lang="en-US"/>
          </a:p>
        </p:txBody>
      </p:sp>
    </p:spTree>
    <p:extLst>
      <p:ext uri="{BB962C8B-B14F-4D97-AF65-F5344CB8AC3E}">
        <p14:creationId xmlns:p14="http://schemas.microsoft.com/office/powerpoint/2010/main" val="192480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7</a:t>
            </a:fld>
            <a:endParaRPr lang="en-US"/>
          </a:p>
        </p:txBody>
      </p:sp>
    </p:spTree>
    <p:extLst>
      <p:ext uri="{BB962C8B-B14F-4D97-AF65-F5344CB8AC3E}">
        <p14:creationId xmlns:p14="http://schemas.microsoft.com/office/powerpoint/2010/main" val="1332188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8</a:t>
            </a:fld>
            <a:endParaRPr lang="en-US"/>
          </a:p>
        </p:txBody>
      </p:sp>
    </p:spTree>
    <p:extLst>
      <p:ext uri="{BB962C8B-B14F-4D97-AF65-F5344CB8AC3E}">
        <p14:creationId xmlns:p14="http://schemas.microsoft.com/office/powerpoint/2010/main" val="2209309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9</a:t>
            </a:fld>
            <a:endParaRPr lang="en-US"/>
          </a:p>
        </p:txBody>
      </p:sp>
    </p:spTree>
    <p:extLst>
      <p:ext uri="{BB962C8B-B14F-4D97-AF65-F5344CB8AC3E}">
        <p14:creationId xmlns:p14="http://schemas.microsoft.com/office/powerpoint/2010/main" val="3658584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10</a:t>
            </a:fld>
            <a:endParaRPr lang="en-US"/>
          </a:p>
        </p:txBody>
      </p:sp>
    </p:spTree>
    <p:extLst>
      <p:ext uri="{BB962C8B-B14F-4D97-AF65-F5344CB8AC3E}">
        <p14:creationId xmlns:p14="http://schemas.microsoft.com/office/powerpoint/2010/main" val="3470944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11</a:t>
            </a:fld>
            <a:endParaRPr lang="en-US"/>
          </a:p>
        </p:txBody>
      </p:sp>
    </p:spTree>
    <p:extLst>
      <p:ext uri="{BB962C8B-B14F-4D97-AF65-F5344CB8AC3E}">
        <p14:creationId xmlns:p14="http://schemas.microsoft.com/office/powerpoint/2010/main" val="35095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12</a:t>
            </a:fld>
            <a:endParaRPr lang="en-US"/>
          </a:p>
        </p:txBody>
      </p:sp>
    </p:spTree>
    <p:extLst>
      <p:ext uri="{BB962C8B-B14F-4D97-AF65-F5344CB8AC3E}">
        <p14:creationId xmlns:p14="http://schemas.microsoft.com/office/powerpoint/2010/main" val="931661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13</a:t>
            </a:fld>
            <a:endParaRPr lang="en-US"/>
          </a:p>
        </p:txBody>
      </p:sp>
    </p:spTree>
    <p:extLst>
      <p:ext uri="{BB962C8B-B14F-4D97-AF65-F5344CB8AC3E}">
        <p14:creationId xmlns:p14="http://schemas.microsoft.com/office/powerpoint/2010/main" val="2921571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14</a:t>
            </a:fld>
            <a:endParaRPr lang="en-US"/>
          </a:p>
        </p:txBody>
      </p:sp>
    </p:spTree>
    <p:extLst>
      <p:ext uri="{BB962C8B-B14F-4D97-AF65-F5344CB8AC3E}">
        <p14:creationId xmlns:p14="http://schemas.microsoft.com/office/powerpoint/2010/main" val="3429174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15</a:t>
            </a:fld>
            <a:endParaRPr lang="en-US"/>
          </a:p>
        </p:txBody>
      </p:sp>
    </p:spTree>
    <p:extLst>
      <p:ext uri="{BB962C8B-B14F-4D97-AF65-F5344CB8AC3E}">
        <p14:creationId xmlns:p14="http://schemas.microsoft.com/office/powerpoint/2010/main" val="3288592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16</a:t>
            </a:fld>
            <a:endParaRPr lang="en-US"/>
          </a:p>
        </p:txBody>
      </p:sp>
    </p:spTree>
    <p:extLst>
      <p:ext uri="{BB962C8B-B14F-4D97-AF65-F5344CB8AC3E}">
        <p14:creationId xmlns:p14="http://schemas.microsoft.com/office/powerpoint/2010/main" val="2111204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17</a:t>
            </a:fld>
            <a:endParaRPr lang="en-US"/>
          </a:p>
        </p:txBody>
      </p:sp>
    </p:spTree>
    <p:extLst>
      <p:ext uri="{BB962C8B-B14F-4D97-AF65-F5344CB8AC3E}">
        <p14:creationId xmlns:p14="http://schemas.microsoft.com/office/powerpoint/2010/main" val="1603694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18</a:t>
            </a:fld>
            <a:endParaRPr lang="en-US"/>
          </a:p>
        </p:txBody>
      </p:sp>
    </p:spTree>
    <p:extLst>
      <p:ext uri="{BB962C8B-B14F-4D97-AF65-F5344CB8AC3E}">
        <p14:creationId xmlns:p14="http://schemas.microsoft.com/office/powerpoint/2010/main" val="1371616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19</a:t>
            </a:fld>
            <a:endParaRPr lang="en-US"/>
          </a:p>
        </p:txBody>
      </p:sp>
    </p:spTree>
    <p:extLst>
      <p:ext uri="{BB962C8B-B14F-4D97-AF65-F5344CB8AC3E}">
        <p14:creationId xmlns:p14="http://schemas.microsoft.com/office/powerpoint/2010/main" val="1028311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20</a:t>
            </a:fld>
            <a:endParaRPr lang="en-US"/>
          </a:p>
        </p:txBody>
      </p:sp>
    </p:spTree>
    <p:extLst>
      <p:ext uri="{BB962C8B-B14F-4D97-AF65-F5344CB8AC3E}">
        <p14:creationId xmlns:p14="http://schemas.microsoft.com/office/powerpoint/2010/main" val="4061344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21</a:t>
            </a:fld>
            <a:endParaRPr lang="en-US"/>
          </a:p>
        </p:txBody>
      </p:sp>
    </p:spTree>
    <p:extLst>
      <p:ext uri="{BB962C8B-B14F-4D97-AF65-F5344CB8AC3E}">
        <p14:creationId xmlns:p14="http://schemas.microsoft.com/office/powerpoint/2010/main" val="736799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22</a:t>
            </a:fld>
            <a:endParaRPr lang="en-US"/>
          </a:p>
        </p:txBody>
      </p:sp>
    </p:spTree>
    <p:extLst>
      <p:ext uri="{BB962C8B-B14F-4D97-AF65-F5344CB8AC3E}">
        <p14:creationId xmlns:p14="http://schemas.microsoft.com/office/powerpoint/2010/main" val="414567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23</a:t>
            </a:fld>
            <a:endParaRPr lang="en-US"/>
          </a:p>
        </p:txBody>
      </p:sp>
    </p:spTree>
    <p:extLst>
      <p:ext uri="{BB962C8B-B14F-4D97-AF65-F5344CB8AC3E}">
        <p14:creationId xmlns:p14="http://schemas.microsoft.com/office/powerpoint/2010/main" val="3791564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24</a:t>
            </a:fld>
            <a:endParaRPr lang="en-US"/>
          </a:p>
        </p:txBody>
      </p:sp>
    </p:spTree>
    <p:extLst>
      <p:ext uri="{BB962C8B-B14F-4D97-AF65-F5344CB8AC3E}">
        <p14:creationId xmlns:p14="http://schemas.microsoft.com/office/powerpoint/2010/main" val="3355865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25</a:t>
            </a:fld>
            <a:endParaRPr lang="en-US"/>
          </a:p>
        </p:txBody>
      </p:sp>
    </p:spTree>
    <p:extLst>
      <p:ext uri="{BB962C8B-B14F-4D97-AF65-F5344CB8AC3E}">
        <p14:creationId xmlns:p14="http://schemas.microsoft.com/office/powerpoint/2010/main" val="3855162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26</a:t>
            </a:fld>
            <a:endParaRPr lang="en-US"/>
          </a:p>
        </p:txBody>
      </p:sp>
    </p:spTree>
    <p:extLst>
      <p:ext uri="{BB962C8B-B14F-4D97-AF65-F5344CB8AC3E}">
        <p14:creationId xmlns:p14="http://schemas.microsoft.com/office/powerpoint/2010/main" val="3477482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27</a:t>
            </a:fld>
            <a:endParaRPr lang="en-US"/>
          </a:p>
        </p:txBody>
      </p:sp>
    </p:spTree>
    <p:extLst>
      <p:ext uri="{BB962C8B-B14F-4D97-AF65-F5344CB8AC3E}">
        <p14:creationId xmlns:p14="http://schemas.microsoft.com/office/powerpoint/2010/main" val="1448683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28</a:t>
            </a:fld>
            <a:endParaRPr lang="en-US"/>
          </a:p>
        </p:txBody>
      </p:sp>
    </p:spTree>
    <p:extLst>
      <p:ext uri="{BB962C8B-B14F-4D97-AF65-F5344CB8AC3E}">
        <p14:creationId xmlns:p14="http://schemas.microsoft.com/office/powerpoint/2010/main" val="1777544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29</a:t>
            </a:fld>
            <a:endParaRPr lang="en-US"/>
          </a:p>
        </p:txBody>
      </p:sp>
    </p:spTree>
    <p:extLst>
      <p:ext uri="{BB962C8B-B14F-4D97-AF65-F5344CB8AC3E}">
        <p14:creationId xmlns:p14="http://schemas.microsoft.com/office/powerpoint/2010/main" val="38177811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30</a:t>
            </a:fld>
            <a:endParaRPr lang="en-US"/>
          </a:p>
        </p:txBody>
      </p:sp>
    </p:spTree>
    <p:extLst>
      <p:ext uri="{BB962C8B-B14F-4D97-AF65-F5344CB8AC3E}">
        <p14:creationId xmlns:p14="http://schemas.microsoft.com/office/powerpoint/2010/main" val="706764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31</a:t>
            </a:fld>
            <a:endParaRPr lang="en-US"/>
          </a:p>
        </p:txBody>
      </p:sp>
    </p:spTree>
    <p:extLst>
      <p:ext uri="{BB962C8B-B14F-4D97-AF65-F5344CB8AC3E}">
        <p14:creationId xmlns:p14="http://schemas.microsoft.com/office/powerpoint/2010/main" val="3942542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32</a:t>
            </a:fld>
            <a:endParaRPr lang="en-US"/>
          </a:p>
        </p:txBody>
      </p:sp>
    </p:spTree>
    <p:extLst>
      <p:ext uri="{BB962C8B-B14F-4D97-AF65-F5344CB8AC3E}">
        <p14:creationId xmlns:p14="http://schemas.microsoft.com/office/powerpoint/2010/main" val="1355090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33</a:t>
            </a:fld>
            <a:endParaRPr lang="en-US"/>
          </a:p>
        </p:txBody>
      </p:sp>
    </p:spTree>
    <p:extLst>
      <p:ext uri="{BB962C8B-B14F-4D97-AF65-F5344CB8AC3E}">
        <p14:creationId xmlns:p14="http://schemas.microsoft.com/office/powerpoint/2010/main" val="3594530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34</a:t>
            </a:fld>
            <a:endParaRPr lang="en-US"/>
          </a:p>
        </p:txBody>
      </p:sp>
    </p:spTree>
    <p:extLst>
      <p:ext uri="{BB962C8B-B14F-4D97-AF65-F5344CB8AC3E}">
        <p14:creationId xmlns:p14="http://schemas.microsoft.com/office/powerpoint/2010/main" val="3216054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35</a:t>
            </a:fld>
            <a:endParaRPr lang="en-US"/>
          </a:p>
        </p:txBody>
      </p:sp>
    </p:spTree>
    <p:extLst>
      <p:ext uri="{BB962C8B-B14F-4D97-AF65-F5344CB8AC3E}">
        <p14:creationId xmlns:p14="http://schemas.microsoft.com/office/powerpoint/2010/main" val="1679507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36</a:t>
            </a:fld>
            <a:endParaRPr lang="en-US"/>
          </a:p>
        </p:txBody>
      </p:sp>
    </p:spTree>
    <p:extLst>
      <p:ext uri="{BB962C8B-B14F-4D97-AF65-F5344CB8AC3E}">
        <p14:creationId xmlns:p14="http://schemas.microsoft.com/office/powerpoint/2010/main" val="3781551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37</a:t>
            </a:fld>
            <a:endParaRPr lang="en-US"/>
          </a:p>
        </p:txBody>
      </p:sp>
    </p:spTree>
    <p:extLst>
      <p:ext uri="{BB962C8B-B14F-4D97-AF65-F5344CB8AC3E}">
        <p14:creationId xmlns:p14="http://schemas.microsoft.com/office/powerpoint/2010/main" val="22912830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38</a:t>
            </a:fld>
            <a:endParaRPr lang="en-US"/>
          </a:p>
        </p:txBody>
      </p:sp>
    </p:spTree>
    <p:extLst>
      <p:ext uri="{BB962C8B-B14F-4D97-AF65-F5344CB8AC3E}">
        <p14:creationId xmlns:p14="http://schemas.microsoft.com/office/powerpoint/2010/main" val="2923321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E08114-23E4-4593-BF3B-532BFBD2E1B6}" type="datetime1">
              <a:rPr lang="en-US" smtClean="0"/>
              <a:t>10/23/2017</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868828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4F65C8-5366-440F-85B8-EFCE7441B29B}"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421199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1D68B0-814B-40D6-B4DB-04CC4FF7D2A1}"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728202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4DB75F-8F27-4911-AC37-C552ADB1044A}" type="datetime1">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79116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8B6D5C-3F53-40F4-B006-594CFED681E5}" type="datetime1">
              <a:rPr lang="en-US" smtClean="0"/>
              <a:t>10/23/2017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57394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5FAB96-F4F7-4D54-B513-CDD7343FAFF8}" type="datetime1">
              <a:rPr lang="en-US" smtClean="0"/>
              <a:t>10/23/2017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8195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03BFA-5E5C-4D5E-8ABD-D656A00E87E8}" type="datetime1">
              <a:rPr lang="en-US" smtClean="0"/>
              <a:t>10/23/2017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99386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F94CFD-9BCE-4FD7-86C9-19BCA0CFC0F4}" type="datetime1">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36389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86145B-A388-4771-A1DA-47B0603B35BE}" type="datetime1">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2127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567376-1B16-4472-B0F1-F964F0DA414A}" type="datetime1">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2940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DFDD39-9C18-486C-BC65-D16C8C15D60C}"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688334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84E44D-7099-4E2F-8E43-3E18C2255D06}"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115431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7C1EC0-F5BD-4E51-9DAB-E318021EB119}"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630796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9F43C8-D353-4AE7-AD9B-AB6C5E624401}"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4213674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BF94BF-BC85-48BF-BC3B-9C7B6A1A6F9D}"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575207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D396FF-8624-43D2-B715-A5C5861C3834}"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822487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651E3D-2E4F-4121-8B5B-DDDAB554B90A}" type="datetime1">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592229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AC7750-DD3B-4E48-B89E-99E4CC08EBBE}" type="datetime1">
              <a:rPr lang="en-US" smtClean="0"/>
              <a:t>10/23/2017</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8B6C21-E150-4397-8C19-7B7D96984F69}" type="slidenum">
              <a:rPr lang="en-US" smtClean="0"/>
              <a:t>‹#›</a:t>
            </a:fld>
            <a:endParaRPr lang="en-US"/>
          </a:p>
        </p:txBody>
      </p:sp>
    </p:spTree>
    <p:extLst>
      <p:ext uri="{BB962C8B-B14F-4D97-AF65-F5344CB8AC3E}">
        <p14:creationId xmlns:p14="http://schemas.microsoft.com/office/powerpoint/2010/main" val="328798961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4</a:t>
            </a:r>
            <a:endParaRPr lang="en-US" dirty="0"/>
          </a:p>
        </p:txBody>
      </p:sp>
      <p:sp>
        <p:nvSpPr>
          <p:cNvPr id="3" name="Subtitle 2"/>
          <p:cNvSpPr>
            <a:spLocks noGrp="1"/>
          </p:cNvSpPr>
          <p:nvPr>
            <p:ph type="subTitle" idx="1"/>
          </p:nvPr>
        </p:nvSpPr>
        <p:spPr/>
        <p:txBody>
          <a:bodyPr/>
          <a:lstStyle/>
          <a:p>
            <a:r>
              <a:rPr lang="en-US" dirty="0"/>
              <a:t>UART Serial Port Programming</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a:t>
            </a:fld>
            <a:endParaRPr lang="en-US" sz="2400"/>
          </a:p>
        </p:txBody>
      </p:sp>
    </p:spTree>
    <p:extLst>
      <p:ext uri="{BB962C8B-B14F-4D97-AF65-F5344CB8AC3E}">
        <p14:creationId xmlns:p14="http://schemas.microsoft.com/office/powerpoint/2010/main" val="2849911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Serial vs. Parallel Data Transfer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a:t>
            </a:fld>
            <a:endParaRPr lang="en-US" sz="2400" dirty="0"/>
          </a:p>
        </p:txBody>
      </p:sp>
      <p:pic>
        <p:nvPicPr>
          <p:cNvPr id="5" name="Content Placeholder 4" descr="F4-1.jpg"/>
          <p:cNvPicPr>
            <a:picLocks noGrp="1"/>
          </p:cNvPicPr>
          <p:nvPr>
            <p:ph idx="1"/>
          </p:nvPr>
        </p:nvPicPr>
        <p:blipFill>
          <a:blip r:embed="rId3" cstate="print"/>
          <a:stretch>
            <a:fillRect/>
          </a:stretch>
        </p:blipFill>
        <p:spPr>
          <a:xfrm>
            <a:off x="1941727" y="3006246"/>
            <a:ext cx="9103880" cy="2430049"/>
          </a:xfrm>
          <a:prstGeom prst="rect">
            <a:avLst/>
          </a:prstGeom>
        </p:spPr>
      </p:pic>
    </p:spTree>
    <p:extLst>
      <p:ext uri="{BB962C8B-B14F-4D97-AF65-F5344CB8AC3E}">
        <p14:creationId xmlns:p14="http://schemas.microsoft.com/office/powerpoint/2010/main" val="1598672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In Serial Out</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a:t>
            </a:fld>
            <a:endParaRPr lang="en-US" sz="2400" dirty="0"/>
          </a:p>
        </p:txBody>
      </p:sp>
      <p:pic>
        <p:nvPicPr>
          <p:cNvPr id="5" name="Content Placeholder 4" descr="F4-ParallelInSerialOut.jpg"/>
          <p:cNvPicPr>
            <a:picLocks noGrp="1"/>
          </p:cNvPicPr>
          <p:nvPr>
            <p:ph idx="1"/>
          </p:nvPr>
        </p:nvPicPr>
        <p:blipFill>
          <a:blip r:embed="rId3" cstate="print"/>
          <a:stretch>
            <a:fillRect/>
          </a:stretch>
        </p:blipFill>
        <p:spPr>
          <a:xfrm>
            <a:off x="2968227" y="2438399"/>
            <a:ext cx="7110478" cy="3611672"/>
          </a:xfrm>
          <a:prstGeom prst="rect">
            <a:avLst/>
          </a:prstGeom>
        </p:spPr>
      </p:pic>
    </p:spTree>
    <p:extLst>
      <p:ext uri="{BB962C8B-B14F-4D97-AF65-F5344CB8AC3E}">
        <p14:creationId xmlns:p14="http://schemas.microsoft.com/office/powerpoint/2010/main" val="3050875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Serial In Parallel Out</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4</a:t>
            </a:fld>
            <a:endParaRPr lang="en-US" sz="2400" dirty="0"/>
          </a:p>
        </p:txBody>
      </p:sp>
      <p:pic>
        <p:nvPicPr>
          <p:cNvPr id="5" name="Content Placeholder 4" descr="F4-SerialInParallelOut.jpg"/>
          <p:cNvPicPr>
            <a:picLocks noGrp="1"/>
          </p:cNvPicPr>
          <p:nvPr>
            <p:ph idx="1"/>
          </p:nvPr>
        </p:nvPicPr>
        <p:blipFill>
          <a:blip r:embed="rId3" cstate="print"/>
          <a:stretch>
            <a:fillRect/>
          </a:stretch>
        </p:blipFill>
        <p:spPr>
          <a:xfrm>
            <a:off x="2504990" y="3006247"/>
            <a:ext cx="7844572" cy="2404997"/>
          </a:xfrm>
          <a:prstGeom prst="rect">
            <a:avLst/>
          </a:prstGeom>
        </p:spPr>
      </p:pic>
    </p:spTree>
    <p:extLst>
      <p:ext uri="{BB962C8B-B14F-4D97-AF65-F5344CB8AC3E}">
        <p14:creationId xmlns:p14="http://schemas.microsoft.com/office/powerpoint/2010/main" val="2875876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Simplex, Half-, and Full-Duplex Transfers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5</a:t>
            </a:fld>
            <a:endParaRPr lang="en-US" sz="2400" dirty="0"/>
          </a:p>
        </p:txBody>
      </p:sp>
      <p:pic>
        <p:nvPicPr>
          <p:cNvPr id="5" name="Content Placeholder 4" descr="F4-2.jpg"/>
          <p:cNvPicPr>
            <a:picLocks noGrp="1"/>
          </p:cNvPicPr>
          <p:nvPr>
            <p:ph idx="1"/>
          </p:nvPr>
        </p:nvPicPr>
        <p:blipFill>
          <a:blip r:embed="rId3" cstate="print"/>
          <a:stretch>
            <a:fillRect/>
          </a:stretch>
        </p:blipFill>
        <p:spPr>
          <a:xfrm>
            <a:off x="3256767" y="2435257"/>
            <a:ext cx="6468293" cy="4241116"/>
          </a:xfrm>
          <a:prstGeom prst="rect">
            <a:avLst/>
          </a:prstGeom>
        </p:spPr>
      </p:pic>
    </p:spTree>
    <p:extLst>
      <p:ext uri="{BB962C8B-B14F-4D97-AF65-F5344CB8AC3E}">
        <p14:creationId xmlns:p14="http://schemas.microsoft.com/office/powerpoint/2010/main" val="1040627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Framing ASCII "A" (0x41)</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6</a:t>
            </a:fld>
            <a:endParaRPr lang="en-US" sz="2400" dirty="0"/>
          </a:p>
        </p:txBody>
      </p:sp>
      <p:pic>
        <p:nvPicPr>
          <p:cNvPr id="5" name="Content Placeholder 4" descr="F4-3.jpg"/>
          <p:cNvPicPr>
            <a:picLocks noGrp="1"/>
          </p:cNvPicPr>
          <p:nvPr>
            <p:ph idx="1"/>
          </p:nvPr>
        </p:nvPicPr>
        <p:blipFill>
          <a:blip r:embed="rId3" cstate="print"/>
          <a:stretch>
            <a:fillRect/>
          </a:stretch>
        </p:blipFill>
        <p:spPr>
          <a:xfrm>
            <a:off x="2885024" y="3169086"/>
            <a:ext cx="7217285" cy="2129424"/>
          </a:xfrm>
          <a:prstGeom prst="rect">
            <a:avLst/>
          </a:prstGeom>
        </p:spPr>
      </p:pic>
    </p:spTree>
    <p:extLst>
      <p:ext uri="{BB962C8B-B14F-4D97-AF65-F5344CB8AC3E}">
        <p14:creationId xmlns:p14="http://schemas.microsoft.com/office/powerpoint/2010/main" val="3736463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MAX232</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7</a:t>
            </a:fld>
            <a:endParaRPr lang="en-US" sz="2400" dirty="0"/>
          </a:p>
        </p:txBody>
      </p:sp>
      <p:pic>
        <p:nvPicPr>
          <p:cNvPr id="5" name="Content Placeholder 4" descr="F4-4.jpg"/>
          <p:cNvPicPr>
            <a:picLocks noGrp="1"/>
          </p:cNvPicPr>
          <p:nvPr>
            <p:ph idx="1"/>
          </p:nvPr>
        </p:nvPicPr>
        <p:blipFill>
          <a:blip r:embed="rId3" cstate="print"/>
          <a:stretch>
            <a:fillRect/>
          </a:stretch>
        </p:blipFill>
        <p:spPr>
          <a:xfrm>
            <a:off x="2898697" y="2446008"/>
            <a:ext cx="7189939" cy="4347636"/>
          </a:xfrm>
          <a:prstGeom prst="rect">
            <a:avLst/>
          </a:prstGeom>
        </p:spPr>
      </p:pic>
    </p:spTree>
    <p:extLst>
      <p:ext uri="{BB962C8B-B14F-4D97-AF65-F5344CB8AC3E}">
        <p14:creationId xmlns:p14="http://schemas.microsoft.com/office/powerpoint/2010/main" val="1590260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MAX233</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8</a:t>
            </a:fld>
            <a:endParaRPr lang="en-US" sz="2400" dirty="0"/>
          </a:p>
        </p:txBody>
      </p:sp>
      <p:pic>
        <p:nvPicPr>
          <p:cNvPr id="5" name="Content Placeholder 4" descr="F4-5.jpg"/>
          <p:cNvPicPr>
            <a:picLocks noGrp="1"/>
          </p:cNvPicPr>
          <p:nvPr>
            <p:ph idx="1"/>
          </p:nvPr>
        </p:nvPicPr>
        <p:blipFill>
          <a:blip r:embed="rId3" cstate="print"/>
          <a:stretch>
            <a:fillRect/>
          </a:stretch>
        </p:blipFill>
        <p:spPr>
          <a:xfrm>
            <a:off x="2805830" y="2436223"/>
            <a:ext cx="7377830" cy="4268166"/>
          </a:xfrm>
          <a:prstGeom prst="rect">
            <a:avLst/>
          </a:prstGeom>
        </p:spPr>
      </p:pic>
    </p:spTree>
    <p:extLst>
      <p:ext uri="{BB962C8B-B14F-4D97-AF65-F5344CB8AC3E}">
        <p14:creationId xmlns:p14="http://schemas.microsoft.com/office/powerpoint/2010/main" val="2868546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RS232 Pins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9</a:t>
            </a:fld>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19829188"/>
              </p:ext>
            </p:extLst>
          </p:nvPr>
        </p:nvGraphicFramePr>
        <p:xfrm>
          <a:off x="4612155" y="2932796"/>
          <a:ext cx="3763028" cy="3505200"/>
        </p:xfrm>
        <a:graphic>
          <a:graphicData uri="http://schemas.openxmlformats.org/drawingml/2006/table">
            <a:tbl>
              <a:tblPr firstRow="1" firstCol="1" bandRow="1">
                <a:tableStyleId>{5C22544A-7EE6-4342-B048-85BDC9FD1C3A}</a:tableStyleId>
              </a:tblPr>
              <a:tblGrid>
                <a:gridCol w="761637"/>
                <a:gridCol w="3001391"/>
              </a:tblGrid>
              <a:tr h="0">
                <a:tc>
                  <a:txBody>
                    <a:bodyPr/>
                    <a:lstStyle/>
                    <a:p>
                      <a:pPr marL="0" marR="0">
                        <a:lnSpc>
                          <a:spcPct val="115000"/>
                        </a:lnSpc>
                        <a:spcBef>
                          <a:spcPts val="0"/>
                        </a:spcBef>
                        <a:spcAft>
                          <a:spcPts val="0"/>
                        </a:spcAft>
                      </a:pPr>
                      <a:r>
                        <a:rPr lang="en-US" sz="2000">
                          <a:effectLst/>
                        </a:rPr>
                        <a:t>Pin</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Description</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1</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Data carrier detect (DCD)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2</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Received data (RxD)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3</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Transmitted data (TxD)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4</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Data terminal ready (DTR)</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5</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Signal ground (GND)</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6</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Data set ready (DSR)</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7</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Request to send (RTS)</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8</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a:effectLst/>
                        </a:rPr>
                        <a:t>Clear to send (CTS)</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r h="0">
                <a:tc>
                  <a:txBody>
                    <a:bodyPr/>
                    <a:lstStyle/>
                    <a:p>
                      <a:pPr marL="0" marR="0">
                        <a:lnSpc>
                          <a:spcPct val="115000"/>
                        </a:lnSpc>
                        <a:spcBef>
                          <a:spcPts val="0"/>
                        </a:spcBef>
                        <a:spcAft>
                          <a:spcPts val="0"/>
                        </a:spcAft>
                      </a:pPr>
                      <a:r>
                        <a:rPr lang="en-US" sz="2000">
                          <a:effectLst/>
                        </a:rPr>
                        <a:t>9</a:t>
                      </a:r>
                      <a:endParaRPr lang="en-US"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000" dirty="0">
                          <a:effectLst/>
                        </a:rPr>
                        <a:t>Ring indicator (RI)</a:t>
                      </a:r>
                      <a:endParaRPr lang="en-US"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654345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9-Pin Male Connector</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10</a:t>
            </a:fld>
            <a:endParaRPr lang="en-US" sz="2400" dirty="0"/>
          </a:p>
        </p:txBody>
      </p:sp>
      <p:pic>
        <p:nvPicPr>
          <p:cNvPr id="5" name="Content Placeholder 4" descr="F4-6.jpg"/>
          <p:cNvPicPr>
            <a:picLocks noGrp="1"/>
          </p:cNvPicPr>
          <p:nvPr>
            <p:ph idx="1"/>
          </p:nvPr>
        </p:nvPicPr>
        <p:blipFill>
          <a:blip r:embed="rId3" cstate="print"/>
          <a:stretch>
            <a:fillRect/>
          </a:stretch>
        </p:blipFill>
        <p:spPr>
          <a:xfrm>
            <a:off x="3464719" y="3195637"/>
            <a:ext cx="6057900" cy="2066925"/>
          </a:xfrm>
          <a:prstGeom prst="rect">
            <a:avLst/>
          </a:prstGeom>
        </p:spPr>
      </p:pic>
    </p:spTree>
    <p:extLst>
      <p:ext uri="{BB962C8B-B14F-4D97-AF65-F5344CB8AC3E}">
        <p14:creationId xmlns:p14="http://schemas.microsoft.com/office/powerpoint/2010/main" val="2040318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DTE-DCE and DTE-DTE Connections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11</a:t>
            </a:fld>
            <a:endParaRPr lang="en-US" sz="2400" dirty="0"/>
          </a:p>
        </p:txBody>
      </p:sp>
      <p:pic>
        <p:nvPicPr>
          <p:cNvPr id="5" name="Content Placeholder 4" descr="F4-7.jpg"/>
          <p:cNvPicPr>
            <a:picLocks noGrp="1"/>
          </p:cNvPicPr>
          <p:nvPr>
            <p:ph idx="1"/>
          </p:nvPr>
        </p:nvPicPr>
        <p:blipFill>
          <a:blip r:embed="rId3"/>
          <a:stretch>
            <a:fillRect/>
          </a:stretch>
        </p:blipFill>
        <p:spPr>
          <a:xfrm>
            <a:off x="2646264" y="2893512"/>
            <a:ext cx="7649703" cy="2655518"/>
          </a:xfrm>
          <a:prstGeom prst="rect">
            <a:avLst/>
          </a:prstGeom>
        </p:spPr>
      </p:pic>
    </p:spTree>
    <p:extLst>
      <p:ext uri="{BB962C8B-B14F-4D97-AF65-F5344CB8AC3E}">
        <p14:creationId xmlns:p14="http://schemas.microsoft.com/office/powerpoint/2010/main" val="33621401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186" y="644857"/>
            <a:ext cx="10711454" cy="1752599"/>
          </a:xfrm>
        </p:spPr>
        <p:txBody>
          <a:bodyPr/>
          <a:lstStyle/>
          <a:p>
            <a:r>
              <a:rPr lang="en-US" dirty="0"/>
              <a:t>Null Modem Connection with Flow Control Signals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12</a:t>
            </a:fld>
            <a:endParaRPr lang="en-US" sz="2400" dirty="0"/>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4351800" y="2397456"/>
            <a:ext cx="3850504" cy="3662322"/>
          </a:xfrm>
          <a:prstGeom prst="rect">
            <a:avLst/>
          </a:prstGeom>
        </p:spPr>
      </p:pic>
    </p:spTree>
    <p:extLst>
      <p:ext uri="{BB962C8B-B14F-4D97-AF65-F5344CB8AC3E}">
        <p14:creationId xmlns:p14="http://schemas.microsoft.com/office/powerpoint/2010/main" val="528735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
            <a:ext cx="10018713" cy="1241946"/>
          </a:xfrm>
        </p:spPr>
        <p:txBody>
          <a:bodyPr/>
          <a:lstStyle/>
          <a:p>
            <a:r>
              <a:rPr lang="en-US" dirty="0"/>
              <a:t>Atmel SAMD21 </a:t>
            </a:r>
            <a:r>
              <a:rPr lang="en-US" dirty="0" err="1"/>
              <a:t>Xplained</a:t>
            </a:r>
            <a:r>
              <a:rPr lang="en-US" dirty="0"/>
              <a:t> Pro board</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13</a:t>
            </a:fld>
            <a:endParaRPr lang="en-US" sz="2400" dirty="0"/>
          </a:p>
        </p:txBody>
      </p:sp>
      <p:pic>
        <p:nvPicPr>
          <p:cNvPr id="6" name="Picture 5"/>
          <p:cNvPicPr>
            <a:picLocks noChangeAspect="1"/>
          </p:cNvPicPr>
          <p:nvPr/>
        </p:nvPicPr>
        <p:blipFill>
          <a:blip r:embed="rId3"/>
          <a:stretch>
            <a:fillRect/>
          </a:stretch>
        </p:blipFill>
        <p:spPr>
          <a:xfrm>
            <a:off x="3971500" y="1044781"/>
            <a:ext cx="5158852" cy="5789520"/>
          </a:xfrm>
          <a:prstGeom prst="rect">
            <a:avLst/>
          </a:prstGeom>
        </p:spPr>
      </p:pic>
    </p:spTree>
    <p:extLst>
      <p:ext uri="{BB962C8B-B14F-4D97-AF65-F5344CB8AC3E}">
        <p14:creationId xmlns:p14="http://schemas.microsoft.com/office/powerpoint/2010/main" val="658096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Embedded Debug USB port</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14</a:t>
            </a:fld>
            <a:endParaRPr lang="en-US" sz="2400" dirty="0"/>
          </a:p>
        </p:txBody>
      </p:sp>
      <p:pic>
        <p:nvPicPr>
          <p:cNvPr id="5" name="Picture 4"/>
          <p:cNvPicPr>
            <a:picLocks noChangeAspect="1"/>
          </p:cNvPicPr>
          <p:nvPr/>
        </p:nvPicPr>
        <p:blipFill>
          <a:blip r:embed="rId3"/>
          <a:stretch>
            <a:fillRect/>
          </a:stretch>
        </p:blipFill>
        <p:spPr>
          <a:xfrm>
            <a:off x="2659362" y="2438399"/>
            <a:ext cx="7278401" cy="3384992"/>
          </a:xfrm>
          <a:prstGeom prst="rect">
            <a:avLst/>
          </a:prstGeom>
        </p:spPr>
      </p:pic>
    </p:spTree>
    <p:extLst>
      <p:ext uri="{BB962C8B-B14F-4D97-AF65-F5344CB8AC3E}">
        <p14:creationId xmlns:p14="http://schemas.microsoft.com/office/powerpoint/2010/main" val="829953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Partial list of SERCOMx Registers and their addresses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15</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3006065885"/>
              </p:ext>
            </p:extLst>
          </p:nvPr>
        </p:nvGraphicFramePr>
        <p:xfrm>
          <a:off x="2702769" y="2843807"/>
          <a:ext cx="7573994" cy="2509060"/>
        </p:xfrm>
        <a:graphic>
          <a:graphicData uri="http://schemas.openxmlformats.org/drawingml/2006/table">
            <a:tbl>
              <a:tblPr firstRow="1" firstCol="1" bandRow="1">
                <a:tableStyleId>{5C22544A-7EE6-4342-B048-85BDC9FD1C3A}</a:tableStyleId>
              </a:tblPr>
              <a:tblGrid>
                <a:gridCol w="2251376"/>
                <a:gridCol w="2033509"/>
                <a:gridCol w="3289109"/>
              </a:tblGrid>
              <a:tr h="616252">
                <a:tc>
                  <a:txBody>
                    <a:bodyPr/>
                    <a:lstStyle/>
                    <a:p>
                      <a:pPr marL="0" marR="0">
                        <a:lnSpc>
                          <a:spcPct val="115000"/>
                        </a:lnSpc>
                        <a:spcBef>
                          <a:spcPts val="0"/>
                        </a:spcBef>
                        <a:spcAft>
                          <a:spcPts val="0"/>
                        </a:spcAft>
                      </a:pPr>
                      <a:r>
                        <a:rPr lang="en-US" sz="1800">
                          <a:effectLst/>
                        </a:rPr>
                        <a:t>Register Name</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Register Function</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Register Address Offset (Hex)</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r h="298821">
                <a:tc>
                  <a:txBody>
                    <a:bodyPr/>
                    <a:lstStyle/>
                    <a:p>
                      <a:pPr marL="0" marR="0">
                        <a:lnSpc>
                          <a:spcPct val="115000"/>
                        </a:lnSpc>
                        <a:spcBef>
                          <a:spcPts val="0"/>
                        </a:spcBef>
                        <a:spcAft>
                          <a:spcPts val="0"/>
                        </a:spcAft>
                      </a:pPr>
                      <a:r>
                        <a:rPr lang="en-US" sz="1800">
                          <a:effectLst/>
                        </a:rPr>
                        <a:t>CTRLA</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Control A</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0000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r h="298821">
                <a:tc>
                  <a:txBody>
                    <a:bodyPr/>
                    <a:lstStyle/>
                    <a:p>
                      <a:pPr marL="0" marR="0">
                        <a:lnSpc>
                          <a:spcPct val="115000"/>
                        </a:lnSpc>
                        <a:spcBef>
                          <a:spcPts val="0"/>
                        </a:spcBef>
                        <a:spcAft>
                          <a:spcPts val="0"/>
                        </a:spcAft>
                      </a:pPr>
                      <a:r>
                        <a:rPr lang="en-US" sz="1800">
                          <a:effectLst/>
                        </a:rPr>
                        <a:t>CTRLB</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Control B</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0004</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r h="298821">
                <a:tc>
                  <a:txBody>
                    <a:bodyPr/>
                    <a:lstStyle/>
                    <a:p>
                      <a:pPr marL="0" marR="0">
                        <a:lnSpc>
                          <a:spcPct val="115000"/>
                        </a:lnSpc>
                        <a:spcBef>
                          <a:spcPts val="0"/>
                        </a:spcBef>
                        <a:spcAft>
                          <a:spcPts val="0"/>
                        </a:spcAft>
                      </a:pPr>
                      <a:r>
                        <a:rPr lang="en-US" sz="1800">
                          <a:effectLst/>
                        </a:rPr>
                        <a:t>BAUD</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Baud Rate</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000C</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r h="298821">
                <a:tc>
                  <a:txBody>
                    <a:bodyPr/>
                    <a:lstStyle/>
                    <a:p>
                      <a:pPr marL="0" marR="0">
                        <a:lnSpc>
                          <a:spcPct val="115000"/>
                        </a:lnSpc>
                        <a:spcBef>
                          <a:spcPts val="0"/>
                        </a:spcBef>
                        <a:spcAft>
                          <a:spcPts val="0"/>
                        </a:spcAft>
                      </a:pPr>
                      <a:r>
                        <a:rPr lang="en-US" sz="1800">
                          <a:effectLst/>
                        </a:rPr>
                        <a:t>INTFLAG</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Interrupt Flag</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0018</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r h="298821">
                <a:tc>
                  <a:txBody>
                    <a:bodyPr/>
                    <a:lstStyle/>
                    <a:p>
                      <a:pPr marL="0" marR="0">
                        <a:lnSpc>
                          <a:spcPct val="115000"/>
                        </a:lnSpc>
                        <a:spcBef>
                          <a:spcPts val="0"/>
                        </a:spcBef>
                        <a:spcAft>
                          <a:spcPts val="0"/>
                        </a:spcAft>
                      </a:pPr>
                      <a:r>
                        <a:rPr lang="en-US" sz="1800">
                          <a:effectLst/>
                        </a:rPr>
                        <a:t>STATUS</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Status 1</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001A</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r h="298821">
                <a:tc>
                  <a:txBody>
                    <a:bodyPr/>
                    <a:lstStyle/>
                    <a:p>
                      <a:pPr marL="0" marR="0">
                        <a:lnSpc>
                          <a:spcPct val="115000"/>
                        </a:lnSpc>
                        <a:spcBef>
                          <a:spcPts val="0"/>
                        </a:spcBef>
                        <a:spcAft>
                          <a:spcPts val="0"/>
                        </a:spcAft>
                      </a:pPr>
                      <a:r>
                        <a:rPr lang="en-US" sz="1800">
                          <a:effectLst/>
                        </a:rPr>
                        <a:t>DATA</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a:effectLst/>
                        </a:rPr>
                        <a:t>DATA</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c>
                  <a:txBody>
                    <a:bodyPr/>
                    <a:lstStyle/>
                    <a:p>
                      <a:pPr marL="0" marR="0">
                        <a:lnSpc>
                          <a:spcPct val="115000"/>
                        </a:lnSpc>
                        <a:spcBef>
                          <a:spcPts val="0"/>
                        </a:spcBef>
                        <a:spcAft>
                          <a:spcPts val="0"/>
                        </a:spcAft>
                      </a:pPr>
                      <a:r>
                        <a:rPr lang="en-US" sz="1800" dirty="0">
                          <a:effectLst/>
                        </a:rPr>
                        <a:t>0028</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txBody>
                  <a:tcPr marL="112920" marR="112920" marT="0" marB="0"/>
                </a:tc>
              </a:tr>
            </a:tbl>
          </a:graphicData>
        </a:graphic>
      </p:graphicFrame>
    </p:spTree>
    <p:extLst>
      <p:ext uri="{BB962C8B-B14F-4D97-AF65-F5344CB8AC3E}">
        <p14:creationId xmlns:p14="http://schemas.microsoft.com/office/powerpoint/2010/main" val="2978684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A Simplified Block Diagram of UART</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16</a:t>
            </a:fld>
            <a:endParaRPr lang="en-US" sz="2400" dirty="0"/>
          </a:p>
        </p:txBody>
      </p:sp>
      <p:pic>
        <p:nvPicPr>
          <p:cNvPr id="5" name="Picture 4"/>
          <p:cNvPicPr>
            <a:picLocks noChangeAspect="1"/>
          </p:cNvPicPr>
          <p:nvPr/>
        </p:nvPicPr>
        <p:blipFill>
          <a:blip r:embed="rId3"/>
          <a:stretch>
            <a:fillRect/>
          </a:stretch>
        </p:blipFill>
        <p:spPr>
          <a:xfrm>
            <a:off x="3199759" y="2438399"/>
            <a:ext cx="6944696" cy="3314201"/>
          </a:xfrm>
          <a:prstGeom prst="rect">
            <a:avLst/>
          </a:prstGeom>
        </p:spPr>
      </p:pic>
    </p:spTree>
    <p:extLst>
      <p:ext uri="{BB962C8B-B14F-4D97-AF65-F5344CB8AC3E}">
        <p14:creationId xmlns:p14="http://schemas.microsoft.com/office/powerpoint/2010/main" val="2012301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APBC MASK </a:t>
            </a:r>
            <a:r>
              <a:rPr lang="en-US" dirty="0" err="1"/>
              <a:t>Resgister</a:t>
            </a:r>
            <a:r>
              <a:rPr lang="en-US" dirty="0"/>
              <a:t> bit assignments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17</a:t>
            </a:fld>
            <a:endParaRPr lang="en-US" sz="2400" dirty="0"/>
          </a:p>
        </p:txBody>
      </p:sp>
      <p:pic>
        <p:nvPicPr>
          <p:cNvPr id="3" name="Picture 2"/>
          <p:cNvPicPr>
            <a:picLocks noChangeAspect="1"/>
          </p:cNvPicPr>
          <p:nvPr/>
        </p:nvPicPr>
        <p:blipFill>
          <a:blip r:embed="rId3"/>
          <a:stretch>
            <a:fillRect/>
          </a:stretch>
        </p:blipFill>
        <p:spPr>
          <a:xfrm>
            <a:off x="3094905" y="2108677"/>
            <a:ext cx="7222801" cy="4405285"/>
          </a:xfrm>
          <a:prstGeom prst="rect">
            <a:avLst/>
          </a:prstGeom>
        </p:spPr>
      </p:pic>
    </p:spTree>
    <p:extLst>
      <p:ext uri="{BB962C8B-B14F-4D97-AF65-F5344CB8AC3E}">
        <p14:creationId xmlns:p14="http://schemas.microsoft.com/office/powerpoint/2010/main" val="25281436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APBC MASK </a:t>
            </a:r>
            <a:r>
              <a:rPr lang="en-US" dirty="0" err="1"/>
              <a:t>Resgister</a:t>
            </a:r>
            <a:r>
              <a:rPr lang="en-US" dirty="0"/>
              <a:t> bit assignments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18</a:t>
            </a:fld>
            <a:endParaRPr lang="en-US" sz="2400" dirty="0"/>
          </a:p>
        </p:txBody>
      </p:sp>
      <p:pic>
        <p:nvPicPr>
          <p:cNvPr id="5" name="Picture 4"/>
          <p:cNvPicPr>
            <a:picLocks noChangeAspect="1"/>
          </p:cNvPicPr>
          <p:nvPr/>
        </p:nvPicPr>
        <p:blipFill>
          <a:blip r:embed="rId3"/>
          <a:stretch>
            <a:fillRect/>
          </a:stretch>
        </p:blipFill>
        <p:spPr>
          <a:xfrm>
            <a:off x="4805272" y="2082360"/>
            <a:ext cx="3738225" cy="4618865"/>
          </a:xfrm>
          <a:prstGeom prst="rect">
            <a:avLst/>
          </a:prstGeom>
        </p:spPr>
      </p:pic>
    </p:spTree>
    <p:extLst>
      <p:ext uri="{BB962C8B-B14F-4D97-AF65-F5344CB8AC3E}">
        <p14:creationId xmlns:p14="http://schemas.microsoft.com/office/powerpoint/2010/main" val="15196638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APBC Clock Select </a:t>
            </a:r>
            <a:r>
              <a:rPr lang="en-US" dirty="0" err="1"/>
              <a:t>Resgister</a:t>
            </a:r>
            <a:r>
              <a:rPr lang="en-US" dirty="0"/>
              <a:t> bit assignment</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19</a:t>
            </a:fld>
            <a:endParaRPr lang="en-US" sz="2400" dirty="0"/>
          </a:p>
        </p:txBody>
      </p:sp>
      <p:pic>
        <p:nvPicPr>
          <p:cNvPr id="3" name="Picture 2"/>
          <p:cNvPicPr>
            <a:picLocks noChangeAspect="1"/>
          </p:cNvPicPr>
          <p:nvPr/>
        </p:nvPicPr>
        <p:blipFill>
          <a:blip r:embed="rId3"/>
          <a:stretch>
            <a:fillRect/>
          </a:stretch>
        </p:blipFill>
        <p:spPr>
          <a:xfrm>
            <a:off x="3346516" y="1933344"/>
            <a:ext cx="6651181" cy="1010110"/>
          </a:xfrm>
          <a:prstGeom prst="rect">
            <a:avLst/>
          </a:prstGeom>
        </p:spPr>
      </p:pic>
      <p:pic>
        <p:nvPicPr>
          <p:cNvPr id="6" name="Picture 5"/>
          <p:cNvPicPr>
            <a:picLocks noChangeAspect="1"/>
          </p:cNvPicPr>
          <p:nvPr/>
        </p:nvPicPr>
        <p:blipFill>
          <a:blip r:embed="rId4"/>
          <a:stretch>
            <a:fillRect/>
          </a:stretch>
        </p:blipFill>
        <p:spPr>
          <a:xfrm>
            <a:off x="3346516" y="3240643"/>
            <a:ext cx="6654849" cy="2313996"/>
          </a:xfrm>
          <a:prstGeom prst="rect">
            <a:avLst/>
          </a:prstGeom>
        </p:spPr>
      </p:pic>
    </p:spTree>
    <p:extLst>
      <p:ext uri="{BB962C8B-B14F-4D97-AF65-F5344CB8AC3E}">
        <p14:creationId xmlns:p14="http://schemas.microsoft.com/office/powerpoint/2010/main" val="5186132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Generic Clock Control </a:t>
            </a:r>
            <a:r>
              <a:rPr lang="en-US" dirty="0" err="1"/>
              <a:t>Resgister</a:t>
            </a:r>
            <a:r>
              <a:rPr lang="en-US" dirty="0"/>
              <a:t> bit assignment</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20</a:t>
            </a:fld>
            <a:endParaRPr lang="en-US" sz="2400" dirty="0"/>
          </a:p>
        </p:txBody>
      </p:sp>
      <p:pic>
        <p:nvPicPr>
          <p:cNvPr id="5" name="Picture 4"/>
          <p:cNvPicPr>
            <a:picLocks noChangeAspect="1"/>
          </p:cNvPicPr>
          <p:nvPr/>
        </p:nvPicPr>
        <p:blipFill>
          <a:blip r:embed="rId3"/>
          <a:stretch>
            <a:fillRect/>
          </a:stretch>
        </p:blipFill>
        <p:spPr>
          <a:xfrm>
            <a:off x="2320092" y="2438399"/>
            <a:ext cx="8704030" cy="2660543"/>
          </a:xfrm>
          <a:prstGeom prst="rect">
            <a:avLst/>
          </a:prstGeom>
        </p:spPr>
      </p:pic>
    </p:spTree>
    <p:extLst>
      <p:ext uri="{BB962C8B-B14F-4D97-AF65-F5344CB8AC3E}">
        <p14:creationId xmlns:p14="http://schemas.microsoft.com/office/powerpoint/2010/main" val="14661160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75593" cy="1752599"/>
          </a:xfrm>
        </p:spPr>
        <p:txBody>
          <a:bodyPr/>
          <a:lstStyle/>
          <a:p>
            <a:r>
              <a:rPr lang="en-US" dirty="0"/>
              <a:t>Clock division for SERCOM in USART mode</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21</a:t>
            </a:fld>
            <a:endParaRPr lang="en-US" sz="2400" dirty="0"/>
          </a:p>
        </p:txBody>
      </p:sp>
      <p:pic>
        <p:nvPicPr>
          <p:cNvPr id="3" name="Picture 2"/>
          <p:cNvPicPr>
            <a:picLocks noChangeAspect="1"/>
          </p:cNvPicPr>
          <p:nvPr/>
        </p:nvPicPr>
        <p:blipFill>
          <a:blip r:embed="rId3"/>
          <a:stretch>
            <a:fillRect/>
          </a:stretch>
        </p:blipFill>
        <p:spPr>
          <a:xfrm>
            <a:off x="2925042" y="3025306"/>
            <a:ext cx="7490660" cy="1438206"/>
          </a:xfrm>
          <a:prstGeom prst="rect">
            <a:avLst/>
          </a:prstGeom>
        </p:spPr>
      </p:pic>
    </p:spTree>
    <p:extLst>
      <p:ext uri="{BB962C8B-B14F-4D97-AF65-F5344CB8AC3E}">
        <p14:creationId xmlns:p14="http://schemas.microsoft.com/office/powerpoint/2010/main" val="1214253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sz="3600" dirty="0"/>
              <a:t>BAUD Register (as a 16-bit integer in arithmetic mode)</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22</a:t>
            </a:fld>
            <a:endParaRPr lang="en-US" sz="2400" dirty="0"/>
          </a:p>
        </p:txBody>
      </p:sp>
      <p:pic>
        <p:nvPicPr>
          <p:cNvPr id="5" name="Picture 4"/>
          <p:cNvPicPr>
            <a:picLocks noChangeAspect="1"/>
          </p:cNvPicPr>
          <p:nvPr/>
        </p:nvPicPr>
        <p:blipFill>
          <a:blip r:embed="rId3"/>
          <a:stretch>
            <a:fillRect/>
          </a:stretch>
        </p:blipFill>
        <p:spPr>
          <a:xfrm>
            <a:off x="2388943" y="2824876"/>
            <a:ext cx="8562913" cy="1951840"/>
          </a:xfrm>
          <a:prstGeom prst="rect">
            <a:avLst/>
          </a:prstGeom>
        </p:spPr>
      </p:pic>
    </p:spTree>
    <p:extLst>
      <p:ext uri="{BB962C8B-B14F-4D97-AF65-F5344CB8AC3E}">
        <p14:creationId xmlns:p14="http://schemas.microsoft.com/office/powerpoint/2010/main" val="2967407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sz="3600" dirty="0"/>
              <a:t>BAUD register with fraction in fraction mode</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23</a:t>
            </a:fld>
            <a:endParaRPr lang="en-US" sz="2400" dirty="0"/>
          </a:p>
        </p:txBody>
      </p:sp>
      <p:pic>
        <p:nvPicPr>
          <p:cNvPr id="3" name="Picture 2"/>
          <p:cNvPicPr>
            <a:picLocks noChangeAspect="1"/>
          </p:cNvPicPr>
          <p:nvPr/>
        </p:nvPicPr>
        <p:blipFill>
          <a:blip r:embed="rId3"/>
          <a:stretch>
            <a:fillRect/>
          </a:stretch>
        </p:blipFill>
        <p:spPr>
          <a:xfrm>
            <a:off x="2539729" y="3029592"/>
            <a:ext cx="8412127" cy="1924545"/>
          </a:xfrm>
          <a:prstGeom prst="rect">
            <a:avLst/>
          </a:prstGeom>
        </p:spPr>
      </p:pic>
    </p:spTree>
    <p:extLst>
      <p:ext uri="{BB962C8B-B14F-4D97-AF65-F5344CB8AC3E}">
        <p14:creationId xmlns:p14="http://schemas.microsoft.com/office/powerpoint/2010/main" val="33363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CTLA Register bits for sample rate factor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24</a:t>
            </a:fld>
            <a:endParaRPr lang="en-US" sz="2400" dirty="0"/>
          </a:p>
        </p:txBody>
      </p:sp>
      <p:pic>
        <p:nvPicPr>
          <p:cNvPr id="5" name="Picture 4"/>
          <p:cNvPicPr>
            <a:picLocks noChangeAspect="1"/>
          </p:cNvPicPr>
          <p:nvPr/>
        </p:nvPicPr>
        <p:blipFill>
          <a:blip r:embed="rId3"/>
          <a:stretch>
            <a:fillRect/>
          </a:stretch>
        </p:blipFill>
        <p:spPr>
          <a:xfrm>
            <a:off x="2791095" y="3246087"/>
            <a:ext cx="8256637" cy="1175787"/>
          </a:xfrm>
          <a:prstGeom prst="rect">
            <a:avLst/>
          </a:prstGeom>
        </p:spPr>
      </p:pic>
    </p:spTree>
    <p:extLst>
      <p:ext uri="{BB962C8B-B14F-4D97-AF65-F5344CB8AC3E}">
        <p14:creationId xmlns:p14="http://schemas.microsoft.com/office/powerpoint/2010/main" val="119332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Sample rate options in CTRLA register </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25</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3068252147"/>
              </p:ext>
            </p:extLst>
          </p:nvPr>
        </p:nvGraphicFramePr>
        <p:xfrm>
          <a:off x="2790495" y="2601563"/>
          <a:ext cx="8215953" cy="2626354"/>
        </p:xfrm>
        <a:graphic>
          <a:graphicData uri="http://schemas.openxmlformats.org/drawingml/2006/table">
            <a:tbl>
              <a:tblPr firstRow="1" firstCol="1" bandRow="1">
                <a:tableStyleId>{5C22544A-7EE6-4342-B048-85BDC9FD1C3A}</a:tableStyleId>
              </a:tblPr>
              <a:tblGrid>
                <a:gridCol w="2252761"/>
                <a:gridCol w="5963192"/>
              </a:tblGrid>
              <a:tr h="423010">
                <a:tc>
                  <a:txBody>
                    <a:bodyPr/>
                    <a:lstStyle/>
                    <a:p>
                      <a:pPr marL="0" marR="0" algn="ctr">
                        <a:lnSpc>
                          <a:spcPct val="115000"/>
                        </a:lnSpc>
                        <a:spcBef>
                          <a:spcPts val="0"/>
                        </a:spcBef>
                        <a:spcAft>
                          <a:spcPts val="0"/>
                        </a:spcAft>
                      </a:pPr>
                      <a:r>
                        <a:rPr lang="en-US" sz="2000" dirty="0">
                          <a:effectLst/>
                        </a:rPr>
                        <a:t>SAMPR[2:0]</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gn="ctr">
                        <a:lnSpc>
                          <a:spcPct val="115000"/>
                        </a:lnSpc>
                        <a:spcBef>
                          <a:spcPts val="0"/>
                        </a:spcBef>
                        <a:spcAft>
                          <a:spcPts val="0"/>
                        </a:spcAft>
                      </a:pPr>
                      <a:r>
                        <a:rPr lang="en-US" sz="2000" dirty="0">
                          <a:effectLst/>
                        </a:rPr>
                        <a:t>Descriptions</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r h="360515">
                <a:tc>
                  <a:txBody>
                    <a:bodyPr/>
                    <a:lstStyle/>
                    <a:p>
                      <a:pPr marL="0" marR="0" algn="ctr">
                        <a:lnSpc>
                          <a:spcPct val="115000"/>
                        </a:lnSpc>
                        <a:spcBef>
                          <a:spcPts val="0"/>
                        </a:spcBef>
                        <a:spcAft>
                          <a:spcPts val="0"/>
                        </a:spcAft>
                      </a:pPr>
                      <a:r>
                        <a:rPr lang="en-US" sz="1800">
                          <a:effectLst/>
                        </a:rPr>
                        <a:t>0x0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nSpc>
                          <a:spcPct val="115000"/>
                        </a:lnSpc>
                        <a:spcBef>
                          <a:spcPts val="0"/>
                        </a:spcBef>
                        <a:spcAft>
                          <a:spcPts val="0"/>
                        </a:spcAft>
                      </a:pPr>
                      <a:r>
                        <a:rPr lang="en-US" sz="1800">
                          <a:effectLst/>
                        </a:rPr>
                        <a:t>16x over-sampling using arithmetic baud rate generation.</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r h="360515">
                <a:tc>
                  <a:txBody>
                    <a:bodyPr/>
                    <a:lstStyle/>
                    <a:p>
                      <a:pPr marL="0" marR="0" algn="ctr">
                        <a:lnSpc>
                          <a:spcPct val="115000"/>
                        </a:lnSpc>
                        <a:spcBef>
                          <a:spcPts val="0"/>
                        </a:spcBef>
                        <a:spcAft>
                          <a:spcPts val="0"/>
                        </a:spcAft>
                      </a:pPr>
                      <a:r>
                        <a:rPr lang="en-US" sz="1800">
                          <a:effectLst/>
                        </a:rPr>
                        <a:t>0x1</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nSpc>
                          <a:spcPct val="115000"/>
                        </a:lnSpc>
                        <a:spcBef>
                          <a:spcPts val="0"/>
                        </a:spcBef>
                        <a:spcAft>
                          <a:spcPts val="0"/>
                        </a:spcAft>
                      </a:pPr>
                      <a:r>
                        <a:rPr lang="en-US" sz="1800">
                          <a:effectLst/>
                        </a:rPr>
                        <a:t>16x over-sampling using fractional baud rate generation.</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r h="360515">
                <a:tc>
                  <a:txBody>
                    <a:bodyPr/>
                    <a:lstStyle/>
                    <a:p>
                      <a:pPr marL="0" marR="0" algn="ctr">
                        <a:lnSpc>
                          <a:spcPct val="115000"/>
                        </a:lnSpc>
                        <a:spcBef>
                          <a:spcPts val="0"/>
                        </a:spcBef>
                        <a:spcAft>
                          <a:spcPts val="0"/>
                        </a:spcAft>
                      </a:pPr>
                      <a:r>
                        <a:rPr lang="en-US" sz="1800">
                          <a:effectLst/>
                        </a:rPr>
                        <a:t>0x2</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nSpc>
                          <a:spcPct val="115000"/>
                        </a:lnSpc>
                        <a:spcBef>
                          <a:spcPts val="0"/>
                        </a:spcBef>
                        <a:spcAft>
                          <a:spcPts val="0"/>
                        </a:spcAft>
                      </a:pPr>
                      <a:r>
                        <a:rPr lang="en-US" sz="1800">
                          <a:effectLst/>
                        </a:rPr>
                        <a:t>8x over-sampling using arithmetic baud rate generation.</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r h="360515">
                <a:tc>
                  <a:txBody>
                    <a:bodyPr/>
                    <a:lstStyle/>
                    <a:p>
                      <a:pPr marL="0" marR="0" algn="ctr">
                        <a:lnSpc>
                          <a:spcPct val="115000"/>
                        </a:lnSpc>
                        <a:spcBef>
                          <a:spcPts val="0"/>
                        </a:spcBef>
                        <a:spcAft>
                          <a:spcPts val="0"/>
                        </a:spcAft>
                      </a:pPr>
                      <a:r>
                        <a:rPr lang="en-US" sz="1800">
                          <a:effectLst/>
                        </a:rPr>
                        <a:t>0x3</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nSpc>
                          <a:spcPct val="115000"/>
                        </a:lnSpc>
                        <a:spcBef>
                          <a:spcPts val="0"/>
                        </a:spcBef>
                        <a:spcAft>
                          <a:spcPts val="0"/>
                        </a:spcAft>
                      </a:pPr>
                      <a:r>
                        <a:rPr lang="en-US" sz="1800">
                          <a:effectLst/>
                        </a:rPr>
                        <a:t>8x over-sampling using fractional baud rate generation.</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r h="360515">
                <a:tc>
                  <a:txBody>
                    <a:bodyPr/>
                    <a:lstStyle/>
                    <a:p>
                      <a:pPr marL="0" marR="0" algn="ctr">
                        <a:lnSpc>
                          <a:spcPct val="115000"/>
                        </a:lnSpc>
                        <a:spcBef>
                          <a:spcPts val="0"/>
                        </a:spcBef>
                        <a:spcAft>
                          <a:spcPts val="0"/>
                        </a:spcAft>
                      </a:pPr>
                      <a:r>
                        <a:rPr lang="en-US" sz="1800">
                          <a:effectLst/>
                        </a:rPr>
                        <a:t>0x4</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nSpc>
                          <a:spcPct val="115000"/>
                        </a:lnSpc>
                        <a:spcBef>
                          <a:spcPts val="0"/>
                        </a:spcBef>
                        <a:spcAft>
                          <a:spcPts val="0"/>
                        </a:spcAft>
                      </a:pPr>
                      <a:r>
                        <a:rPr lang="en-US" sz="1800">
                          <a:effectLst/>
                        </a:rPr>
                        <a:t>3x over-sampling using arithmetic baud rate generation.</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r h="360515">
                <a:tc>
                  <a:txBody>
                    <a:bodyPr/>
                    <a:lstStyle/>
                    <a:p>
                      <a:pPr marL="0" marR="0" algn="ctr">
                        <a:lnSpc>
                          <a:spcPct val="115000"/>
                        </a:lnSpc>
                        <a:spcBef>
                          <a:spcPts val="0"/>
                        </a:spcBef>
                        <a:spcAft>
                          <a:spcPts val="0"/>
                        </a:spcAft>
                      </a:pPr>
                      <a:r>
                        <a:rPr lang="en-US" sz="1800">
                          <a:effectLst/>
                        </a:rPr>
                        <a:t>0x5-0x7</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c>
                  <a:txBody>
                    <a:bodyPr/>
                    <a:lstStyle/>
                    <a:p>
                      <a:pPr marL="0" marR="0">
                        <a:lnSpc>
                          <a:spcPct val="115000"/>
                        </a:lnSpc>
                        <a:spcBef>
                          <a:spcPts val="0"/>
                        </a:spcBef>
                        <a:spcAft>
                          <a:spcPts val="0"/>
                        </a:spcAft>
                      </a:pPr>
                      <a:r>
                        <a:rPr lang="en-US" sz="1800" dirty="0">
                          <a:effectLst/>
                        </a:rPr>
                        <a:t>Reserved</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txBody>
                  <a:tcPr marL="102621" marR="102621" marT="25878" marB="25878"/>
                </a:tc>
              </a:tr>
            </a:tbl>
          </a:graphicData>
        </a:graphic>
      </p:graphicFrame>
    </p:spTree>
    <p:extLst>
      <p:ext uri="{BB962C8B-B14F-4D97-AF65-F5344CB8AC3E}">
        <p14:creationId xmlns:p14="http://schemas.microsoft.com/office/powerpoint/2010/main" val="28642074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BAUD Register Values for Some Baud Rates using S=16 and clock of 48 MHz</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26</a:t>
            </a:fld>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1113547437"/>
              </p:ext>
            </p:extLst>
          </p:nvPr>
        </p:nvGraphicFramePr>
        <p:xfrm>
          <a:off x="2766287" y="2988862"/>
          <a:ext cx="8446779" cy="2538480"/>
        </p:xfrm>
        <a:graphic>
          <a:graphicData uri="http://schemas.openxmlformats.org/drawingml/2006/table">
            <a:tbl>
              <a:tblPr firstRow="1" firstCol="1" bandRow="1">
                <a:tableStyleId>{5C22544A-7EE6-4342-B048-85BDC9FD1C3A}</a:tableStyleId>
              </a:tblPr>
              <a:tblGrid>
                <a:gridCol w="2815593"/>
                <a:gridCol w="2815593"/>
                <a:gridCol w="2815593"/>
              </a:tblGrid>
              <a:tr h="423080">
                <a:tc>
                  <a:txBody>
                    <a:bodyPr/>
                    <a:lstStyle/>
                    <a:p>
                      <a:pPr marL="0" marR="0">
                        <a:lnSpc>
                          <a:spcPct val="115000"/>
                        </a:lnSpc>
                        <a:spcBef>
                          <a:spcPts val="0"/>
                        </a:spcBef>
                        <a:spcAft>
                          <a:spcPts val="0"/>
                        </a:spcAft>
                      </a:pPr>
                      <a:r>
                        <a:rPr lang="en-US" sz="1800">
                          <a:effectLst/>
                        </a:rPr>
                        <a:t>Baud rate</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BAUD (in decimal)</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BAUD (in hex)</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r>
              <a:tr h="423080">
                <a:tc>
                  <a:txBody>
                    <a:bodyPr/>
                    <a:lstStyle/>
                    <a:p>
                      <a:pPr marL="0" marR="0">
                        <a:lnSpc>
                          <a:spcPct val="115000"/>
                        </a:lnSpc>
                        <a:spcBef>
                          <a:spcPts val="0"/>
                        </a:spcBef>
                        <a:spcAft>
                          <a:spcPts val="0"/>
                        </a:spcAft>
                      </a:pPr>
                      <a:r>
                        <a:rPr lang="en-US" sz="1800">
                          <a:effectLst/>
                        </a:rPr>
                        <a:t>4,800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65,431</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0xFF97</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r>
              <a:tr h="423080">
                <a:tc>
                  <a:txBody>
                    <a:bodyPr/>
                    <a:lstStyle/>
                    <a:p>
                      <a:pPr marL="0" marR="0">
                        <a:lnSpc>
                          <a:spcPct val="115000"/>
                        </a:lnSpc>
                        <a:spcBef>
                          <a:spcPts val="0"/>
                        </a:spcBef>
                        <a:spcAft>
                          <a:spcPts val="0"/>
                        </a:spcAft>
                      </a:pPr>
                      <a:r>
                        <a:rPr lang="en-US" sz="1800">
                          <a:effectLst/>
                        </a:rPr>
                        <a:t>9,600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65,326</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0xFF2E</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r>
              <a:tr h="423080">
                <a:tc>
                  <a:txBody>
                    <a:bodyPr/>
                    <a:lstStyle/>
                    <a:p>
                      <a:pPr marL="0" marR="0">
                        <a:lnSpc>
                          <a:spcPct val="115000"/>
                        </a:lnSpc>
                        <a:spcBef>
                          <a:spcPts val="0"/>
                        </a:spcBef>
                        <a:spcAft>
                          <a:spcPts val="0"/>
                        </a:spcAft>
                      </a:pPr>
                      <a:r>
                        <a:rPr lang="en-US" sz="1800">
                          <a:effectLst/>
                        </a:rPr>
                        <a:t>19,200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65,117</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0xFE5D</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r>
              <a:tr h="423080">
                <a:tc>
                  <a:txBody>
                    <a:bodyPr/>
                    <a:lstStyle/>
                    <a:p>
                      <a:pPr marL="0" marR="0">
                        <a:lnSpc>
                          <a:spcPct val="115000"/>
                        </a:lnSpc>
                        <a:spcBef>
                          <a:spcPts val="0"/>
                        </a:spcBef>
                        <a:spcAft>
                          <a:spcPts val="0"/>
                        </a:spcAft>
                      </a:pPr>
                      <a:r>
                        <a:rPr lang="en-US" sz="1800">
                          <a:effectLst/>
                        </a:rPr>
                        <a:t>38,400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64,697</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0xFCB9</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r>
              <a:tr h="423080">
                <a:tc>
                  <a:txBody>
                    <a:bodyPr/>
                    <a:lstStyle/>
                    <a:p>
                      <a:pPr marL="0" marR="0">
                        <a:lnSpc>
                          <a:spcPct val="115000"/>
                        </a:lnSpc>
                        <a:spcBef>
                          <a:spcPts val="0"/>
                        </a:spcBef>
                        <a:spcAft>
                          <a:spcPts val="0"/>
                        </a:spcAft>
                      </a:pPr>
                      <a:r>
                        <a:rPr lang="en-US" sz="1800">
                          <a:effectLst/>
                        </a:rPr>
                        <a:t>115,200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a:effectLst/>
                        </a:rPr>
                        <a:t>63,019</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c>
                  <a:txBody>
                    <a:bodyPr/>
                    <a:lstStyle/>
                    <a:p>
                      <a:pPr marL="0" marR="0">
                        <a:lnSpc>
                          <a:spcPct val="115000"/>
                        </a:lnSpc>
                        <a:spcBef>
                          <a:spcPts val="0"/>
                        </a:spcBef>
                        <a:spcAft>
                          <a:spcPts val="0"/>
                        </a:spcAft>
                      </a:pPr>
                      <a:r>
                        <a:rPr lang="en-US" sz="1800" dirty="0">
                          <a:effectLst/>
                        </a:rPr>
                        <a:t>0xF62B</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txBody>
                  <a:tcPr marL="150164" marR="150164" marT="0" marB="0"/>
                </a:tc>
              </a:tr>
            </a:tbl>
          </a:graphicData>
        </a:graphic>
      </p:graphicFrame>
    </p:spTree>
    <p:extLst>
      <p:ext uri="{BB962C8B-B14F-4D97-AF65-F5344CB8AC3E}">
        <p14:creationId xmlns:p14="http://schemas.microsoft.com/office/powerpoint/2010/main" val="29700929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UART Control A (CTRLA)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27</a:t>
            </a:fld>
            <a:endParaRPr lang="en-US" sz="2400" dirty="0"/>
          </a:p>
        </p:txBody>
      </p:sp>
      <p:pic>
        <p:nvPicPr>
          <p:cNvPr id="3" name="Picture 2"/>
          <p:cNvPicPr>
            <a:picLocks noChangeAspect="1"/>
          </p:cNvPicPr>
          <p:nvPr/>
        </p:nvPicPr>
        <p:blipFill>
          <a:blip r:embed="rId3"/>
          <a:stretch>
            <a:fillRect/>
          </a:stretch>
        </p:blipFill>
        <p:spPr>
          <a:xfrm>
            <a:off x="2701924" y="2082701"/>
            <a:ext cx="8328980" cy="3784429"/>
          </a:xfrm>
          <a:prstGeom prst="rect">
            <a:avLst/>
          </a:prstGeom>
        </p:spPr>
      </p:pic>
    </p:spTree>
    <p:extLst>
      <p:ext uri="{BB962C8B-B14F-4D97-AF65-F5344CB8AC3E}">
        <p14:creationId xmlns:p14="http://schemas.microsoft.com/office/powerpoint/2010/main" val="7817912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UART Control B (CTRLB)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28</a:t>
            </a:fld>
            <a:endParaRPr lang="en-US" sz="2400" dirty="0"/>
          </a:p>
        </p:txBody>
      </p:sp>
      <p:pic>
        <p:nvPicPr>
          <p:cNvPr id="5" name="Picture 4"/>
          <p:cNvPicPr>
            <a:picLocks noChangeAspect="1"/>
          </p:cNvPicPr>
          <p:nvPr/>
        </p:nvPicPr>
        <p:blipFill>
          <a:blip r:embed="rId3"/>
          <a:stretch>
            <a:fillRect/>
          </a:stretch>
        </p:blipFill>
        <p:spPr>
          <a:xfrm>
            <a:off x="2611131" y="2155121"/>
            <a:ext cx="8616566" cy="3712010"/>
          </a:xfrm>
          <a:prstGeom prst="rect">
            <a:avLst/>
          </a:prstGeom>
        </p:spPr>
      </p:pic>
    </p:spTree>
    <p:extLst>
      <p:ext uri="{BB962C8B-B14F-4D97-AF65-F5344CB8AC3E}">
        <p14:creationId xmlns:p14="http://schemas.microsoft.com/office/powerpoint/2010/main" val="6400830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UART Data (DATA)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29</a:t>
            </a:fld>
            <a:endParaRPr lang="en-US" sz="2400" dirty="0"/>
          </a:p>
        </p:txBody>
      </p:sp>
      <p:pic>
        <p:nvPicPr>
          <p:cNvPr id="3" name="Picture 2"/>
          <p:cNvPicPr>
            <a:picLocks noChangeAspect="1"/>
          </p:cNvPicPr>
          <p:nvPr/>
        </p:nvPicPr>
        <p:blipFill>
          <a:blip r:embed="rId3"/>
          <a:stretch>
            <a:fillRect/>
          </a:stretch>
        </p:blipFill>
        <p:spPr>
          <a:xfrm>
            <a:off x="2130541" y="2991588"/>
            <a:ext cx="9800771" cy="761546"/>
          </a:xfrm>
          <a:prstGeom prst="rect">
            <a:avLst/>
          </a:prstGeom>
        </p:spPr>
      </p:pic>
    </p:spTree>
    <p:extLst>
      <p:ext uri="{BB962C8B-B14F-4D97-AF65-F5344CB8AC3E}">
        <p14:creationId xmlns:p14="http://schemas.microsoft.com/office/powerpoint/2010/main" val="19683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UART Interrupt Flag Register (INTFLAG)</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30</a:t>
            </a:fld>
            <a:endParaRPr lang="en-US" sz="2400" dirty="0"/>
          </a:p>
        </p:txBody>
      </p:sp>
      <p:pic>
        <p:nvPicPr>
          <p:cNvPr id="5" name="Picture 4"/>
          <p:cNvPicPr>
            <a:picLocks noChangeAspect="1"/>
          </p:cNvPicPr>
          <p:nvPr/>
        </p:nvPicPr>
        <p:blipFill>
          <a:blip r:embed="rId3"/>
          <a:stretch>
            <a:fillRect/>
          </a:stretch>
        </p:blipFill>
        <p:spPr>
          <a:xfrm>
            <a:off x="1954486" y="2990949"/>
            <a:ext cx="9587810" cy="939606"/>
          </a:xfrm>
          <a:prstGeom prst="rect">
            <a:avLst/>
          </a:prstGeom>
        </p:spPr>
      </p:pic>
    </p:spTree>
    <p:extLst>
      <p:ext uri="{BB962C8B-B14F-4D97-AF65-F5344CB8AC3E}">
        <p14:creationId xmlns:p14="http://schemas.microsoft.com/office/powerpoint/2010/main" val="27436752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1"/>
            <a:ext cx="11054687" cy="682388"/>
          </a:xfrm>
        </p:spPr>
        <p:txBody>
          <a:bodyPr>
            <a:normAutofit fontScale="90000"/>
          </a:bodyPr>
          <a:lstStyle/>
          <a:p>
            <a:r>
              <a:rPr lang="en-US" dirty="0"/>
              <a:t>UART Interrupt Flag register (INTFLAG)</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31</a:t>
            </a:fld>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288804242"/>
              </p:ext>
            </p:extLst>
          </p:nvPr>
        </p:nvGraphicFramePr>
        <p:xfrm>
          <a:off x="2243015" y="1070985"/>
          <a:ext cx="9084626" cy="4796146"/>
        </p:xfrm>
        <a:graphic>
          <a:graphicData uri="http://schemas.openxmlformats.org/drawingml/2006/table">
            <a:tbl>
              <a:tblPr firstRow="1" firstCol="1" bandRow="1">
                <a:tableStyleId>{5C22544A-7EE6-4342-B048-85BDC9FD1C3A}</a:tableStyleId>
              </a:tblPr>
              <a:tblGrid>
                <a:gridCol w="976754"/>
                <a:gridCol w="591976"/>
                <a:gridCol w="7515896"/>
              </a:tblGrid>
              <a:tr h="274760">
                <a:tc>
                  <a:txBody>
                    <a:bodyPr/>
                    <a:lstStyle/>
                    <a:p>
                      <a:pPr marL="0" marR="0">
                        <a:lnSpc>
                          <a:spcPct val="115000"/>
                        </a:lnSpc>
                        <a:spcBef>
                          <a:spcPts val="0"/>
                        </a:spcBef>
                        <a:spcAft>
                          <a:spcPts val="0"/>
                        </a:spcAft>
                      </a:pPr>
                      <a:r>
                        <a:rPr lang="en-US" sz="1400">
                          <a:effectLst/>
                        </a:rPr>
                        <a:t>Field</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Bit</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Description</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r>
              <a:tr h="1611253">
                <a:tc>
                  <a:txBody>
                    <a:bodyPr/>
                    <a:lstStyle/>
                    <a:p>
                      <a:pPr marL="0" marR="0">
                        <a:lnSpc>
                          <a:spcPct val="115000"/>
                        </a:lnSpc>
                        <a:spcBef>
                          <a:spcPts val="0"/>
                        </a:spcBef>
                        <a:spcAft>
                          <a:spcPts val="0"/>
                        </a:spcAft>
                      </a:pPr>
                      <a:r>
                        <a:rPr lang="en-US" sz="1400">
                          <a:effectLst/>
                        </a:rPr>
                        <a:t>ERROR</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7</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Error</a:t>
                      </a:r>
                      <a:endParaRPr lang="en-US" sz="1800">
                        <a:effectLst/>
                      </a:endParaRPr>
                    </a:p>
                    <a:p>
                      <a:pPr marL="0" marR="0">
                        <a:lnSpc>
                          <a:spcPct val="115000"/>
                        </a:lnSpc>
                        <a:spcBef>
                          <a:spcPts val="0"/>
                        </a:spcBef>
                        <a:spcAft>
                          <a:spcPts val="0"/>
                        </a:spcAft>
                      </a:pPr>
                      <a:r>
                        <a:rPr lang="en-US" sz="1400">
                          <a:effectLst/>
                        </a:rPr>
                        <a:t>This flag is cleared by writing a one to it.</a:t>
                      </a:r>
                      <a:endParaRPr lang="en-US" sz="1800">
                        <a:effectLst/>
                      </a:endParaRPr>
                    </a:p>
                    <a:p>
                      <a:pPr marL="0" marR="0">
                        <a:lnSpc>
                          <a:spcPct val="115000"/>
                        </a:lnSpc>
                        <a:spcBef>
                          <a:spcPts val="0"/>
                        </a:spcBef>
                        <a:spcAft>
                          <a:spcPts val="0"/>
                        </a:spcAft>
                      </a:pPr>
                      <a:r>
                        <a:rPr lang="en-US" sz="1400">
                          <a:effectLst/>
                        </a:rPr>
                        <a:t>This bit is set when any error is detected. Errors that will set this flag have corresponding status flags in the STATUS register. Errors that will set this flag are COLL, ISF, BUFOVF, FERR, and PERR.</a:t>
                      </a:r>
                      <a:endParaRPr lang="en-US" sz="1800">
                        <a:effectLst/>
                      </a:endParaRPr>
                    </a:p>
                    <a:p>
                      <a:pPr marL="0" marR="0">
                        <a:lnSpc>
                          <a:spcPct val="115000"/>
                        </a:lnSpc>
                        <a:spcBef>
                          <a:spcPts val="0"/>
                        </a:spcBef>
                        <a:spcAft>
                          <a:spcPts val="0"/>
                        </a:spcAft>
                      </a:pPr>
                      <a:r>
                        <a:rPr lang="en-US" sz="1400">
                          <a:effectLst/>
                        </a:rPr>
                        <a:t>0 = No effect</a:t>
                      </a:r>
                      <a:endParaRPr lang="en-US" sz="1800">
                        <a:effectLst/>
                      </a:endParaRPr>
                    </a:p>
                    <a:p>
                      <a:pPr marL="0" marR="0">
                        <a:lnSpc>
                          <a:spcPct val="115000"/>
                        </a:lnSpc>
                        <a:spcBef>
                          <a:spcPts val="0"/>
                        </a:spcBef>
                        <a:spcAft>
                          <a:spcPts val="0"/>
                        </a:spcAft>
                      </a:pPr>
                      <a:r>
                        <a:rPr lang="en-US" sz="1400">
                          <a:effectLst/>
                        </a:rPr>
                        <a:t>1 = Clear the flag</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r>
              <a:tr h="274760">
                <a:tc>
                  <a:txBody>
                    <a:bodyPr/>
                    <a:lstStyle/>
                    <a:p>
                      <a:pPr marL="0" marR="0">
                        <a:lnSpc>
                          <a:spcPct val="115000"/>
                        </a:lnSpc>
                        <a:spcBef>
                          <a:spcPts val="0"/>
                        </a:spcBef>
                        <a:spcAft>
                          <a:spcPts val="0"/>
                        </a:spcAft>
                      </a:pPr>
                      <a:r>
                        <a:rPr lang="en-US" sz="1400">
                          <a:effectLst/>
                        </a:rPr>
                        <a:t> </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6</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Reserved</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r>
              <a:tr h="1388505">
                <a:tc>
                  <a:txBody>
                    <a:bodyPr/>
                    <a:lstStyle/>
                    <a:p>
                      <a:pPr marL="0" marR="0">
                        <a:lnSpc>
                          <a:spcPct val="115000"/>
                        </a:lnSpc>
                        <a:spcBef>
                          <a:spcPts val="0"/>
                        </a:spcBef>
                        <a:spcAft>
                          <a:spcPts val="0"/>
                        </a:spcAft>
                      </a:pPr>
                      <a:r>
                        <a:rPr lang="en-US" sz="1400">
                          <a:effectLst/>
                        </a:rPr>
                        <a:t>RXBRK</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5</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Receive Break</a:t>
                      </a:r>
                      <a:endParaRPr lang="en-US" sz="1800">
                        <a:effectLst/>
                      </a:endParaRPr>
                    </a:p>
                    <a:p>
                      <a:pPr marL="0" marR="0">
                        <a:lnSpc>
                          <a:spcPct val="115000"/>
                        </a:lnSpc>
                        <a:spcBef>
                          <a:spcPts val="0"/>
                        </a:spcBef>
                        <a:spcAft>
                          <a:spcPts val="0"/>
                        </a:spcAft>
                      </a:pPr>
                      <a:r>
                        <a:rPr lang="en-US" sz="1400">
                          <a:effectLst/>
                        </a:rPr>
                        <a:t>This flag is cleared by writing a one to it.</a:t>
                      </a:r>
                      <a:endParaRPr lang="en-US" sz="1800">
                        <a:effectLst/>
                      </a:endParaRPr>
                    </a:p>
                    <a:p>
                      <a:pPr marL="0" marR="0">
                        <a:lnSpc>
                          <a:spcPct val="115000"/>
                        </a:lnSpc>
                        <a:spcBef>
                          <a:spcPts val="0"/>
                        </a:spcBef>
                        <a:spcAft>
                          <a:spcPts val="0"/>
                        </a:spcAft>
                      </a:pPr>
                      <a:r>
                        <a:rPr lang="en-US" sz="1400">
                          <a:effectLst/>
                        </a:rPr>
                        <a:t>This flag is set when auto-baud is enabled (CTRLA.FORM) and a break character is received.</a:t>
                      </a:r>
                      <a:endParaRPr lang="en-US" sz="1800">
                        <a:effectLst/>
                      </a:endParaRPr>
                    </a:p>
                    <a:p>
                      <a:pPr marL="0" marR="0">
                        <a:lnSpc>
                          <a:spcPct val="115000"/>
                        </a:lnSpc>
                        <a:spcBef>
                          <a:spcPts val="0"/>
                        </a:spcBef>
                        <a:spcAft>
                          <a:spcPts val="0"/>
                        </a:spcAft>
                      </a:pPr>
                      <a:r>
                        <a:rPr lang="en-US" sz="1400">
                          <a:effectLst/>
                        </a:rPr>
                        <a:t>0 = No effect</a:t>
                      </a:r>
                      <a:endParaRPr lang="en-US" sz="1800">
                        <a:effectLst/>
                      </a:endParaRPr>
                    </a:p>
                    <a:p>
                      <a:pPr marL="0" marR="0">
                        <a:lnSpc>
                          <a:spcPct val="115000"/>
                        </a:lnSpc>
                        <a:spcBef>
                          <a:spcPts val="0"/>
                        </a:spcBef>
                        <a:spcAft>
                          <a:spcPts val="0"/>
                        </a:spcAft>
                      </a:pPr>
                      <a:r>
                        <a:rPr lang="en-US" sz="1400">
                          <a:effectLst/>
                        </a:rPr>
                        <a:t>1 = Clear the flag</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r>
              <a:tr h="1165755">
                <a:tc>
                  <a:txBody>
                    <a:bodyPr/>
                    <a:lstStyle/>
                    <a:p>
                      <a:pPr marL="0" marR="0">
                        <a:lnSpc>
                          <a:spcPct val="115000"/>
                        </a:lnSpc>
                        <a:spcBef>
                          <a:spcPts val="0"/>
                        </a:spcBef>
                        <a:spcAft>
                          <a:spcPts val="0"/>
                        </a:spcAft>
                      </a:pPr>
                      <a:r>
                        <a:rPr lang="en-US" sz="1400">
                          <a:effectLst/>
                        </a:rPr>
                        <a:t>CTSIC</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4</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dirty="0">
                          <a:effectLst/>
                        </a:rPr>
                        <a:t>Clear to Send Input Change</a:t>
                      </a:r>
                      <a:endParaRPr lang="en-US" sz="1800" dirty="0">
                        <a:effectLst/>
                      </a:endParaRPr>
                    </a:p>
                    <a:p>
                      <a:pPr marL="0" marR="0">
                        <a:lnSpc>
                          <a:spcPct val="115000"/>
                        </a:lnSpc>
                        <a:spcBef>
                          <a:spcPts val="0"/>
                        </a:spcBef>
                        <a:spcAft>
                          <a:spcPts val="0"/>
                        </a:spcAft>
                      </a:pPr>
                      <a:r>
                        <a:rPr lang="en-US" sz="1400" dirty="0">
                          <a:effectLst/>
                        </a:rPr>
                        <a:t>This flag is cleared by writing a one to it.</a:t>
                      </a:r>
                      <a:endParaRPr lang="en-US" sz="1800" dirty="0">
                        <a:effectLst/>
                      </a:endParaRPr>
                    </a:p>
                    <a:p>
                      <a:pPr marL="0" marR="0">
                        <a:lnSpc>
                          <a:spcPct val="115000"/>
                        </a:lnSpc>
                        <a:spcBef>
                          <a:spcPts val="0"/>
                        </a:spcBef>
                        <a:spcAft>
                          <a:spcPts val="0"/>
                        </a:spcAft>
                      </a:pPr>
                      <a:r>
                        <a:rPr lang="en-US" sz="1400" dirty="0">
                          <a:effectLst/>
                        </a:rPr>
                        <a:t>This flag is set when a change is detected on the CTS pin.</a:t>
                      </a:r>
                      <a:endParaRPr lang="en-US" sz="1800" dirty="0">
                        <a:effectLst/>
                      </a:endParaRPr>
                    </a:p>
                    <a:p>
                      <a:pPr marL="0" marR="0">
                        <a:lnSpc>
                          <a:spcPct val="115000"/>
                        </a:lnSpc>
                        <a:spcBef>
                          <a:spcPts val="0"/>
                        </a:spcBef>
                        <a:spcAft>
                          <a:spcPts val="0"/>
                        </a:spcAft>
                      </a:pPr>
                      <a:r>
                        <a:rPr lang="en-US" sz="1400" dirty="0">
                          <a:effectLst/>
                        </a:rPr>
                        <a:t>0 = No effect</a:t>
                      </a:r>
                      <a:endParaRPr lang="en-US" sz="1800" dirty="0">
                        <a:effectLst/>
                      </a:endParaRPr>
                    </a:p>
                    <a:p>
                      <a:pPr marL="0" marR="0">
                        <a:lnSpc>
                          <a:spcPct val="115000"/>
                        </a:lnSpc>
                        <a:spcBef>
                          <a:spcPts val="0"/>
                        </a:spcBef>
                        <a:spcAft>
                          <a:spcPts val="0"/>
                        </a:spcAft>
                      </a:pPr>
                      <a:r>
                        <a:rPr lang="en-US" sz="1400" dirty="0">
                          <a:effectLst/>
                        </a:rPr>
                        <a:t>1 = Clear the flag</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r>
            </a:tbl>
          </a:graphicData>
        </a:graphic>
      </p:graphicFrame>
    </p:spTree>
    <p:extLst>
      <p:ext uri="{BB962C8B-B14F-4D97-AF65-F5344CB8AC3E}">
        <p14:creationId xmlns:p14="http://schemas.microsoft.com/office/powerpoint/2010/main" val="32485912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1"/>
            <a:ext cx="11054687" cy="682388"/>
          </a:xfrm>
        </p:spPr>
        <p:txBody>
          <a:bodyPr>
            <a:normAutofit fontScale="90000"/>
          </a:bodyPr>
          <a:lstStyle/>
          <a:p>
            <a:r>
              <a:rPr lang="en-US" dirty="0"/>
              <a:t>UART Interrupt Flag register (INTFLAG)</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32</a:t>
            </a:fld>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3552202829"/>
              </p:ext>
            </p:extLst>
          </p:nvPr>
        </p:nvGraphicFramePr>
        <p:xfrm>
          <a:off x="1867230" y="696038"/>
          <a:ext cx="9084626" cy="5927393"/>
        </p:xfrm>
        <a:graphic>
          <a:graphicData uri="http://schemas.openxmlformats.org/drawingml/2006/table">
            <a:tbl>
              <a:tblPr firstRow="1" firstCol="1" bandRow="1">
                <a:tableStyleId>{5C22544A-7EE6-4342-B048-85BDC9FD1C3A}</a:tableStyleId>
              </a:tblPr>
              <a:tblGrid>
                <a:gridCol w="650310"/>
                <a:gridCol w="559558"/>
                <a:gridCol w="7874758"/>
              </a:tblGrid>
              <a:tr h="274760">
                <a:tc>
                  <a:txBody>
                    <a:bodyPr/>
                    <a:lstStyle/>
                    <a:p>
                      <a:pPr marL="0" marR="0">
                        <a:lnSpc>
                          <a:spcPct val="115000"/>
                        </a:lnSpc>
                        <a:spcBef>
                          <a:spcPts val="0"/>
                        </a:spcBef>
                        <a:spcAft>
                          <a:spcPts val="0"/>
                        </a:spcAft>
                      </a:pPr>
                      <a:r>
                        <a:rPr lang="en-US" sz="1400" dirty="0">
                          <a:effectLst/>
                        </a:rPr>
                        <a:t>Field</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Bit</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c>
                  <a:txBody>
                    <a:bodyPr/>
                    <a:lstStyle/>
                    <a:p>
                      <a:pPr marL="0" marR="0">
                        <a:lnSpc>
                          <a:spcPct val="115000"/>
                        </a:lnSpc>
                        <a:spcBef>
                          <a:spcPts val="0"/>
                        </a:spcBef>
                        <a:spcAft>
                          <a:spcPts val="0"/>
                        </a:spcAft>
                      </a:pPr>
                      <a:r>
                        <a:rPr lang="en-US" sz="1400">
                          <a:effectLst/>
                        </a:rPr>
                        <a:t>Description</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331" marR="68331" marT="17231" marB="17231"/>
                </a:tc>
              </a:tr>
              <a:tr h="1611253">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RXS</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3</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Arial,Bold"/>
                          <a:ea typeface="Calibri" panose="020F0502020204030204" pitchFamily="34" charset="0"/>
                          <a:cs typeface="Arial,Bold"/>
                        </a:rPr>
                        <a:t>Receive Start</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Arial" panose="020B0604020202020204" pitchFamily="34" charset="0"/>
                        </a:rPr>
                        <a:t>This flag is cleared by writing a one to it.</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Arial" panose="020B0604020202020204" pitchFamily="34" charset="0"/>
                        </a:rPr>
                        <a:t>This flag is set when a start condition is detected on the RxD line and start-of-frame detection is enabled (CTRLB.SFDE is one).</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0 = No effect</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1 = </a:t>
                      </a:r>
                      <a:r>
                        <a:rPr lang="en-US" sz="1400">
                          <a:effectLst/>
                          <a:latin typeface="Arial" panose="020B0604020202020204" pitchFamily="34" charset="0"/>
                          <a:ea typeface="Calibri" panose="020F0502020204030204" pitchFamily="34" charset="0"/>
                          <a:cs typeface="Arial" panose="020B0604020202020204" pitchFamily="34" charset="0"/>
                        </a:rPr>
                        <a:t>Clear the Receive Start interrupt flag</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r>
              <a:tr h="274760">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RXC</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2</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Arial,Bold"/>
                          <a:ea typeface="Calibri" panose="020F0502020204030204" pitchFamily="34" charset="0"/>
                          <a:cs typeface="Arial,Bold"/>
                        </a:rPr>
                        <a:t>Receive Complete</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Arial" panose="020B0604020202020204" pitchFamily="34" charset="0"/>
                        </a:rPr>
                        <a:t>This flag is cleared by reading the Data register (DATA) or by disabling the receiver.</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Arial" panose="020B0604020202020204" pitchFamily="34" charset="0"/>
                        </a:rPr>
                        <a:t>This flag is set when there are unread data in DATA</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0 = No effect</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1 = No effect</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r>
              <a:tr h="1388505">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TXC</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1</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Arial,Bold"/>
                          <a:ea typeface="Calibri" panose="020F0502020204030204" pitchFamily="34" charset="0"/>
                          <a:cs typeface="Arial,Bold"/>
                        </a:rPr>
                        <a:t>Transmit Complete</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Arial" panose="020B0604020202020204" pitchFamily="34" charset="0"/>
                        </a:rPr>
                        <a:t>This flag is cleared by writing a one to it or by writing new data to DATA.</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Arial" panose="020B0604020202020204" pitchFamily="34" charset="0"/>
                        </a:rPr>
                        <a:t>This flag is set when the entire frame in the transmit shift register has been shifted out and there are no new data in DATA.</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0 = No effect</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1 = Clear the flag</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r>
              <a:tr h="1165755">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DRE</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a:effectLst/>
                          <a:latin typeface="Calibri" panose="020F0502020204030204" pitchFamily="34" charset="0"/>
                          <a:ea typeface="Times New Roman" panose="02020603050405020304" pitchFamily="18" charset="0"/>
                          <a:cs typeface="Arial" panose="020B0604020202020204" pitchFamily="34" charset="0"/>
                        </a:rPr>
                        <a:t>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c>
                  <a:txBody>
                    <a:bodyPr/>
                    <a:lstStyle/>
                    <a:p>
                      <a:pPr marL="0" marR="0">
                        <a:lnSpc>
                          <a:spcPct val="115000"/>
                        </a:lnSpc>
                        <a:spcBef>
                          <a:spcPts val="0"/>
                        </a:spcBef>
                        <a:spcAft>
                          <a:spcPts val="0"/>
                        </a:spcAft>
                      </a:pPr>
                      <a:r>
                        <a:rPr lang="en-US" sz="1400" dirty="0">
                          <a:effectLst/>
                          <a:latin typeface="Arial,Bold"/>
                          <a:ea typeface="Calibri" panose="020F0502020204030204" pitchFamily="34" charset="0"/>
                          <a:cs typeface="Arial,Bold"/>
                        </a:rPr>
                        <a:t>Data Register Empty</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This flag is cleared by writing new data to DATA.</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This flag is set when DATA is empty and ready to be written.</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0 = No effect</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1 = No effect</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18415" marB="18415"/>
                </a:tc>
              </a:tr>
            </a:tbl>
          </a:graphicData>
        </a:graphic>
      </p:graphicFrame>
    </p:spTree>
    <p:extLst>
      <p:ext uri="{BB962C8B-B14F-4D97-AF65-F5344CB8AC3E}">
        <p14:creationId xmlns:p14="http://schemas.microsoft.com/office/powerpoint/2010/main" val="37769552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UART Status Register (STATUS)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33</a:t>
            </a:fld>
            <a:endParaRPr lang="en-US" sz="2400" dirty="0"/>
          </a:p>
        </p:txBody>
      </p:sp>
      <p:pic>
        <p:nvPicPr>
          <p:cNvPr id="3" name="Picture 2"/>
          <p:cNvPicPr>
            <a:picLocks noChangeAspect="1"/>
          </p:cNvPicPr>
          <p:nvPr/>
        </p:nvPicPr>
        <p:blipFill>
          <a:blip r:embed="rId3"/>
          <a:stretch>
            <a:fillRect/>
          </a:stretch>
        </p:blipFill>
        <p:spPr>
          <a:xfrm>
            <a:off x="1893424" y="3075684"/>
            <a:ext cx="9828575" cy="909462"/>
          </a:xfrm>
          <a:prstGeom prst="rect">
            <a:avLst/>
          </a:prstGeom>
        </p:spPr>
      </p:pic>
    </p:spTree>
    <p:extLst>
      <p:ext uri="{BB962C8B-B14F-4D97-AF65-F5344CB8AC3E}">
        <p14:creationId xmlns:p14="http://schemas.microsoft.com/office/powerpoint/2010/main" val="12053318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PINCFGn register (notice the PMUXEN bit)</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34</a:t>
            </a:fld>
            <a:endParaRPr lang="en-US" sz="2400" dirty="0"/>
          </a:p>
        </p:txBody>
      </p:sp>
      <p:pic>
        <p:nvPicPr>
          <p:cNvPr id="5" name="Picture 4"/>
          <p:cNvPicPr>
            <a:picLocks noChangeAspect="1"/>
          </p:cNvPicPr>
          <p:nvPr/>
        </p:nvPicPr>
        <p:blipFill>
          <a:blip r:embed="rId3"/>
          <a:stretch>
            <a:fillRect/>
          </a:stretch>
        </p:blipFill>
        <p:spPr>
          <a:xfrm>
            <a:off x="1640317" y="2852382"/>
            <a:ext cx="10335085" cy="1337481"/>
          </a:xfrm>
          <a:prstGeom prst="rect">
            <a:avLst/>
          </a:prstGeom>
        </p:spPr>
      </p:pic>
    </p:spTree>
    <p:extLst>
      <p:ext uri="{BB962C8B-B14F-4D97-AF65-F5344CB8AC3E}">
        <p14:creationId xmlns:p14="http://schemas.microsoft.com/office/powerpoint/2010/main" val="6130822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071" y="685800"/>
            <a:ext cx="11054687" cy="1752599"/>
          </a:xfrm>
        </p:spPr>
        <p:txBody>
          <a:bodyPr>
            <a:normAutofit/>
          </a:bodyPr>
          <a:lstStyle/>
          <a:p>
            <a:r>
              <a:rPr lang="en-US" dirty="0"/>
              <a:t>PMUX register for choosing peripheral functions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35</a:t>
            </a:fld>
            <a:endParaRPr lang="en-US" sz="2400" dirty="0"/>
          </a:p>
        </p:txBody>
      </p:sp>
      <p:pic>
        <p:nvPicPr>
          <p:cNvPr id="3" name="Picture 2"/>
          <p:cNvPicPr>
            <a:picLocks noChangeAspect="1"/>
          </p:cNvPicPr>
          <p:nvPr/>
        </p:nvPicPr>
        <p:blipFill>
          <a:blip r:embed="rId3"/>
          <a:stretch>
            <a:fillRect/>
          </a:stretch>
        </p:blipFill>
        <p:spPr>
          <a:xfrm>
            <a:off x="1868607" y="2784144"/>
            <a:ext cx="10020493" cy="1528550"/>
          </a:xfrm>
          <a:prstGeom prst="rect">
            <a:avLst/>
          </a:prstGeom>
        </p:spPr>
      </p:pic>
    </p:spTree>
    <p:extLst>
      <p:ext uri="{BB962C8B-B14F-4D97-AF65-F5344CB8AC3E}">
        <p14:creationId xmlns:p14="http://schemas.microsoft.com/office/powerpoint/2010/main" val="37151061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3833" y="685800"/>
            <a:ext cx="11122925" cy="1752599"/>
          </a:xfrm>
        </p:spPr>
        <p:txBody>
          <a:bodyPr>
            <a:normAutofit/>
          </a:bodyPr>
          <a:lstStyle/>
          <a:p>
            <a:r>
              <a:rPr lang="en-US" sz="3600" dirty="0"/>
              <a:t>SAMD2x Signals Used for UART (See CTRLA register)</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36</a:t>
            </a:fld>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3766759352"/>
              </p:ext>
            </p:extLst>
          </p:nvPr>
        </p:nvGraphicFramePr>
        <p:xfrm>
          <a:off x="2650697" y="2659978"/>
          <a:ext cx="8117909" cy="2678860"/>
        </p:xfrm>
        <a:graphic>
          <a:graphicData uri="http://schemas.openxmlformats.org/drawingml/2006/table">
            <a:tbl>
              <a:tblPr firstRow="1" firstCol="1" bandRow="1">
                <a:tableStyleId>{5C22544A-7EE6-4342-B048-85BDC9FD1C3A}</a:tableStyleId>
              </a:tblPr>
              <a:tblGrid>
                <a:gridCol w="2060195"/>
                <a:gridCol w="2060195"/>
                <a:gridCol w="2060195"/>
                <a:gridCol w="1937324"/>
              </a:tblGrid>
              <a:tr h="527316">
                <a:tc>
                  <a:txBody>
                    <a:bodyPr/>
                    <a:lstStyle/>
                    <a:p>
                      <a:pPr marL="0" marR="0">
                        <a:lnSpc>
                          <a:spcPct val="115000"/>
                        </a:lnSpc>
                        <a:spcBef>
                          <a:spcPts val="0"/>
                        </a:spcBef>
                        <a:spcAft>
                          <a:spcPts val="0"/>
                        </a:spcAft>
                      </a:pPr>
                      <a:r>
                        <a:rPr lang="en-US" sz="2500">
                          <a:effectLst/>
                        </a:rPr>
                        <a:t>TXPO[1:0] </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 </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RXPO[1:0] </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r>
              <a:tr h="527316">
                <a:tc>
                  <a:txBody>
                    <a:bodyPr/>
                    <a:lstStyle/>
                    <a:p>
                      <a:pPr marL="0" marR="0">
                        <a:lnSpc>
                          <a:spcPct val="115000"/>
                        </a:lnSpc>
                        <a:spcBef>
                          <a:spcPts val="0"/>
                        </a:spcBef>
                        <a:spcAft>
                          <a:spcPts val="0"/>
                        </a:spcAft>
                      </a:pPr>
                      <a:r>
                        <a:rPr lang="en-US" sz="2500">
                          <a:effectLst/>
                        </a:rPr>
                        <a:t>0x0</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PAD[0]</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0x0</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PAD[0]</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r>
              <a:tr h="527316">
                <a:tc>
                  <a:txBody>
                    <a:bodyPr/>
                    <a:lstStyle/>
                    <a:p>
                      <a:pPr marL="0" marR="0">
                        <a:lnSpc>
                          <a:spcPct val="115000"/>
                        </a:lnSpc>
                        <a:spcBef>
                          <a:spcPts val="0"/>
                        </a:spcBef>
                        <a:spcAft>
                          <a:spcPts val="0"/>
                        </a:spcAft>
                      </a:pPr>
                      <a:r>
                        <a:rPr lang="en-US" sz="2500">
                          <a:effectLst/>
                        </a:rPr>
                        <a:t>0x1</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PAD[2]</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0x1</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PAD[1]</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r>
              <a:tr h="527316">
                <a:tc>
                  <a:txBody>
                    <a:bodyPr/>
                    <a:lstStyle/>
                    <a:p>
                      <a:pPr marL="0" marR="0">
                        <a:lnSpc>
                          <a:spcPct val="115000"/>
                        </a:lnSpc>
                        <a:spcBef>
                          <a:spcPts val="0"/>
                        </a:spcBef>
                        <a:spcAft>
                          <a:spcPts val="0"/>
                        </a:spcAft>
                      </a:pPr>
                      <a:r>
                        <a:rPr lang="en-US" sz="2500">
                          <a:effectLst/>
                        </a:rPr>
                        <a:t>0x2</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PAD[0]</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0x2</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PAD[2]</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r>
              <a:tr h="527316">
                <a:tc>
                  <a:txBody>
                    <a:bodyPr/>
                    <a:lstStyle/>
                    <a:p>
                      <a:pPr marL="0" marR="0">
                        <a:lnSpc>
                          <a:spcPct val="115000"/>
                        </a:lnSpc>
                        <a:spcBef>
                          <a:spcPts val="0"/>
                        </a:spcBef>
                        <a:spcAft>
                          <a:spcPts val="0"/>
                        </a:spcAft>
                      </a:pPr>
                      <a:r>
                        <a:rPr lang="en-US" sz="2500">
                          <a:effectLst/>
                        </a:rPr>
                        <a:t>0x3</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Reserved</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a:effectLst/>
                        </a:rPr>
                        <a:t>0x3</a:t>
                      </a:r>
                      <a:endParaRPr lang="en-US" sz="290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c>
                  <a:txBody>
                    <a:bodyPr/>
                    <a:lstStyle/>
                    <a:p>
                      <a:pPr marL="0" marR="0">
                        <a:lnSpc>
                          <a:spcPct val="115000"/>
                        </a:lnSpc>
                        <a:spcBef>
                          <a:spcPts val="0"/>
                        </a:spcBef>
                        <a:spcAft>
                          <a:spcPts val="0"/>
                        </a:spcAft>
                      </a:pPr>
                      <a:r>
                        <a:rPr lang="en-US" sz="2500" dirty="0">
                          <a:effectLst/>
                        </a:rPr>
                        <a:t>PAD[3]</a:t>
                      </a:r>
                      <a:endParaRPr lang="en-US" sz="2900" dirty="0">
                        <a:effectLst/>
                        <a:latin typeface="Calibri" panose="020F0502020204030204" pitchFamily="34" charset="0"/>
                        <a:ea typeface="Times New Roman" panose="02020603050405020304" pitchFamily="18" charset="0"/>
                        <a:cs typeface="Arial" panose="020B0604020202020204" pitchFamily="34" charset="0"/>
                      </a:endParaRPr>
                    </a:p>
                  </a:txBody>
                  <a:tcPr marL="193564" marR="193564" marT="48811" marB="48811"/>
                </a:tc>
              </a:tr>
            </a:tbl>
          </a:graphicData>
        </a:graphic>
      </p:graphicFrame>
    </p:spTree>
    <p:extLst>
      <p:ext uri="{BB962C8B-B14F-4D97-AF65-F5344CB8AC3E}">
        <p14:creationId xmlns:p14="http://schemas.microsoft.com/office/powerpoint/2010/main" val="33847327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538" y="1"/>
            <a:ext cx="11122925" cy="491318"/>
          </a:xfrm>
        </p:spPr>
        <p:txBody>
          <a:bodyPr>
            <a:normAutofit fontScale="90000"/>
          </a:bodyPr>
          <a:lstStyle/>
          <a:p>
            <a:r>
              <a:rPr lang="en-US" sz="3600" dirty="0"/>
              <a:t>Pin Multiplexing SAMD21J </a:t>
            </a:r>
            <a:endParaRPr lang="en-US" sz="3600"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37</a:t>
            </a:fld>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2483142559"/>
              </p:ext>
            </p:extLst>
          </p:nvPr>
        </p:nvGraphicFramePr>
        <p:xfrm>
          <a:off x="2667298" y="532263"/>
          <a:ext cx="7568523" cy="6300303"/>
        </p:xfrm>
        <a:graphic>
          <a:graphicData uri="http://schemas.openxmlformats.org/drawingml/2006/table">
            <a:tbl>
              <a:tblPr firstRow="1" firstCol="1" bandRow="1"/>
              <a:tblGrid>
                <a:gridCol w="294134"/>
                <a:gridCol w="467786"/>
                <a:gridCol w="572481"/>
                <a:gridCol w="600730"/>
                <a:gridCol w="409626"/>
                <a:gridCol w="350635"/>
                <a:gridCol w="298287"/>
                <a:gridCol w="323212"/>
                <a:gridCol w="894033"/>
                <a:gridCol w="894033"/>
                <a:gridCol w="643934"/>
                <a:gridCol w="643934"/>
                <a:gridCol w="587433"/>
                <a:gridCol w="588265"/>
              </a:tblGrid>
              <a:tr h="112673">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 (1)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 (2)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 (3)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 (4)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 (5)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 (6)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 (7)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53">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I/O Pin</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Supply</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EIC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REF</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PTC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SERCOM-ALT</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TC/TCC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AC/GCLK</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VOUT</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347">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ADC/VREFA DAC/VREFA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ADC/VREFB</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NMI</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I2S/MCK[0]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I2S/SCK[0]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I2S/FS[0]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I2S/SCK[0]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I2S/FS[0]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5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USB/SOF 1kHz</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USB/DM</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USB/DP</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PA30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SWCLK</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PA31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SWDIO(4)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EXTINT[8]</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EXTINT[9]</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I2S/MCK[1]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I2S/SCK[1]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I2S/FS[1]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I2S/MCK[0]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PB22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PB23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GCLK_IO[1]</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673">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PB30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EXTINT[14]</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TCC0/WO[0]</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TCC1/WO[2]</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Times New Roman" panose="02020603050405020304" pitchFamily="18" charset="0"/>
                        <a:cs typeface="Arial" panose="020B0604020202020204" pitchFamily="34" charset="0"/>
                      </a:endParaRPr>
                    </a:p>
                  </a:txBody>
                  <a:tcPr marL="10543" marR="10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52080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PMUX register options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38</a:t>
            </a:fld>
            <a:endParaRPr lang="en-US" sz="2400" dirty="0"/>
          </a:p>
        </p:txBody>
      </p:sp>
      <p:pic>
        <p:nvPicPr>
          <p:cNvPr id="5" name="Picture 4"/>
          <p:cNvPicPr>
            <a:picLocks noChangeAspect="1"/>
          </p:cNvPicPr>
          <p:nvPr/>
        </p:nvPicPr>
        <p:blipFill>
          <a:blip r:embed="rId3"/>
          <a:stretch>
            <a:fillRect/>
          </a:stretch>
        </p:blipFill>
        <p:spPr>
          <a:xfrm>
            <a:off x="2298347" y="2177642"/>
            <a:ext cx="8390639" cy="3295109"/>
          </a:xfrm>
          <a:prstGeom prst="rect">
            <a:avLst/>
          </a:prstGeom>
        </p:spPr>
      </p:pic>
    </p:spTree>
    <p:extLst>
      <p:ext uri="{BB962C8B-B14F-4D97-AF65-F5344CB8AC3E}">
        <p14:creationId xmlns:p14="http://schemas.microsoft.com/office/powerpoint/2010/main" val="4670015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1330</TotalTime>
  <Words>1557</Words>
  <Application>Microsoft Office PowerPoint</Application>
  <PresentationFormat>Widescreen</PresentationFormat>
  <Paragraphs>1003</Paragraphs>
  <Slides>38</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SimSun</vt:lpstr>
      <vt:lpstr>Arial</vt:lpstr>
      <vt:lpstr>Arial,Bold</vt:lpstr>
      <vt:lpstr>Calibri</vt:lpstr>
      <vt:lpstr>Corbel</vt:lpstr>
      <vt:lpstr>Times New Roman</vt:lpstr>
      <vt:lpstr>Parallax</vt:lpstr>
      <vt:lpstr>Chapter 4</vt:lpstr>
      <vt:lpstr>Serial vs. Parallel Data Transfer</vt:lpstr>
      <vt:lpstr>Parallel In Serial Out</vt:lpstr>
      <vt:lpstr>Serial In Parallel Out</vt:lpstr>
      <vt:lpstr>Simplex, Half-, and Full-Duplex Transfers</vt:lpstr>
      <vt:lpstr>Framing ASCII "A" (0x41)</vt:lpstr>
      <vt:lpstr>MAX232</vt:lpstr>
      <vt:lpstr>MAX233</vt:lpstr>
      <vt:lpstr>RS232 Pins</vt:lpstr>
      <vt:lpstr>9-Pin Male Connector</vt:lpstr>
      <vt:lpstr>DTE-DCE and DTE-DTE Connections</vt:lpstr>
      <vt:lpstr>Null Modem Connection with Flow Control Signals</vt:lpstr>
      <vt:lpstr>Atmel SAMD21 Xplained Pro board</vt:lpstr>
      <vt:lpstr>Embedded Debug USB port</vt:lpstr>
      <vt:lpstr>Partial list of SERCOMx Registers and their addresses</vt:lpstr>
      <vt:lpstr>A Simplified Block Diagram of UART</vt:lpstr>
      <vt:lpstr>APBC MASK Resgister bit assignments</vt:lpstr>
      <vt:lpstr>APBC MASK Resgister bit assignments</vt:lpstr>
      <vt:lpstr>APBC Clock Select Resgister bit assignment</vt:lpstr>
      <vt:lpstr>Generic Clock Control Resgister bit assignment</vt:lpstr>
      <vt:lpstr>Clock division for SERCOM in USART mode</vt:lpstr>
      <vt:lpstr>BAUD Register (as a 16-bit integer in arithmetic mode)</vt:lpstr>
      <vt:lpstr>BAUD register with fraction in fraction mode</vt:lpstr>
      <vt:lpstr>CTLA Register bits for sample rate factor</vt:lpstr>
      <vt:lpstr>Sample rate options in CTRLA register </vt:lpstr>
      <vt:lpstr>BAUD Register Values for Some Baud Rates using S=16 and clock of 48 MHz</vt:lpstr>
      <vt:lpstr>UART Control A (CTRLA) register</vt:lpstr>
      <vt:lpstr>UART Control B (CTRLB) register</vt:lpstr>
      <vt:lpstr>UART Data (DATA) register</vt:lpstr>
      <vt:lpstr>UART Interrupt Flag Register (INTFLAG)</vt:lpstr>
      <vt:lpstr>UART Interrupt Flag register (INTFLAG)</vt:lpstr>
      <vt:lpstr>UART Interrupt Flag register (INTFLAG)</vt:lpstr>
      <vt:lpstr>UART Status Register (STATUS)</vt:lpstr>
      <vt:lpstr>PINCFGn register (notice the PMUXEN bit)</vt:lpstr>
      <vt:lpstr>PMUX register for choosing peripheral functions</vt:lpstr>
      <vt:lpstr>SAMD2x Signals Used for UART (See CTRLA register)</vt:lpstr>
      <vt:lpstr>Pin Multiplexing SAMD21J </vt:lpstr>
      <vt:lpstr>PMUX register options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Misagh.s</dc:creator>
  <cp:lastModifiedBy>PC</cp:lastModifiedBy>
  <cp:revision>427</cp:revision>
  <dcterms:created xsi:type="dcterms:W3CDTF">2016-04-05T15:14:57Z</dcterms:created>
  <dcterms:modified xsi:type="dcterms:W3CDTF">2017-10-23T07:43:34Z</dcterms:modified>
</cp:coreProperties>
</file>