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41" r:id="rId46"/>
    <p:sldId id="37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0" d="100"/>
          <a:sy n="70" d="100"/>
        </p:scale>
        <p:origin x="4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6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21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91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61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39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580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750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70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351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588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29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920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770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783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729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128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672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754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892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149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262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358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738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639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069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349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588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43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996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006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243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24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2401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880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645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10/26/2017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10/26/2017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10/26/2017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Atmel </a:t>
            </a:r>
            <a:r>
              <a:rPr lang="en-US" dirty="0" smtClean="0"/>
              <a:t>ARM </a:t>
            </a:r>
            <a:r>
              <a:rPr lang="en-US" dirty="0"/>
              <a:t>Timer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3-bit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5-1_CounterUsingFF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58277" y="2438399"/>
            <a:ext cx="4866886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8-bit up-counter stages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5-2_upCount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708647"/>
            <a:ext cx="7315200" cy="11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8-bit down-counter stages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5-3_downCount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943350"/>
            <a:ext cx="7315200" cy="10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Events Using a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5-4_UsingCounterToCoun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93267" y="3867150"/>
            <a:ext cx="6400800" cy="149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Counter as a Timer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5-5_UsingCounterAsATim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93267" y="2893978"/>
            <a:ext cx="6400800" cy="297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5-6_UsingCounterAndCaptur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6067" y="3657849"/>
            <a:ext cx="7315200" cy="156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Tick Timer Internal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262" y="2853448"/>
            <a:ext cx="8354810" cy="177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650" y="685800"/>
            <a:ext cx="10534033" cy="1752599"/>
          </a:xfrm>
        </p:spPr>
        <p:txBody>
          <a:bodyPr/>
          <a:lstStyle/>
          <a:p>
            <a:r>
              <a:rPr lang="en-US" dirty="0"/>
              <a:t>STCTRL (System Tick Control)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451" y="2344385"/>
            <a:ext cx="8446429" cy="352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Tick Counting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126" y="2438399"/>
            <a:ext cx="5071082" cy="274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STRVR vs. STCVR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050" y="2780742"/>
            <a:ext cx="8441234" cy="196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1282890"/>
          </a:xfrm>
        </p:spPr>
        <p:txBody>
          <a:bodyPr>
            <a:normAutofit fontScale="90000"/>
          </a:bodyPr>
          <a:lstStyle/>
          <a:p>
            <a:r>
              <a:rPr lang="en-US" dirty="0"/>
              <a:t>Bits 15-8 of APBCMASK Register is used to enable timer clock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179" y="1282891"/>
            <a:ext cx="6590926" cy="4014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899" y="5529036"/>
            <a:ext cx="4573486" cy="105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Atmel SAMD2x Timer/Counter </a:t>
            </a:r>
            <a:r>
              <a:rPr lang="en-US" dirty="0" err="1"/>
              <a:t>Prescale</a:t>
            </a:r>
            <a:r>
              <a:rPr lang="en-US" dirty="0"/>
              <a:t>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323" y="3612960"/>
            <a:ext cx="8090688" cy="157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35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ID numbers of Timer Counter Clocks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400" y="3262924"/>
            <a:ext cx="8288835" cy="128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2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5254" y="1"/>
            <a:ext cx="10498423" cy="103723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of the Atmel SAMD2x Timer/Counter Registers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901664"/>
              </p:ext>
            </p:extLst>
          </p:nvPr>
        </p:nvGraphicFramePr>
        <p:xfrm>
          <a:off x="4570764" y="809211"/>
          <a:ext cx="3495064" cy="5985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3311"/>
                <a:gridCol w="2721753"/>
              </a:tblGrid>
              <a:tr h="295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Offset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Register Name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CTRLA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>
                    <a:solidFill>
                      <a:srgbClr val="E8F1FB"/>
                    </a:solidFill>
                  </a:tcPr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0x04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CTRLBCLR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>
                    <a:solidFill>
                      <a:srgbClr val="E8F1FB"/>
                    </a:solidFill>
                  </a:tcPr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0x05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CTRLBSET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CTRLC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>
                    <a:solidFill>
                      <a:srgbClr val="E8F1FB"/>
                    </a:solidFill>
                  </a:tcPr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0x0A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EVCTRL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0x0B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0x0E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INTFLAG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0x0F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STATUS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>
                    <a:solidFill>
                      <a:srgbClr val="E8F1FB"/>
                    </a:solidFill>
                  </a:tcPr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COUNT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2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CC0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0x1A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2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0x1B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0x1C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CC1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0x1D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2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0x1E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2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0x1F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217" marR="61217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32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CTRLA (Control A)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012" y="2438399"/>
            <a:ext cx="8561611" cy="214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367" y="1"/>
            <a:ext cx="10553014" cy="914400"/>
          </a:xfrm>
        </p:spPr>
        <p:txBody>
          <a:bodyPr/>
          <a:lstStyle/>
          <a:p>
            <a:r>
              <a:rPr lang="en-US" dirty="0"/>
              <a:t>CTRLA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561746"/>
              </p:ext>
            </p:extLst>
          </p:nvPr>
        </p:nvGraphicFramePr>
        <p:xfrm>
          <a:off x="2372934" y="914401"/>
          <a:ext cx="8688975" cy="5658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8960"/>
                <a:gridCol w="2519802"/>
                <a:gridCol w="5380213"/>
              </a:tblGrid>
              <a:tr h="173313"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bit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Name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Description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</a:tr>
              <a:tr h="654256"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SWRST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Software Reset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0: There is no reset operation ongoing.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1: The reset operation is ongoing.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</a:tr>
              <a:tr h="654256"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ENABLE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Enable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0: The peripheral is disabled.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1: The peripheral is enabled.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</a:tr>
              <a:tr h="693251"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3-2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MODE[1:0]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Timer/Counter n-bit</a:t>
                      </a:r>
                      <a:r>
                        <a:rPr lang="en-US" sz="1400" strike="sngStrike">
                          <a:effectLst/>
                        </a:rPr>
                        <a:t> </a:t>
                      </a:r>
                      <a:r>
                        <a:rPr lang="en-US" sz="1400">
                          <a:effectLst/>
                        </a:rPr>
                        <a:t> Mode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0x0: 16-bit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0x1: 8-bit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0x2: 32-bit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</a:tr>
              <a:tr h="173313"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6-5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WAVEGEN[1:0]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Waveform Generation Operation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</a:tr>
              <a:tr h="1559815"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10-8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PRESCALER[2:0]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Prescaler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0x0</a:t>
                      </a:r>
                      <a:r>
                        <a:rPr lang="en-US" sz="1400" u="none" dirty="0">
                          <a:effectLst/>
                        </a:rPr>
                        <a:t>: </a:t>
                      </a:r>
                      <a:r>
                        <a:rPr lang="en-US" sz="1400" u="none" dirty="0" smtClean="0">
                          <a:effectLst/>
                        </a:rPr>
                        <a:t>divide </a:t>
                      </a:r>
                      <a:r>
                        <a:rPr lang="en-US" sz="1400" u="none" dirty="0">
                          <a:effectLst/>
                        </a:rPr>
                        <a:t>by 1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dirty="0">
                          <a:effectLst/>
                        </a:rPr>
                        <a:t>0x1: </a:t>
                      </a:r>
                      <a:r>
                        <a:rPr lang="en-US" sz="1400" u="none" dirty="0" smtClean="0">
                          <a:effectLst/>
                        </a:rPr>
                        <a:t>divide </a:t>
                      </a:r>
                      <a:r>
                        <a:rPr lang="en-US" sz="1400" u="none" dirty="0">
                          <a:effectLst/>
                        </a:rPr>
                        <a:t>by 2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dirty="0">
                          <a:effectLst/>
                        </a:rPr>
                        <a:t>0x2: </a:t>
                      </a:r>
                      <a:r>
                        <a:rPr lang="en-US" sz="1400" u="none" dirty="0" smtClean="0">
                          <a:effectLst/>
                        </a:rPr>
                        <a:t>divide </a:t>
                      </a:r>
                      <a:r>
                        <a:rPr lang="en-US" sz="1400" u="none" dirty="0">
                          <a:effectLst/>
                        </a:rPr>
                        <a:t>by 4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dirty="0">
                          <a:effectLst/>
                        </a:rPr>
                        <a:t>0x3: </a:t>
                      </a:r>
                      <a:r>
                        <a:rPr lang="en-US" sz="1400" u="none" dirty="0" smtClean="0">
                          <a:effectLst/>
                        </a:rPr>
                        <a:t>divide </a:t>
                      </a:r>
                      <a:r>
                        <a:rPr lang="en-US" sz="1400" u="none" dirty="0">
                          <a:effectLst/>
                        </a:rPr>
                        <a:t>by 8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dirty="0" smtClean="0">
                          <a:effectLst/>
                        </a:rPr>
                        <a:t>0x4: divide by </a:t>
                      </a:r>
                      <a:r>
                        <a:rPr lang="en-US" sz="1400" u="none" dirty="0">
                          <a:effectLst/>
                        </a:rPr>
                        <a:t>16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dirty="0" smtClean="0">
                          <a:effectLst/>
                        </a:rPr>
                        <a:t>0x5: divide </a:t>
                      </a:r>
                      <a:r>
                        <a:rPr lang="en-US" sz="1400" u="none" dirty="0">
                          <a:effectLst/>
                        </a:rPr>
                        <a:t>by 64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dirty="0" smtClean="0">
                          <a:effectLst/>
                        </a:rPr>
                        <a:t>0x6:</a:t>
                      </a:r>
                      <a:r>
                        <a:rPr lang="en-US" sz="1400" u="none" baseline="0" dirty="0" smtClean="0">
                          <a:effectLst/>
                        </a:rPr>
                        <a:t> </a:t>
                      </a:r>
                      <a:r>
                        <a:rPr lang="en-US" sz="1400" u="none" dirty="0" smtClean="0">
                          <a:effectLst/>
                        </a:rPr>
                        <a:t>divide </a:t>
                      </a:r>
                      <a:r>
                        <a:rPr lang="en-US" sz="1400" u="none" dirty="0">
                          <a:effectLst/>
                        </a:rPr>
                        <a:t>by 256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dirty="0">
                          <a:effectLst/>
                        </a:rPr>
                        <a:t>0x7: </a:t>
                      </a:r>
                      <a:r>
                        <a:rPr lang="en-US" sz="1400" u="none" dirty="0" smtClean="0">
                          <a:effectLst/>
                        </a:rPr>
                        <a:t>divide </a:t>
                      </a:r>
                      <a:r>
                        <a:rPr lang="en-US" sz="1400" u="none" dirty="0">
                          <a:effectLst/>
                        </a:rPr>
                        <a:t>by 1024</a:t>
                      </a:r>
                      <a:endParaRPr lang="en-US" sz="14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</a:tr>
              <a:tr h="654256"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RUNSTDBY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Run in Standby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0: The TCC is halted in standby.</a:t>
                      </a:r>
                    </a:p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1: The TCC continues to run in standby.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</a:tr>
              <a:tr h="173313"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13-12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PRESCSYNC[1:0]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Prescaler and Counter Synchronization Selection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757" marR="6775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17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n-bit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76" y="3042943"/>
            <a:ext cx="8282884" cy="167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4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Prescaler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096" y="2591542"/>
            <a:ext cx="7993443" cy="279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0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Wave Generation Options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712" y="2673427"/>
            <a:ext cx="7662212" cy="295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3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CTRLBCLR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728" y="2724286"/>
            <a:ext cx="9018179" cy="95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8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CTRLBSET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389" y="2869054"/>
            <a:ext cx="9922857" cy="104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5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INTFLAG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93" y="3233141"/>
            <a:ext cx="8840249" cy="91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2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INTFLAG Register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984208"/>
              </p:ext>
            </p:extLst>
          </p:nvPr>
        </p:nvGraphicFramePr>
        <p:xfrm>
          <a:off x="2334852" y="2929719"/>
          <a:ext cx="8794425" cy="15727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8534"/>
                <a:gridCol w="960942"/>
                <a:gridCol w="7034949"/>
              </a:tblGrid>
              <a:tr h="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>
                          <a:effectLst/>
                        </a:rPr>
                        <a:t>bit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>
                          <a:effectLst/>
                        </a:rPr>
                        <a:t>Name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>
                          <a:effectLst/>
                        </a:rPr>
                        <a:t>Description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>
                          <a:effectLst/>
                        </a:rPr>
                        <a:t>5-4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>
                          <a:effectLst/>
                        </a:rPr>
                        <a:t>MCx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>
                          <a:effectLst/>
                        </a:rPr>
                        <a:t>Match or Capture Channel x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>
                          <a:effectLst/>
                        </a:rPr>
                        <a:t>This flag is set on the next CLK_TC_CNT cycle after a match with the compare condition or once CCx register contains a valid capture value.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>
                          <a:effectLst/>
                        </a:rPr>
                        <a:t>0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>
                          <a:effectLst/>
                        </a:rPr>
                        <a:t>OVF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 dirty="0">
                          <a:effectLst/>
                        </a:rPr>
                        <a:t>Overflow</a:t>
                      </a: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25160" algn="r"/>
                        </a:tabLst>
                      </a:pPr>
                      <a:r>
                        <a:rPr lang="en-US" sz="1600" u="none" dirty="0">
                          <a:effectLst/>
                        </a:rPr>
                        <a:t>This flag is set on the next CLK_TC_CNT cycle after an overflow condition occurs.</a:t>
                      </a:r>
                      <a:endParaRPr lang="en-US" sz="16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205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Timer Options for Prescaler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190" y="2324238"/>
            <a:ext cx="4700444" cy="340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1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5579" y="0"/>
            <a:ext cx="10553014" cy="1752599"/>
          </a:xfrm>
        </p:spPr>
        <p:txBody>
          <a:bodyPr/>
          <a:lstStyle/>
          <a:p>
            <a:r>
              <a:rPr lang="en-US" dirty="0"/>
              <a:t>TC counter counting in 32-bit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546" y="1752599"/>
            <a:ext cx="8243079" cy="468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8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5579" y="0"/>
            <a:ext cx="10553014" cy="1752599"/>
          </a:xfrm>
        </p:spPr>
        <p:txBody>
          <a:bodyPr/>
          <a:lstStyle/>
          <a:p>
            <a:r>
              <a:rPr lang="en-US" dirty="0"/>
              <a:t>Counter operations with direction and counter value changes on the fly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998" y="2345450"/>
            <a:ext cx="7682176" cy="292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3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5579" y="341195"/>
            <a:ext cx="10553014" cy="996286"/>
          </a:xfrm>
        </p:spPr>
        <p:txBody>
          <a:bodyPr>
            <a:normAutofit fontScale="90000"/>
          </a:bodyPr>
          <a:lstStyle/>
          <a:p>
            <a:r>
              <a:rPr lang="en-US" dirty="0"/>
              <a:t>COUNT and Compare registers with Waveform Output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270" y="2509400"/>
            <a:ext cx="8221632" cy="218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0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Match Frequency Operation with Waveform Output 0 (WO[0])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628" y="2584228"/>
            <a:ext cx="7202379" cy="277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0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Port pin </a:t>
            </a:r>
            <a:r>
              <a:rPr lang="en-US" dirty="0" err="1"/>
              <a:t>assignement</a:t>
            </a:r>
            <a:r>
              <a:rPr lang="en-US" dirty="0"/>
              <a:t> of Timer/Counters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054741"/>
              </p:ext>
            </p:extLst>
          </p:nvPr>
        </p:nvGraphicFramePr>
        <p:xfrm>
          <a:off x="3816192" y="2216625"/>
          <a:ext cx="6160323" cy="4304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1046"/>
                <a:gridCol w="1309724"/>
                <a:gridCol w="1392071"/>
                <a:gridCol w="1337482"/>
              </a:tblGrid>
              <a:tr h="226913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 dirty="0">
                          <a:effectLst/>
                        </a:rPr>
                        <a:t>TC/WO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 gridSpan="3"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I/O Pin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1030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TC3/WO[0]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PA14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PA18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  <a:tr h="321030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TC3/WO[1]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PA15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PA19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  <a:tr h="453827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TC4/WO[0]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PA22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PB08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PB12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  <a:tr h="453827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TC4/WO[1]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PA23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PB09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PB13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  <a:tr h="453827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TC5/WO[0]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PA24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PB10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PB14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  <a:tr h="453827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TC5/WO[1]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PA25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PB11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PB15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  <a:tr h="321030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TC6/WO[0]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PB02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PB16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  <a:tr h="321030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TC6/WO[1]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PB03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PB17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  <a:tr h="453827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TC7/WO[0]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PA20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PB00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PB22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  <a:tr h="453827"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TC7/WO[1]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PA21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>
                          <a:effectLst/>
                        </a:rPr>
                        <a:t>PB01</a:t>
                      </a:r>
                      <a:endParaRPr lang="en-US" sz="18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  <a:tc>
                  <a:txBody>
                    <a:bodyPr/>
                    <a:lstStyle/>
                    <a:p>
                      <a:pPr marL="0" marR="0" indent="45720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u="none" dirty="0">
                          <a:effectLst/>
                        </a:rPr>
                        <a:t>PB23</a:t>
                      </a:r>
                      <a:endParaRPr lang="en-US" sz="18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101" marR="5710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79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PMUX Register is used to select multiplexing pin 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898" y="3336222"/>
            <a:ext cx="8676958" cy="13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9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PMUX register options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32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251" y="2438399"/>
            <a:ext cx="8503188" cy="333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8986" y="1"/>
            <a:ext cx="10553014" cy="791570"/>
          </a:xfrm>
        </p:spPr>
        <p:txBody>
          <a:bodyPr/>
          <a:lstStyle/>
          <a:p>
            <a:r>
              <a:rPr lang="en-US" dirty="0"/>
              <a:t>Atmel SAM D21 Alternative Pin 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33</a:t>
            </a:fld>
            <a:endParaRPr lang="en-US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838657"/>
              </p:ext>
            </p:extLst>
          </p:nvPr>
        </p:nvGraphicFramePr>
        <p:xfrm>
          <a:off x="2480056" y="968992"/>
          <a:ext cx="8315322" cy="4815078"/>
        </p:xfrm>
        <a:graphic>
          <a:graphicData uri="http://schemas.openxmlformats.org/drawingml/2006/table">
            <a:tbl>
              <a:tblPr firstRow="1" firstCol="1" bandRow="1"/>
              <a:tblGrid>
                <a:gridCol w="323154"/>
                <a:gridCol w="513946"/>
                <a:gridCol w="628966"/>
                <a:gridCol w="660004"/>
                <a:gridCol w="450045"/>
                <a:gridCol w="385231"/>
                <a:gridCol w="327719"/>
                <a:gridCol w="355106"/>
                <a:gridCol w="982247"/>
                <a:gridCol w="982247"/>
                <a:gridCol w="707474"/>
                <a:gridCol w="707474"/>
                <a:gridCol w="645398"/>
                <a:gridCol w="646311"/>
              </a:tblGrid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(0)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 (1)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 (2)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 (3)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 (4)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 (5)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 (6)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 (7)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I/O Pin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Supply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EIC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ADC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PTC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DAC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SERCOM-ALT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TC/TCC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AC/GCLK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PA00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PA01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PA02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VOUT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PA03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ADC/VREFA DAC/VREFA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PA04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ADC/VREFB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PA05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PA06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PA07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PA08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NMI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PA09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EXTINT[9]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I2S/MCK[0]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PA10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AIN[18]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I2S/SCK[0]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PA11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AIN[19]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SERCOM0/PAD[3]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I2S/FS[0]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PA12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AC/CMP[0]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PA13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AC/CMP[1]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PA14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TC3/WO[0]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PA15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SERCOM2/PAD[3]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TC3/WO[1]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PA16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PA17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TCC2/WO[1]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PA18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TC3/WO[0]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AC/CMP[0]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PA19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TC3/WO[1]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AC/CMP[1]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PA20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X[8]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I2S/SCK[0]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PA21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X[9]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I2S/FS[0]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PA22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PA23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USB/SOF 1kHz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GCLK_IO[7]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171" marR="16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93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8986" y="1"/>
            <a:ext cx="10553014" cy="791570"/>
          </a:xfrm>
        </p:spPr>
        <p:txBody>
          <a:bodyPr/>
          <a:lstStyle/>
          <a:p>
            <a:r>
              <a:rPr lang="en-US" dirty="0"/>
              <a:t>Atmel SAM D21 Alternative Pin 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34</a:t>
            </a:fld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483862"/>
              </p:ext>
            </p:extLst>
          </p:nvPr>
        </p:nvGraphicFramePr>
        <p:xfrm>
          <a:off x="2614071" y="1247887"/>
          <a:ext cx="8337785" cy="5152644"/>
        </p:xfrm>
        <a:graphic>
          <a:graphicData uri="http://schemas.openxmlformats.org/drawingml/2006/table">
            <a:tbl>
              <a:tblPr firstRow="1" firstCol="1" bandRow="1"/>
              <a:tblGrid>
                <a:gridCol w="324028"/>
                <a:gridCol w="515334"/>
                <a:gridCol w="630665"/>
                <a:gridCol w="661787"/>
                <a:gridCol w="451261"/>
                <a:gridCol w="386271"/>
                <a:gridCol w="328605"/>
                <a:gridCol w="356066"/>
                <a:gridCol w="984900"/>
                <a:gridCol w="984900"/>
                <a:gridCol w="709385"/>
                <a:gridCol w="709385"/>
                <a:gridCol w="647142"/>
                <a:gridCol w="648056"/>
              </a:tblGrid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PA24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SERCOM3/PAD[2]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USB/DM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PA25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SERCOM3/PAD[3]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USB/DP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PA27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PA28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EXTINT[8]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PA30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SWCLK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PA31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SERCOM1/PAD[3]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SWDIO(4)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PB00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AIN[8]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PB01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AIN[9]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PB02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Y[8]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TC6/WO[0]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PB03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Y[9]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TC6/WO[1]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PB04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PB05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PB06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PB07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AIN[15]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PB08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EXTINT[8]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PB09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VDDANA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EXTINT[9]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AIN[3]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Y[15]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PB10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I2S/MCK[1]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PB11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I2S/SCK[1]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PB12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I2S/FS[1]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PB13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TC4/WO[1]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PB14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PB15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X[15]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SERCOM4/PAD[3]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TC5/WO[1]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PB16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TC6/WO[0]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I2S/SD[1]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PB17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TC6/WO[1]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I2S/MCK[0]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PB22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EXTINT[6]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PB23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EXTINT[7]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TC7/WO[1]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GCLK_IO[1]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PB30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EXTINT[14]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TCC0/WO[0]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TCC1/WO[2]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PB31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VDDIO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EXTINT[15]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SERCOM5/PAD[1]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TCC0/WO[1]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TCC1/WO[3]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48" marR="167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50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block diagram of External </a:t>
            </a:r>
            <a:r>
              <a:rPr lang="en-US" dirty="0" err="1"/>
              <a:t>Interreupt</a:t>
            </a:r>
            <a:r>
              <a:rPr lang="en-US" dirty="0"/>
              <a:t> Controller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136" y="2605190"/>
            <a:ext cx="8785720" cy="269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4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553014" cy="1752599"/>
          </a:xfrm>
        </p:spPr>
        <p:txBody>
          <a:bodyPr/>
          <a:lstStyle/>
          <a:p>
            <a:r>
              <a:rPr lang="en-US" dirty="0"/>
              <a:t>EIC Configuration Register (only the lower 8 bits are shown)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36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342" y="3274658"/>
            <a:ext cx="9145097" cy="122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8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553014" cy="910988"/>
          </a:xfrm>
        </p:spPr>
        <p:txBody>
          <a:bodyPr>
            <a:normAutofit fontScale="90000"/>
          </a:bodyPr>
          <a:lstStyle/>
          <a:p>
            <a:r>
              <a:rPr lang="en-US" dirty="0"/>
              <a:t>Choices of SENSE bits in Configuration register of EIC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37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846" y="2624876"/>
            <a:ext cx="8169944" cy="249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7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553014" cy="910988"/>
          </a:xfrm>
        </p:spPr>
        <p:txBody>
          <a:bodyPr>
            <a:normAutofit/>
          </a:bodyPr>
          <a:lstStyle/>
          <a:p>
            <a:r>
              <a:rPr lang="en-US" dirty="0"/>
              <a:t>Channel Register bit assignments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38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842" y="1947409"/>
            <a:ext cx="7127957" cy="449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6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553014" cy="910988"/>
          </a:xfrm>
        </p:spPr>
        <p:txBody>
          <a:bodyPr>
            <a:normAutofit/>
          </a:bodyPr>
          <a:lstStyle/>
          <a:p>
            <a:r>
              <a:rPr lang="en-US" dirty="0"/>
              <a:t>Edge selection bits of Channel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39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808" y="2585504"/>
            <a:ext cx="8508020" cy="292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8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09182"/>
            <a:ext cx="10553014" cy="910988"/>
          </a:xfrm>
        </p:spPr>
        <p:txBody>
          <a:bodyPr>
            <a:normAutofit fontScale="90000"/>
          </a:bodyPr>
          <a:lstStyle/>
          <a:p>
            <a:r>
              <a:rPr lang="en-US" dirty="0"/>
              <a:t>Partial Listing of Path selection for Event Generator of Channel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40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231" y="1195084"/>
            <a:ext cx="6456158" cy="555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5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977" y="614149"/>
            <a:ext cx="10553014" cy="910988"/>
          </a:xfrm>
        </p:spPr>
        <p:txBody>
          <a:bodyPr>
            <a:normAutofit/>
          </a:bodyPr>
          <a:lstStyle/>
          <a:p>
            <a:r>
              <a:rPr lang="en-US" dirty="0"/>
              <a:t>User Multiplexer register bit assignments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41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023" y="2880401"/>
            <a:ext cx="7008922" cy="225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79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977" y="614148"/>
            <a:ext cx="10553014" cy="1310185"/>
          </a:xfrm>
        </p:spPr>
        <p:txBody>
          <a:bodyPr>
            <a:normAutofit fontScale="90000"/>
          </a:bodyPr>
          <a:lstStyle/>
          <a:p>
            <a:r>
              <a:rPr lang="en-US" dirty="0"/>
              <a:t>Event user identification numbers for Timer/Counter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42</a:t>
            </a:fld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56165"/>
              </p:ext>
            </p:extLst>
          </p:nvPr>
        </p:nvGraphicFramePr>
        <p:xfrm>
          <a:off x="4417844" y="2786803"/>
          <a:ext cx="4574031" cy="2094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5120"/>
                <a:gridCol w="2528911"/>
              </a:tblGrid>
              <a:tr h="349161"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User ID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Event User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</a:tr>
              <a:tr h="349161"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0x12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TC3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</a:tr>
              <a:tr h="349161"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0x13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TC4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</a:tr>
              <a:tr h="349161"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0x14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TC5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</a:tr>
              <a:tr h="349161"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0x15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TC6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</a:tr>
              <a:tr h="349161"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>
                          <a:effectLst/>
                        </a:rPr>
                        <a:t>0x16</a:t>
                      </a:r>
                      <a:endParaRPr lang="en-US" sz="2100" u="none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  <a:tc>
                  <a:txBody>
                    <a:bodyPr/>
                    <a:lstStyle/>
                    <a:p>
                      <a:pPr marL="0" marR="0" indent="45720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u="none" dirty="0">
                          <a:effectLst/>
                        </a:rPr>
                        <a:t>TC7</a:t>
                      </a:r>
                      <a:endParaRPr lang="en-US" sz="2100" u="none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1943" marR="13194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21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977" y="614148"/>
            <a:ext cx="10553014" cy="1310185"/>
          </a:xfrm>
        </p:spPr>
        <p:txBody>
          <a:bodyPr>
            <a:normAutofit/>
          </a:bodyPr>
          <a:lstStyle/>
          <a:p>
            <a:r>
              <a:rPr lang="en-US" dirty="0"/>
              <a:t>Control C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791" y="2086667"/>
            <a:ext cx="7968463" cy="1218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791" y="3578002"/>
            <a:ext cx="7968463" cy="268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977" y="614148"/>
            <a:ext cx="10553014" cy="1310185"/>
          </a:xfrm>
        </p:spPr>
        <p:txBody>
          <a:bodyPr>
            <a:normAutofit/>
          </a:bodyPr>
          <a:lstStyle/>
          <a:p>
            <a:r>
              <a:rPr lang="en-US" dirty="0"/>
              <a:t>Event Control (EVCTRL)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44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791" y="1924333"/>
            <a:ext cx="7968463" cy="2309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791" y="4696599"/>
            <a:ext cx="7976382" cy="143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0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27" y="464024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Measuring Period and Pulse Width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689" y="1719618"/>
            <a:ext cx="6217687" cy="5005862"/>
          </a:xfrm>
        </p:spPr>
      </p:pic>
    </p:spTree>
    <p:extLst>
      <p:ext uri="{BB962C8B-B14F-4D97-AF65-F5344CB8AC3E}">
        <p14:creationId xmlns:p14="http://schemas.microsoft.com/office/powerpoint/2010/main" val="19041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086" y="0"/>
            <a:ext cx="11112573" cy="783608"/>
          </a:xfrm>
        </p:spPr>
        <p:txBody>
          <a:bodyPr>
            <a:normAutofit/>
          </a:bodyPr>
          <a:lstStyle/>
          <a:p>
            <a:r>
              <a:rPr lang="en-US" sz="3600" dirty="0"/>
              <a:t>Event Control (EVCTRL) Register (Event Action Options)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46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460" y="1042917"/>
            <a:ext cx="7190880" cy="20843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460" y="3610132"/>
            <a:ext cx="7190880" cy="292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3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1372</TotalTime>
  <Words>1348</Words>
  <Application>Microsoft Office PowerPoint</Application>
  <PresentationFormat>Widescreen</PresentationFormat>
  <Paragraphs>1034</Paragraphs>
  <Slides>46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Corbel</vt:lpstr>
      <vt:lpstr>Times New Roman</vt:lpstr>
      <vt:lpstr>Parallax</vt:lpstr>
      <vt:lpstr>Chapter 5</vt:lpstr>
      <vt:lpstr>A 3-bit Counter</vt:lpstr>
      <vt:lpstr>An 8-bit up-counter stages</vt:lpstr>
      <vt:lpstr>An 8-bit down-counter stages</vt:lpstr>
      <vt:lpstr>Counting Events Using a Counter</vt:lpstr>
      <vt:lpstr>Using Counter as a Timer</vt:lpstr>
      <vt:lpstr>Capturing</vt:lpstr>
      <vt:lpstr>System Tick Timer Internal Structure</vt:lpstr>
      <vt:lpstr>STCTRL (System Tick Control)</vt:lpstr>
      <vt:lpstr>System Tick Counting</vt:lpstr>
      <vt:lpstr>STRVR vs. STCVR</vt:lpstr>
      <vt:lpstr>Bits 15-8 of APBCMASK Register is used to enable timer clock</vt:lpstr>
      <vt:lpstr>Atmel SAMD2x Timer/Counter Prescale Options</vt:lpstr>
      <vt:lpstr>ID numbers of Timer Counter Clocks </vt:lpstr>
      <vt:lpstr>Some of the Atmel SAMD2x Timer/Counter Registers </vt:lpstr>
      <vt:lpstr>CTRLA (Control A) Register</vt:lpstr>
      <vt:lpstr>CTRLA register</vt:lpstr>
      <vt:lpstr>n-bit options</vt:lpstr>
      <vt:lpstr>Prescaler Options</vt:lpstr>
      <vt:lpstr>Wave Generation Options </vt:lpstr>
      <vt:lpstr>CTRLBCLR Register</vt:lpstr>
      <vt:lpstr>CTRLBSET Register</vt:lpstr>
      <vt:lpstr>INTFLAG Register </vt:lpstr>
      <vt:lpstr>INTFLAG Register Bits</vt:lpstr>
      <vt:lpstr>Timer Options for Prescaler</vt:lpstr>
      <vt:lpstr>TC counter counting in 32-bit Mode</vt:lpstr>
      <vt:lpstr>Counter operations with direction and counter value changes on the fly</vt:lpstr>
      <vt:lpstr>COUNT and Compare registers with Waveform Output </vt:lpstr>
      <vt:lpstr>Match Frequency Operation with Waveform Output 0 (WO[0])</vt:lpstr>
      <vt:lpstr>Port pin assignement of Timer/Counters</vt:lpstr>
      <vt:lpstr>PMUX Register is used to select multiplexing pin functions</vt:lpstr>
      <vt:lpstr>PMUX register options </vt:lpstr>
      <vt:lpstr>Atmel SAM D21 Alternative Pin Functions</vt:lpstr>
      <vt:lpstr>Atmel SAM D21 Alternative Pin Functions</vt:lpstr>
      <vt:lpstr>block diagram of External Interreupt Controller</vt:lpstr>
      <vt:lpstr>EIC Configuration Register (only the lower 8 bits are shown)</vt:lpstr>
      <vt:lpstr>Choices of SENSE bits in Configuration register of EIC</vt:lpstr>
      <vt:lpstr>Channel Register bit assignments</vt:lpstr>
      <vt:lpstr>Edge selection bits of Channel register</vt:lpstr>
      <vt:lpstr>Partial Listing of Path selection for Event Generator of Channel register</vt:lpstr>
      <vt:lpstr>User Multiplexer register bit assignments</vt:lpstr>
      <vt:lpstr>Event user identification numbers for Timer/Counter </vt:lpstr>
      <vt:lpstr>Control C register</vt:lpstr>
      <vt:lpstr>Event Control (EVCTRL) Register</vt:lpstr>
      <vt:lpstr>Measuring Period and Pulse Width</vt:lpstr>
      <vt:lpstr>Event Control (EVCTRL) Register (Event Action Options)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480</cp:revision>
  <dcterms:created xsi:type="dcterms:W3CDTF">2016-04-05T15:14:57Z</dcterms:created>
  <dcterms:modified xsi:type="dcterms:W3CDTF">2017-10-26T16:43:48Z</dcterms:modified>
</cp:coreProperties>
</file>