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78" r:id="rId1"/>
  </p:sldMasterIdLst>
  <p:notesMasterIdLst>
    <p:notesMasterId r:id="rId34"/>
  </p:notesMasterIdLst>
  <p:sldIdLst>
    <p:sldId id="256" r:id="rId2"/>
    <p:sldId id="257" r:id="rId3"/>
    <p:sldId id="258" r:id="rId4"/>
    <p:sldId id="311" r:id="rId5"/>
    <p:sldId id="260" r:id="rId6"/>
    <p:sldId id="261" r:id="rId7"/>
    <p:sldId id="262" r:id="rId8"/>
    <p:sldId id="263" r:id="rId9"/>
    <p:sldId id="264" r:id="rId10"/>
    <p:sldId id="305" r:id="rId11"/>
    <p:sldId id="266" r:id="rId12"/>
    <p:sldId id="267" r:id="rId13"/>
    <p:sldId id="268" r:id="rId14"/>
    <p:sldId id="269" r:id="rId15"/>
    <p:sldId id="270" r:id="rId16"/>
    <p:sldId id="271" r:id="rId17"/>
    <p:sldId id="273" r:id="rId18"/>
    <p:sldId id="313" r:id="rId19"/>
    <p:sldId id="312" r:id="rId20"/>
    <p:sldId id="315" r:id="rId21"/>
    <p:sldId id="316" r:id="rId22"/>
    <p:sldId id="317" r:id="rId23"/>
    <p:sldId id="318" r:id="rId24"/>
    <p:sldId id="277" r:id="rId25"/>
    <p:sldId id="319" r:id="rId26"/>
    <p:sldId id="320" r:id="rId27"/>
    <p:sldId id="321" r:id="rId28"/>
    <p:sldId id="322" r:id="rId29"/>
    <p:sldId id="323" r:id="rId30"/>
    <p:sldId id="324" r:id="rId31"/>
    <p:sldId id="325" r:id="rId32"/>
    <p:sldId id="326" r:id="rId3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8F1FB"/>
    <a:srgbClr val="CDE3F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16" autoAdjust="0"/>
    <p:restoredTop sz="94660"/>
  </p:normalViewPr>
  <p:slideViewPr>
    <p:cSldViewPr snapToGrid="0">
      <p:cViewPr varScale="1">
        <p:scale>
          <a:sx n="70" d="100"/>
          <a:sy n="70" d="100"/>
        </p:scale>
        <p:origin x="444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9D8EBD-BCEA-44DB-B3FA-BEF2334C0C16}" type="datetimeFigureOut">
              <a:rPr lang="en-US" smtClean="0"/>
              <a:t>10/27/2017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2B7F81B-48C6-4241-8C54-F91A4F434E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87998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771801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729272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22252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364947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480143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218895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30965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858494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508936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95206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157137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320066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270883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412541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134483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611526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75335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042536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905296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058271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92685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1720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1820262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1254335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3732836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5877810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5551553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7638250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4813089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9206202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534485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/>
          <p:cNvGrpSpPr/>
          <p:nvPr/>
        </p:nvGrpSpPr>
        <p:grpSpPr>
          <a:xfrm>
            <a:off x="546100" y="-4763"/>
            <a:ext cx="5014912" cy="6862763"/>
            <a:chOff x="2928938" y="-4763"/>
            <a:chExt cx="5014912" cy="6862763"/>
          </a:xfrm>
        </p:grpSpPr>
        <p:sp>
          <p:nvSpPr>
            <p:cNvPr id="22" name="Freeform 6"/>
            <p:cNvSpPr/>
            <p:nvPr/>
          </p:nvSpPr>
          <p:spPr bwMode="auto">
            <a:xfrm>
              <a:off x="3367088" y="-4763"/>
              <a:ext cx="1063625" cy="2782888"/>
            </a:xfrm>
            <a:custGeom>
              <a:avLst/>
              <a:gdLst/>
              <a:ahLst/>
              <a:cxnLst/>
              <a:rect l="0" t="0" r="r" b="b"/>
              <a:pathLst>
                <a:path w="670" h="1753">
                  <a:moveTo>
                    <a:pt x="0" y="1696"/>
                  </a:moveTo>
                  <a:lnTo>
                    <a:pt x="225" y="1753"/>
                  </a:lnTo>
                  <a:lnTo>
                    <a:pt x="670" y="0"/>
                  </a:lnTo>
                  <a:lnTo>
                    <a:pt x="430" y="0"/>
                  </a:lnTo>
                  <a:lnTo>
                    <a:pt x="0" y="169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23" name="Freeform 7"/>
            <p:cNvSpPr/>
            <p:nvPr/>
          </p:nvSpPr>
          <p:spPr bwMode="auto">
            <a:xfrm>
              <a:off x="2928938" y="-4763"/>
              <a:ext cx="1035050" cy="2673350"/>
            </a:xfrm>
            <a:custGeom>
              <a:avLst/>
              <a:gdLst/>
              <a:ahLst/>
              <a:cxnLst/>
              <a:rect l="0" t="0" r="r" b="b"/>
              <a:pathLst>
                <a:path w="652" h="1684">
                  <a:moveTo>
                    <a:pt x="225" y="1684"/>
                  </a:moveTo>
                  <a:lnTo>
                    <a:pt x="652" y="0"/>
                  </a:lnTo>
                  <a:lnTo>
                    <a:pt x="411" y="0"/>
                  </a:lnTo>
                  <a:lnTo>
                    <a:pt x="0" y="1627"/>
                  </a:lnTo>
                  <a:lnTo>
                    <a:pt x="219" y="1681"/>
                  </a:lnTo>
                  <a:lnTo>
                    <a:pt x="225" y="1684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24" name="Freeform 9"/>
            <p:cNvSpPr/>
            <p:nvPr/>
          </p:nvSpPr>
          <p:spPr bwMode="auto">
            <a:xfrm>
              <a:off x="2928938" y="2582862"/>
              <a:ext cx="2693987" cy="4275138"/>
            </a:xfrm>
            <a:custGeom>
              <a:avLst/>
              <a:gdLst/>
              <a:ahLst/>
              <a:cxnLst/>
              <a:rect l="0" t="0" r="r" b="b"/>
              <a:pathLst>
                <a:path w="1697" h="2693">
                  <a:moveTo>
                    <a:pt x="0" y="0"/>
                  </a:moveTo>
                  <a:lnTo>
                    <a:pt x="1622" y="2693"/>
                  </a:lnTo>
                  <a:lnTo>
                    <a:pt x="1697" y="269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25" name="Freeform 10"/>
            <p:cNvSpPr/>
            <p:nvPr/>
          </p:nvSpPr>
          <p:spPr bwMode="auto">
            <a:xfrm>
              <a:off x="3371850" y="2692400"/>
              <a:ext cx="3332162" cy="4165600"/>
            </a:xfrm>
            <a:custGeom>
              <a:avLst/>
              <a:gdLst/>
              <a:ahLst/>
              <a:cxnLst/>
              <a:rect l="0" t="0" r="r" b="b"/>
              <a:pathLst>
                <a:path w="2099" h="2624">
                  <a:moveTo>
                    <a:pt x="2099" y="2624"/>
                  </a:moveTo>
                  <a:lnTo>
                    <a:pt x="0" y="0"/>
                  </a:lnTo>
                  <a:lnTo>
                    <a:pt x="2021" y="2624"/>
                  </a:lnTo>
                  <a:lnTo>
                    <a:pt x="2099" y="2624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26" name="Freeform 11"/>
            <p:cNvSpPr/>
            <p:nvPr/>
          </p:nvSpPr>
          <p:spPr bwMode="auto">
            <a:xfrm>
              <a:off x="3367088" y="2687637"/>
              <a:ext cx="4576762" cy="4170363"/>
            </a:xfrm>
            <a:custGeom>
              <a:avLst/>
              <a:gdLst/>
              <a:ahLst/>
              <a:cxnLst/>
              <a:rect l="0" t="0" r="r" b="b"/>
              <a:pathLst>
                <a:path w="2883" h="2627">
                  <a:moveTo>
                    <a:pt x="0" y="0"/>
                  </a:moveTo>
                  <a:lnTo>
                    <a:pt x="3" y="3"/>
                  </a:lnTo>
                  <a:lnTo>
                    <a:pt x="2102" y="2627"/>
                  </a:lnTo>
                  <a:lnTo>
                    <a:pt x="2883" y="2627"/>
                  </a:lnTo>
                  <a:lnTo>
                    <a:pt x="225" y="5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27" name="Freeform 12"/>
            <p:cNvSpPr/>
            <p:nvPr/>
          </p:nvSpPr>
          <p:spPr bwMode="auto">
            <a:xfrm>
              <a:off x="2928938" y="2578100"/>
              <a:ext cx="3584575" cy="4279900"/>
            </a:xfrm>
            <a:custGeom>
              <a:avLst/>
              <a:gdLst/>
              <a:ahLst/>
              <a:cxnLst/>
              <a:rect l="0" t="0" r="r" b="b"/>
              <a:pathLst>
                <a:path w="2258" h="2696">
                  <a:moveTo>
                    <a:pt x="2258" y="2696"/>
                  </a:moveTo>
                  <a:lnTo>
                    <a:pt x="264" y="111"/>
                  </a:lnTo>
                  <a:lnTo>
                    <a:pt x="228" y="60"/>
                  </a:lnTo>
                  <a:lnTo>
                    <a:pt x="225" y="57"/>
                  </a:lnTo>
                  <a:lnTo>
                    <a:pt x="0" y="0"/>
                  </a:lnTo>
                  <a:lnTo>
                    <a:pt x="0" y="3"/>
                  </a:lnTo>
                  <a:lnTo>
                    <a:pt x="1697" y="2696"/>
                  </a:lnTo>
                  <a:lnTo>
                    <a:pt x="2258" y="2696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928401" y="1380068"/>
            <a:ext cx="8574622" cy="2616199"/>
          </a:xfrm>
        </p:spPr>
        <p:txBody>
          <a:bodyPr anchor="b">
            <a:normAutofit/>
          </a:bodyPr>
          <a:lstStyle>
            <a:lvl1pPr algn="r">
              <a:defRPr sz="6000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15377" y="3996267"/>
            <a:ext cx="6987645" cy="1388534"/>
          </a:xfrm>
        </p:spPr>
        <p:txBody>
          <a:bodyPr anchor="t">
            <a:normAutofit/>
          </a:bodyPr>
          <a:lstStyle>
            <a:lvl1pPr marL="0" indent="0" algn="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E08114-23E4-4593-BF3B-532BFBD2E1B6}" type="datetime1">
              <a:rPr lang="en-US" smtClean="0"/>
              <a:t>10/27/2017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32412" y="5883275"/>
            <a:ext cx="4324044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88289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4F65C8-5366-440F-85B8-EFCE7441B29B}" type="datetime1">
              <a:rPr lang="en-US" smtClean="0"/>
              <a:t>10/27/2017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951856" y="5867131"/>
            <a:ext cx="551167" cy="365125"/>
          </a:xfrm>
        </p:spPr>
        <p:txBody>
          <a:bodyPr/>
          <a:lstStyle/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11996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2279" y="2666999"/>
            <a:ext cx="8930747" cy="2110382"/>
          </a:xfrm>
        </p:spPr>
        <p:txBody>
          <a:bodyPr anchor="b"/>
          <a:lstStyle>
            <a:lvl1pPr algn="r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2278" y="4777381"/>
            <a:ext cx="8930748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1D68B0-814B-40D6-B4DB-04CC4FF7D2A1}" type="datetime1">
              <a:rPr lang="en-US" smtClean="0"/>
              <a:t>10/27/2017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82020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018713" cy="175259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84312" y="2666999"/>
            <a:ext cx="4895055" cy="3124201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07967" y="2667000"/>
            <a:ext cx="4895056" cy="3124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4DB75F-8F27-4911-AC37-C552ADB1044A}" type="datetime1">
              <a:rPr lang="en-US" smtClean="0"/>
              <a:t>10/27/2017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11692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72179" y="2658533"/>
            <a:ext cx="4607188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84311" y="3335337"/>
            <a:ext cx="4895056" cy="2455862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880487" y="2667000"/>
            <a:ext cx="462253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7967" y="3335337"/>
            <a:ext cx="4895056" cy="2455862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8B6D5C-3F53-40F4-B006-594CFED681E5}" type="datetime1">
              <a:rPr lang="en-US" smtClean="0"/>
              <a:t>10/27/2017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39421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5FAB96-F4F7-4D54-B513-CDD7343FAFF8}" type="datetime1">
              <a:rPr lang="en-US" smtClean="0"/>
              <a:t>10/27/2017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9540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203BFA-5E5C-4D5E-8ABD-D656A00E87E8}" type="datetime1">
              <a:rPr lang="en-US" smtClean="0"/>
              <a:t>10/27/2017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38695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2" y="1600200"/>
            <a:ext cx="3549121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62033" y="685799"/>
            <a:ext cx="6240990" cy="5105401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4312" y="2971800"/>
            <a:ext cx="3549121" cy="18288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F94CFD-9BCE-4FD7-86C9-19BCA0CFC0F4}" type="datetime1">
              <a:rPr lang="en-US" smtClean="0"/>
              <a:t>10/27/2017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63896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2724" y="1752599"/>
            <a:ext cx="5426158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94682" y="914400"/>
            <a:ext cx="3280974" cy="4572000"/>
          </a:xfrm>
          <a:prstGeom prst="roundRect">
            <a:avLst>
              <a:gd name="adj" fmla="val 42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2724" y="3124199"/>
            <a:ext cx="5426158" cy="18288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86145B-A388-4771-A1DA-47B0603B35BE}" type="datetime1">
              <a:rPr lang="en-US" smtClean="0"/>
              <a:t>10/27/2017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12740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4732865"/>
            <a:ext cx="10018711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386012" y="932112"/>
            <a:ext cx="8225944" cy="3164976"/>
          </a:xfrm>
          <a:prstGeom prst="roundRect">
            <a:avLst>
              <a:gd name="adj" fmla="val 43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4311" y="5299603"/>
            <a:ext cx="10018711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67376-1B16-4472-B0F1-F964F0DA414A}" type="datetime1">
              <a:rPr lang="en-US" smtClean="0"/>
              <a:t>10/27/2017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94044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2" y="685800"/>
            <a:ext cx="10018711" cy="3048000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343400"/>
            <a:ext cx="10018713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DFDD39-9C18-486C-BC65-D16C8C15D60C}" type="datetime1">
              <a:rPr lang="en-US" smtClean="0"/>
              <a:t>10/27/2017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833467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598612" y="86302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93425" y="2819399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8212" y="685800"/>
            <a:ext cx="8990012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436811" y="3428999"/>
            <a:ext cx="8532815" cy="381000"/>
          </a:xfrm>
        </p:spPr>
        <p:txBody>
          <a:bodyPr anchor="ctr">
            <a:normAutofit/>
          </a:bodyPr>
          <a:lstStyle>
            <a:lvl1pPr marL="0" indent="0">
              <a:buFontTx/>
              <a:buNone/>
              <a:defRPr sz="18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1" y="4343400"/>
            <a:ext cx="10018711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84E44D-7099-4E2F-8E43-3E18C2255D06}" type="datetime1">
              <a:rPr lang="en-US" smtClean="0"/>
              <a:t>10/27/2017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543130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3" y="3308581"/>
            <a:ext cx="10018709" cy="1468800"/>
          </a:xfrm>
        </p:spPr>
        <p:txBody>
          <a:bodyPr anchor="b">
            <a:normAutofit/>
          </a:bodyPr>
          <a:lstStyle>
            <a:lvl1pPr algn="r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777381"/>
            <a:ext cx="10018710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7C1EC0-F5BD-4E51-9DAB-E318021EB119}" type="datetime1">
              <a:rPr lang="en-US" smtClean="0"/>
              <a:t>10/27/2017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079651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598612" y="86302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93425" y="2819399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8212" y="685800"/>
            <a:ext cx="8990012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84313" y="3886200"/>
            <a:ext cx="10018710" cy="889000"/>
          </a:xfrm>
        </p:spPr>
        <p:txBody>
          <a:bodyPr vert="horz" lIns="91440" tIns="45720" rIns="91440" bIns="45720" rtlCol="0" anchor="b">
            <a:normAutofit/>
          </a:bodyPr>
          <a:lstStyle>
            <a:lvl1pPr algn="r">
              <a:buNone/>
              <a:defRPr lang="en-US" sz="24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775200"/>
            <a:ext cx="10018710" cy="1016000"/>
          </a:xfrm>
        </p:spPr>
        <p:txBody>
          <a:bodyPr anchor="t"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9F43C8-D353-4AE7-AD9B-AB6C5E624401}" type="datetime1">
              <a:rPr lang="en-US" smtClean="0"/>
              <a:t>10/27/2017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367488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3" y="685800"/>
            <a:ext cx="10018712" cy="2727325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84312" y="3505200"/>
            <a:ext cx="10018713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1" y="4343400"/>
            <a:ext cx="10018713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BF94BF-BC85-48BF-BC3B-9C7B6A1A6F9D}" type="datetime1">
              <a:rPr lang="en-US" smtClean="0"/>
              <a:t>10/27/2017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520718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D396FF-8624-43D2-B715-A5C5861C3834}" type="datetime1">
              <a:rPr lang="en-US" smtClean="0"/>
              <a:t>10/27/2017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248719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732655" y="685800"/>
            <a:ext cx="1770369" cy="5105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84312" y="685800"/>
            <a:ext cx="8019742" cy="5105400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51E3D-2E4F-4121-8B5B-DDDAB554B90A}" type="datetime1">
              <a:rPr lang="en-US" smtClean="0"/>
              <a:t>10/27/2017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22294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150812" y="0"/>
            <a:ext cx="2436813" cy="6858001"/>
            <a:chOff x="1320800" y="0"/>
            <a:chExt cx="2436813" cy="6858001"/>
          </a:xfrm>
        </p:grpSpPr>
        <p:sp>
          <p:nvSpPr>
            <p:cNvPr id="8" name="Freeform 6"/>
            <p:cNvSpPr/>
            <p:nvPr/>
          </p:nvSpPr>
          <p:spPr bwMode="auto">
            <a:xfrm>
              <a:off x="1627188" y="0"/>
              <a:ext cx="1122363" cy="5329238"/>
            </a:xfrm>
            <a:custGeom>
              <a:avLst/>
              <a:gdLst/>
              <a:ahLst/>
              <a:cxnLst/>
              <a:rect l="0" t="0" r="r" b="b"/>
              <a:pathLst>
                <a:path w="707" h="3357">
                  <a:moveTo>
                    <a:pt x="0" y="3330"/>
                  </a:moveTo>
                  <a:lnTo>
                    <a:pt x="156" y="3357"/>
                  </a:lnTo>
                  <a:lnTo>
                    <a:pt x="707" y="0"/>
                  </a:lnTo>
                  <a:lnTo>
                    <a:pt x="547" y="0"/>
                  </a:lnTo>
                  <a:lnTo>
                    <a:pt x="0" y="333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9" name="Freeform 7"/>
            <p:cNvSpPr/>
            <p:nvPr/>
          </p:nvSpPr>
          <p:spPr bwMode="auto">
            <a:xfrm>
              <a:off x="1320800" y="0"/>
              <a:ext cx="1117600" cy="5276850"/>
            </a:xfrm>
            <a:custGeom>
              <a:avLst/>
              <a:gdLst/>
              <a:ahLst/>
              <a:cxnLst/>
              <a:rect l="0" t="0" r="r" b="b"/>
              <a:pathLst>
                <a:path w="704" h="3324">
                  <a:moveTo>
                    <a:pt x="704" y="0"/>
                  </a:moveTo>
                  <a:lnTo>
                    <a:pt x="545" y="0"/>
                  </a:lnTo>
                  <a:lnTo>
                    <a:pt x="0" y="3300"/>
                  </a:lnTo>
                  <a:lnTo>
                    <a:pt x="157" y="3324"/>
                  </a:lnTo>
                  <a:lnTo>
                    <a:pt x="704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10" name="Freeform 8"/>
            <p:cNvSpPr/>
            <p:nvPr/>
          </p:nvSpPr>
          <p:spPr bwMode="auto">
            <a:xfrm>
              <a:off x="1320800" y="5238750"/>
              <a:ext cx="1228725" cy="1619250"/>
            </a:xfrm>
            <a:custGeom>
              <a:avLst/>
              <a:gdLst/>
              <a:ahLst/>
              <a:cxnLst/>
              <a:rect l="0" t="0" r="r" b="b"/>
              <a:pathLst>
                <a:path w="774" h="1020">
                  <a:moveTo>
                    <a:pt x="0" y="0"/>
                  </a:moveTo>
                  <a:lnTo>
                    <a:pt x="740" y="1020"/>
                  </a:lnTo>
                  <a:lnTo>
                    <a:pt x="774" y="10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11" name="Freeform 9"/>
            <p:cNvSpPr/>
            <p:nvPr/>
          </p:nvSpPr>
          <p:spPr bwMode="auto">
            <a:xfrm>
              <a:off x="1627188" y="5291138"/>
              <a:ext cx="1495425" cy="1566863"/>
            </a:xfrm>
            <a:custGeom>
              <a:avLst/>
              <a:gdLst/>
              <a:ahLst/>
              <a:cxnLst/>
              <a:rect l="0" t="0" r="r" b="b"/>
              <a:pathLst>
                <a:path w="942" h="987">
                  <a:moveTo>
                    <a:pt x="0" y="0"/>
                  </a:moveTo>
                  <a:lnTo>
                    <a:pt x="909" y="987"/>
                  </a:lnTo>
                  <a:lnTo>
                    <a:pt x="942" y="9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12" name="Freeform 10"/>
            <p:cNvSpPr/>
            <p:nvPr/>
          </p:nvSpPr>
          <p:spPr bwMode="auto">
            <a:xfrm>
              <a:off x="1627188" y="5286375"/>
              <a:ext cx="2130425" cy="1571625"/>
            </a:xfrm>
            <a:custGeom>
              <a:avLst/>
              <a:gdLst/>
              <a:ahLst/>
              <a:cxnLst/>
              <a:rect l="0" t="0" r="r" b="b"/>
              <a:pathLst>
                <a:path w="1342" h="990">
                  <a:moveTo>
                    <a:pt x="0" y="3"/>
                  </a:moveTo>
                  <a:lnTo>
                    <a:pt x="942" y="990"/>
                  </a:lnTo>
                  <a:lnTo>
                    <a:pt x="1342" y="990"/>
                  </a:lnTo>
                  <a:lnTo>
                    <a:pt x="156" y="27"/>
                  </a:lnTo>
                  <a:lnTo>
                    <a:pt x="0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13" name="Freeform 11"/>
            <p:cNvSpPr/>
            <p:nvPr/>
          </p:nvSpPr>
          <p:spPr bwMode="auto">
            <a:xfrm>
              <a:off x="1320800" y="5238750"/>
              <a:ext cx="1695450" cy="1619250"/>
            </a:xfrm>
            <a:custGeom>
              <a:avLst/>
              <a:gdLst/>
              <a:ahLst/>
              <a:cxnLst/>
              <a:rect l="0" t="0" r="r" b="b"/>
              <a:pathLst>
                <a:path w="1068" h="1020">
                  <a:moveTo>
                    <a:pt x="1068" y="1020"/>
                  </a:moveTo>
                  <a:lnTo>
                    <a:pt x="184" y="60"/>
                  </a:lnTo>
                  <a:lnTo>
                    <a:pt x="154" y="27"/>
                  </a:lnTo>
                  <a:lnTo>
                    <a:pt x="157" y="27"/>
                  </a:lnTo>
                  <a:lnTo>
                    <a:pt x="157" y="24"/>
                  </a:lnTo>
                  <a:lnTo>
                    <a:pt x="154" y="24"/>
                  </a:lnTo>
                  <a:lnTo>
                    <a:pt x="0" y="0"/>
                  </a:lnTo>
                  <a:lnTo>
                    <a:pt x="0" y="0"/>
                  </a:lnTo>
                  <a:lnTo>
                    <a:pt x="774" y="1020"/>
                  </a:lnTo>
                  <a:lnTo>
                    <a:pt x="1068" y="102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018713" cy="1752599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0" y="2666999"/>
            <a:ext cx="10018713" cy="31242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732656" y="5883275"/>
            <a:ext cx="1143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E3AC7750-DD3B-4E48-B89E-99E4CC08EBBE}" type="datetime1">
              <a:rPr lang="en-US" smtClean="0"/>
              <a:t>10/27/2017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72279" y="5883275"/>
            <a:ext cx="708417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951856" y="5883275"/>
            <a:ext cx="5511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79896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  <p:sldLayoutId id="2147483690" r:id="rId12"/>
    <p:sldLayoutId id="2147483691" r:id="rId13"/>
    <p:sldLayoutId id="2147483692" r:id="rId14"/>
    <p:sldLayoutId id="2147483693" r:id="rId15"/>
    <p:sldLayoutId id="2147483694" r:id="rId16"/>
    <p:sldLayoutId id="2147483695" r:id="rId17"/>
  </p:sldLayoutIdLst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000" kern="1200" cap="none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0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Chapter 6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Interrupt and Exception Programming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1</a:t>
            </a:fld>
            <a:endParaRPr lang="en-US" sz="2400"/>
          </a:p>
        </p:txBody>
      </p:sp>
    </p:spTree>
    <p:extLst>
      <p:ext uri="{BB962C8B-B14F-4D97-AF65-F5344CB8AC3E}">
        <p14:creationId xmlns:p14="http://schemas.microsoft.com/office/powerpoint/2010/main" val="28499117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Polling vs. Interrupts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2</a:t>
            </a:fld>
            <a:endParaRPr lang="en-US" sz="2400" dirty="0"/>
          </a:p>
        </p:txBody>
      </p:sp>
      <p:pic>
        <p:nvPicPr>
          <p:cNvPr id="5" name="Content Placeholder 4"/>
          <p:cNvPicPr>
            <a:picLocks noGrp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2885" y="2438399"/>
            <a:ext cx="6272846" cy="3793857"/>
          </a:xfrm>
          <a:prstGeom prst="rect">
            <a:avLst/>
          </a:prstGeom>
          <a:ln w="3175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5986727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NVIC in ARM Cortex-M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3</a:t>
            </a:fld>
            <a:endParaRPr lang="en-US" sz="2400" dirty="0"/>
          </a:p>
        </p:txBody>
      </p:sp>
      <p:pic>
        <p:nvPicPr>
          <p:cNvPr id="5" name="Content Placeholder 4"/>
          <p:cNvPicPr>
            <a:picLocks noGrp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2508" y="2655657"/>
            <a:ext cx="7042317" cy="29942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08756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Interrupt Vector Table for ARM Cortex-M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4</a:t>
            </a:fld>
            <a:endParaRPr lang="en-US" sz="2400" dirty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08622007"/>
              </p:ext>
            </p:extLst>
          </p:nvPr>
        </p:nvGraphicFramePr>
        <p:xfrm>
          <a:off x="3493827" y="2115411"/>
          <a:ext cx="5841758" cy="450473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966226"/>
                <a:gridCol w="2600751"/>
                <a:gridCol w="2274781"/>
              </a:tblGrid>
              <a:tr h="21451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INT #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2923" marR="5292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Interrupt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2923" marR="5292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Memory Location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2923" marR="52923" marT="0" marB="0"/>
                </a:tc>
              </a:tr>
              <a:tr h="21451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2923" marR="5292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Stack Pointer initial value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2923" marR="5292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0x00000000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2923" marR="52923" marT="0" marB="0"/>
                </a:tc>
              </a:tr>
              <a:tr h="21451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1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2923" marR="5292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Reset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2923" marR="5292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0x00000004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2923" marR="52923" marT="0" marB="0"/>
                </a:tc>
              </a:tr>
              <a:tr h="21451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2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2923" marR="5292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NMI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2923" marR="5292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0x00000008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2923" marR="52923" marT="0" marB="0"/>
                </a:tc>
              </a:tr>
              <a:tr h="21451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3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2923" marR="5292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Hard Fault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2923" marR="5292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0x0000000C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2923" marR="52923" marT="0" marB="0"/>
                </a:tc>
              </a:tr>
              <a:tr h="21451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4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2923" marR="5292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Reserved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2923" marR="5292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0x00000010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2923" marR="52923" marT="0" marB="0"/>
                </a:tc>
              </a:tr>
              <a:tr h="21451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5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2923" marR="5292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Reserved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2923" marR="5292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0x00000014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2923" marR="52923" marT="0" marB="0"/>
                </a:tc>
              </a:tr>
              <a:tr h="21451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6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2923" marR="5292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Reserved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2923" marR="5292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0x00000018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2923" marR="52923" marT="0" marB="0"/>
                </a:tc>
              </a:tr>
              <a:tr h="21451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7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2923" marR="5292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Reserved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2923" marR="5292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0x0000001C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2923" marR="52923" marT="0" marB="0"/>
                </a:tc>
              </a:tr>
              <a:tr h="21451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8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2923" marR="5292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Reserved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2923" marR="5292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0x00000020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2923" marR="52923" marT="0" marB="0"/>
                </a:tc>
              </a:tr>
              <a:tr h="21451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9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2923" marR="5292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Reserved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2923" marR="5292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0x00000024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2923" marR="52923" marT="0" marB="0"/>
                </a:tc>
              </a:tr>
              <a:tr h="21451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10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2923" marR="5292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Reserved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2923" marR="5292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0x00000028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2923" marR="52923" marT="0" marB="0"/>
                </a:tc>
              </a:tr>
              <a:tr h="21451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11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2923" marR="5292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SVCall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2923" marR="5292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0x0000002C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2923" marR="52923" marT="0" marB="0"/>
                </a:tc>
              </a:tr>
              <a:tr h="21451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12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2923" marR="5292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Reserved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2923" marR="5292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0x00000030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2923" marR="52923" marT="0" marB="0"/>
                </a:tc>
              </a:tr>
              <a:tr h="21451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13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2923" marR="5292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Reserved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2923" marR="5292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0x00000034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2923" marR="52923" marT="0" marB="0"/>
                </a:tc>
              </a:tr>
              <a:tr h="21451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14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2923" marR="5292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PendSV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2923" marR="5292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0x00000038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2923" marR="52923" marT="0" marB="0"/>
                </a:tc>
              </a:tr>
              <a:tr h="21451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15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2923" marR="5292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SysTick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2923" marR="5292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0x0000003C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2923" marR="52923" marT="0" marB="0"/>
                </a:tc>
              </a:tr>
              <a:tr h="21451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16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2923" marR="5292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IRQ0 for peripherals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2923" marR="5292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0x00000040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2923" marR="52923" marT="0" marB="0"/>
                </a:tc>
              </a:tr>
              <a:tr h="21451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17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2923" marR="5292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IRQ1 for peripherals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2923" marR="5292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0x00000044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2923" marR="52923" marT="0" marB="0"/>
                </a:tc>
              </a:tr>
              <a:tr h="21451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…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2923" marR="5292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…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2923" marR="5292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…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2923" marR="52923" marT="0" marB="0"/>
                </a:tc>
              </a:tr>
              <a:tr h="21451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47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2923" marR="5292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IRQ31 for peripherals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2923" marR="5292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0x000000BC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2923" marR="52923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345479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Going from Reset to Boot Program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5</a:t>
            </a:fld>
            <a:endParaRPr lang="en-US" sz="24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86680" y="2438399"/>
            <a:ext cx="6013974" cy="40795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06275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ARM Cortex-M Stack Frame upon Interrupt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6</a:t>
            </a:fld>
            <a:endParaRPr lang="en-US" sz="2400" dirty="0"/>
          </a:p>
        </p:txBody>
      </p:sp>
      <p:pic>
        <p:nvPicPr>
          <p:cNvPr id="5" name="Content Placeholder 4"/>
          <p:cNvPicPr>
            <a:picLocks noGrp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3754" y="2438399"/>
            <a:ext cx="4838165" cy="4207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64634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Main Program gets interrupted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7</a:t>
            </a:fld>
            <a:endParaRPr lang="en-US" sz="2400" dirty="0"/>
          </a:p>
        </p:txBody>
      </p:sp>
      <p:pic>
        <p:nvPicPr>
          <p:cNvPr id="5" name="Content Placeholder 4"/>
          <p:cNvPicPr>
            <a:picLocks noGrp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8692" y="2438399"/>
            <a:ext cx="6569950" cy="42586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02603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Interrupt Priority for ARM Cortex-M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8</a:t>
            </a:fld>
            <a:endParaRPr lang="en-US" sz="2400" dirty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7217118"/>
              </p:ext>
            </p:extLst>
          </p:nvPr>
        </p:nvGraphicFramePr>
        <p:xfrm>
          <a:off x="3470428" y="1958373"/>
          <a:ext cx="5732750" cy="478459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226809"/>
                <a:gridCol w="2358453"/>
                <a:gridCol w="2147488"/>
              </a:tblGrid>
              <a:tr h="21711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</a:rPr>
                        <a:t>INT #</a:t>
                      </a:r>
                      <a:endParaRPr lang="en-US" sz="13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8033" marR="5803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</a:rPr>
                        <a:t>Interrupt</a:t>
                      </a:r>
                      <a:endParaRPr lang="en-US" sz="13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8033" marR="5803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</a:rPr>
                        <a:t>Priority Level</a:t>
                      </a:r>
                      <a:endParaRPr lang="en-US" sz="13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8033" marR="58033" marT="0" marB="0"/>
                </a:tc>
              </a:tr>
              <a:tr h="21711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</a:rPr>
                        <a:t>0</a:t>
                      </a:r>
                      <a:endParaRPr lang="en-US" sz="13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8033" marR="5803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</a:rPr>
                        <a:t>Stack Pointer initial value</a:t>
                      </a:r>
                      <a:endParaRPr lang="en-US" sz="13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8033" marR="5803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</a:rPr>
                        <a:t> </a:t>
                      </a:r>
                      <a:endParaRPr lang="en-US" sz="13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8033" marR="58033" marT="0" marB="0"/>
                </a:tc>
              </a:tr>
              <a:tr h="21711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</a:rPr>
                        <a:t>1</a:t>
                      </a:r>
                      <a:endParaRPr lang="en-US" sz="13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8033" marR="5803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</a:rPr>
                        <a:t>Reset</a:t>
                      </a:r>
                      <a:endParaRPr lang="en-US" sz="13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8033" marR="5803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</a:rPr>
                        <a:t>-3 Highest</a:t>
                      </a:r>
                      <a:endParaRPr lang="en-US" sz="13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8033" marR="58033" marT="0" marB="0"/>
                </a:tc>
              </a:tr>
              <a:tr h="21711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</a:rPr>
                        <a:t>2</a:t>
                      </a:r>
                      <a:endParaRPr lang="en-US" sz="13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8033" marR="5803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</a:rPr>
                        <a:t>NMI</a:t>
                      </a:r>
                      <a:endParaRPr lang="en-US" sz="13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8033" marR="5803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</a:rPr>
                        <a:t>-2</a:t>
                      </a:r>
                      <a:endParaRPr lang="en-US" sz="13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8033" marR="58033" marT="0" marB="0"/>
                </a:tc>
              </a:tr>
              <a:tr h="21711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</a:rPr>
                        <a:t>3</a:t>
                      </a:r>
                      <a:endParaRPr lang="en-US" sz="13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8033" marR="5803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</a:rPr>
                        <a:t>Hard Fault</a:t>
                      </a:r>
                      <a:endParaRPr lang="en-US" sz="13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8033" marR="5803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</a:rPr>
                        <a:t>-1</a:t>
                      </a:r>
                      <a:endParaRPr lang="en-US" sz="13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8033" marR="58033" marT="0" marB="0"/>
                </a:tc>
              </a:tr>
              <a:tr h="21711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</a:rPr>
                        <a:t>4</a:t>
                      </a:r>
                      <a:endParaRPr lang="en-US" sz="13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8033" marR="5803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</a:rPr>
                        <a:t>Reserved</a:t>
                      </a:r>
                      <a:endParaRPr lang="en-US" sz="13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8033" marR="5803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</a:rPr>
                        <a:t>Reserved</a:t>
                      </a:r>
                      <a:endParaRPr lang="en-US" sz="13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8033" marR="58033" marT="0" marB="0"/>
                </a:tc>
              </a:tr>
              <a:tr h="21711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</a:rPr>
                        <a:t>5</a:t>
                      </a:r>
                      <a:endParaRPr lang="en-US" sz="13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8033" marR="5803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</a:rPr>
                        <a:t>Reserved</a:t>
                      </a:r>
                      <a:endParaRPr lang="en-US" sz="13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8033" marR="5803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</a:rPr>
                        <a:t>Reserved</a:t>
                      </a:r>
                      <a:endParaRPr lang="en-US" sz="13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8033" marR="58033" marT="0" marB="0"/>
                </a:tc>
              </a:tr>
              <a:tr h="21711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</a:rPr>
                        <a:t>6</a:t>
                      </a:r>
                      <a:endParaRPr lang="en-US" sz="13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8033" marR="5803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</a:rPr>
                        <a:t>Reserved</a:t>
                      </a:r>
                      <a:endParaRPr lang="en-US" sz="13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8033" marR="5803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</a:rPr>
                        <a:t>Reserved</a:t>
                      </a:r>
                      <a:endParaRPr lang="en-US" sz="13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8033" marR="58033" marT="0" marB="0"/>
                </a:tc>
              </a:tr>
              <a:tr h="21711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</a:rPr>
                        <a:t>7</a:t>
                      </a:r>
                      <a:endParaRPr lang="en-US" sz="13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8033" marR="5803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</a:rPr>
                        <a:t>Reserved</a:t>
                      </a:r>
                      <a:endParaRPr lang="en-US" sz="13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8033" marR="5803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</a:rPr>
                        <a:t>Reserved</a:t>
                      </a:r>
                      <a:endParaRPr lang="en-US" sz="13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8033" marR="58033" marT="0" marB="0"/>
                </a:tc>
              </a:tr>
              <a:tr h="21711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</a:rPr>
                        <a:t>8</a:t>
                      </a:r>
                      <a:endParaRPr lang="en-US" sz="13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8033" marR="5803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</a:rPr>
                        <a:t>Reserved</a:t>
                      </a:r>
                      <a:endParaRPr lang="en-US" sz="13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8033" marR="5803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</a:rPr>
                        <a:t>Reserved</a:t>
                      </a:r>
                      <a:endParaRPr lang="en-US" sz="13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8033" marR="58033" marT="0" marB="0"/>
                </a:tc>
              </a:tr>
              <a:tr h="21711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</a:rPr>
                        <a:t>9</a:t>
                      </a:r>
                      <a:endParaRPr lang="en-US" sz="13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8033" marR="5803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</a:rPr>
                        <a:t>Reserved</a:t>
                      </a:r>
                      <a:endParaRPr lang="en-US" sz="13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8033" marR="5803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</a:rPr>
                        <a:t>Reserved</a:t>
                      </a:r>
                      <a:endParaRPr lang="en-US" sz="13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8033" marR="58033" marT="0" marB="0"/>
                </a:tc>
              </a:tr>
              <a:tr h="21711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</a:rPr>
                        <a:t>10</a:t>
                      </a:r>
                      <a:endParaRPr lang="en-US" sz="13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8033" marR="5803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</a:rPr>
                        <a:t>Reserved</a:t>
                      </a:r>
                      <a:endParaRPr lang="en-US" sz="13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8033" marR="5803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</a:rPr>
                        <a:t>Reserved</a:t>
                      </a:r>
                      <a:endParaRPr lang="en-US" sz="13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8033" marR="58033" marT="0" marB="0"/>
                </a:tc>
              </a:tr>
              <a:tr h="21711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</a:rPr>
                        <a:t>11</a:t>
                      </a:r>
                      <a:endParaRPr lang="en-US" sz="13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8033" marR="5803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</a:rPr>
                        <a:t>SVCall</a:t>
                      </a:r>
                      <a:endParaRPr lang="en-US" sz="13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8033" marR="5803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</a:rPr>
                        <a:t>Programmable</a:t>
                      </a:r>
                      <a:endParaRPr lang="en-US" sz="13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8033" marR="58033" marT="0" marB="0"/>
                </a:tc>
              </a:tr>
              <a:tr h="21711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</a:rPr>
                        <a:t>12</a:t>
                      </a:r>
                      <a:endParaRPr lang="en-US" sz="13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8033" marR="5803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</a:rPr>
                        <a:t>Reserved</a:t>
                      </a:r>
                      <a:endParaRPr lang="en-US" sz="13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8033" marR="5803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</a:rPr>
                        <a:t>Reserved</a:t>
                      </a:r>
                      <a:endParaRPr lang="en-US" sz="13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8033" marR="58033" marT="0" marB="0"/>
                </a:tc>
              </a:tr>
              <a:tr h="21711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</a:rPr>
                        <a:t>13</a:t>
                      </a:r>
                      <a:endParaRPr lang="en-US" sz="13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8033" marR="5803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</a:rPr>
                        <a:t>Reserved</a:t>
                      </a:r>
                      <a:endParaRPr lang="en-US" sz="13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8033" marR="5803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</a:rPr>
                        <a:t>Reserved</a:t>
                      </a:r>
                      <a:endParaRPr lang="en-US" sz="13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8033" marR="58033" marT="0" marB="0"/>
                </a:tc>
              </a:tr>
              <a:tr h="21711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</a:rPr>
                        <a:t>14</a:t>
                      </a:r>
                      <a:endParaRPr lang="en-US" sz="13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8033" marR="5803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</a:rPr>
                        <a:t>PendSV</a:t>
                      </a:r>
                      <a:endParaRPr lang="en-US" sz="13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8033" marR="5803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</a:rPr>
                        <a:t>Programmable</a:t>
                      </a:r>
                      <a:endParaRPr lang="en-US" sz="13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8033" marR="58033" marT="0" marB="0"/>
                </a:tc>
              </a:tr>
              <a:tr h="21711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</a:rPr>
                        <a:t>15</a:t>
                      </a:r>
                      <a:endParaRPr lang="en-US" sz="13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8033" marR="5803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</a:rPr>
                        <a:t>SysTick</a:t>
                      </a:r>
                      <a:endParaRPr lang="en-US" sz="13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8033" marR="5803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</a:rPr>
                        <a:t>Programmable</a:t>
                      </a:r>
                      <a:endParaRPr lang="en-US" sz="13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8033" marR="58033" marT="0" marB="0"/>
                </a:tc>
              </a:tr>
              <a:tr h="21711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</a:rPr>
                        <a:t>16</a:t>
                      </a:r>
                      <a:endParaRPr lang="en-US" sz="13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8033" marR="5803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</a:rPr>
                        <a:t>IRQ 0 for peripherals</a:t>
                      </a:r>
                      <a:endParaRPr lang="en-US" sz="13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8033" marR="5803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</a:rPr>
                        <a:t>Programmable</a:t>
                      </a:r>
                      <a:endParaRPr lang="en-US" sz="13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8033" marR="58033" marT="0" marB="0"/>
                </a:tc>
              </a:tr>
              <a:tr h="21711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</a:rPr>
                        <a:t>17</a:t>
                      </a:r>
                      <a:endParaRPr lang="en-US" sz="13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8033" marR="5803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</a:rPr>
                        <a:t>IRQ 1 for peripherals</a:t>
                      </a:r>
                      <a:endParaRPr lang="en-US" sz="13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8033" marR="5803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</a:rPr>
                        <a:t>Programmable</a:t>
                      </a:r>
                      <a:endParaRPr lang="en-US" sz="13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8033" marR="58033" marT="0" marB="0"/>
                </a:tc>
              </a:tr>
              <a:tr h="21711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</a:rPr>
                        <a:t>…</a:t>
                      </a:r>
                      <a:endParaRPr lang="en-US" sz="13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8033" marR="5803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</a:rPr>
                        <a:t>…</a:t>
                      </a:r>
                      <a:endParaRPr lang="en-US" sz="13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8033" marR="5803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</a:rPr>
                        <a:t>Programmable</a:t>
                      </a:r>
                      <a:endParaRPr lang="en-US" sz="13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8033" marR="58033" marT="0" marB="0"/>
                </a:tc>
              </a:tr>
              <a:tr h="21711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</a:rPr>
                        <a:t>47</a:t>
                      </a:r>
                      <a:endParaRPr lang="en-US" sz="13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8033" marR="5803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</a:rPr>
                        <a:t>IRQ 31 for peripherals</a:t>
                      </a:r>
                      <a:endParaRPr lang="en-US" sz="13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8033" marR="5803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dirty="0">
                          <a:effectLst/>
                        </a:rPr>
                        <a:t>Programmable</a:t>
                      </a:r>
                      <a:endParaRPr lang="en-US" sz="13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8033" marR="58033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685463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CONTROL Register in ARM Cortex-M4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9</a:t>
            </a:fld>
            <a:endParaRPr lang="en-US" sz="2400" dirty="0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41641409"/>
              </p:ext>
            </p:extLst>
          </p:nvPr>
        </p:nvGraphicFramePr>
        <p:xfrm>
          <a:off x="1484311" y="3131019"/>
          <a:ext cx="10018712" cy="2699004"/>
        </p:xfrm>
        <a:graphic>
          <a:graphicData uri="http://schemas.openxmlformats.org/drawingml/2006/table">
            <a:tbl>
              <a:tblPr firstRow="1" firstCol="1" bandRow="1"/>
              <a:tblGrid>
                <a:gridCol w="10018712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Arial" panose="020B0604020202020204" pitchFamily="34" charset="0"/>
                        </a:rPr>
                        <a:t> </a:t>
                      </a:r>
                      <a:endParaRPr lang="en-US" sz="1100" dirty="0" smtClean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dirty="0" smtClean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dirty="0" smtClean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 err="1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Arial" panose="020B0604020202020204" pitchFamily="34" charset="0"/>
                        </a:rPr>
                        <a:t>nPRIV</a:t>
                      </a:r>
                      <a:r>
                        <a:rPr lang="en-US" sz="1100" b="1" dirty="0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Arial" panose="020B0604020202020204" pitchFamily="34" charset="0"/>
                        </a:rPr>
                        <a:t> (Privilege):</a:t>
                      </a: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Arial" panose="020B0604020202020204" pitchFamily="34" charset="0"/>
                        </a:rPr>
                        <a:t>		Defines the Thread mode privilege level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Arial" panose="020B0604020202020204" pitchFamily="34" charset="0"/>
                        </a:rPr>
                        <a:t>	0:	Privileged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Arial" panose="020B0604020202020204" pitchFamily="34" charset="0"/>
                        </a:rPr>
                        <a:t>	1: 	Unprivileged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Arial" panose="020B0604020202020204" pitchFamily="34" charset="0"/>
                        </a:rPr>
                        <a:t>Active Stack Pointer (ASP):</a:t>
                      </a: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Arial" panose="020B0604020202020204" pitchFamily="34" charset="0"/>
                        </a:rPr>
                        <a:t>	Defines the currently active stack pointer (ASP = SPSEL)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Arial" panose="020B0604020202020204" pitchFamily="34" charset="0"/>
                        </a:rPr>
                        <a:t>	0:	MSP is the current stack pointer.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Arial" panose="020B0604020202020204" pitchFamily="34" charset="0"/>
                        </a:rPr>
                        <a:t>	1: 	PSP is the current stack pointer.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Arial" panose="020B0604020202020204" pitchFamily="34" charset="0"/>
                        </a:rPr>
                        <a:t>Floating Point Context Active (FPCA)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Arial" panose="020B0604020202020204" pitchFamily="34" charset="0"/>
                        </a:rPr>
                        <a:t>	0:	No floating point context active.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Arial" panose="020B0604020202020204" pitchFamily="34" charset="0"/>
                        </a:rPr>
                        <a:t>	1: 	Floating point context active.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p:pic>
        <p:nvPicPr>
          <p:cNvPr id="3074" name="Picture 7" descr="F7-6_ControlRegister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07629" y="3257683"/>
            <a:ext cx="5172075" cy="676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543456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Privileged level Execution and Processor Modes in ARM Cortex-M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10</a:t>
            </a:fld>
            <a:endParaRPr lang="en-US" sz="2400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21701706"/>
              </p:ext>
            </p:extLst>
          </p:nvPr>
        </p:nvGraphicFramePr>
        <p:xfrm>
          <a:off x="1819162" y="3375773"/>
          <a:ext cx="9491435" cy="199796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534474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4494066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462895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22860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dirty="0">
                          <a:solidFill>
                            <a:srgbClr val="FFFFFF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Processor Mode</a:t>
                      </a:r>
                      <a:endParaRPr lang="en-US" sz="2400" dirty="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>
                          <a:solidFill>
                            <a:srgbClr val="FFFFFF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Software</a:t>
                      </a:r>
                      <a:endParaRPr lang="en-US" sz="240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>
                          <a:solidFill>
                            <a:srgbClr val="FFFFFF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Privilege level</a:t>
                      </a:r>
                      <a:endParaRPr lang="en-US" sz="240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dirty="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Thread</a:t>
                      </a:r>
                      <a:endParaRPr lang="en-US" sz="2400" dirty="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Applications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Privileged and Unprivileged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Handler</a:t>
                      </a:r>
                      <a:endParaRPr lang="en-US" sz="240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ISR for Exceptions and IRQs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Always Privileged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0">
                <a:tc gridSpan="3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i="1" dirty="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Note: In Thread mode, use bit 0 of the CONTROL register to select Privileged or Unprivileged</a:t>
                      </a:r>
                      <a:endParaRPr lang="en-US" sz="2400" dirty="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818508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Processor Modes and Stack Usage in ARM Cortex-M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11</a:t>
            </a:fld>
            <a:endParaRPr lang="en-US" sz="2400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97249242"/>
              </p:ext>
            </p:extLst>
          </p:nvPr>
        </p:nvGraphicFramePr>
        <p:xfrm>
          <a:off x="1819162" y="3375773"/>
          <a:ext cx="9491435" cy="157734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73086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429768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462895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</a:rPr>
                        <a:t>Processor Mode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Software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Stack Usage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</a:rPr>
                        <a:t>Thread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Applications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MSP or PSP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</a:rPr>
                        <a:t>Handler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</a:rPr>
                        <a:t>ISR for Exceptions and IRQs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MSP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0">
                <a:tc gridSpan="3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Note: In Thread mode, use bit 1 of the Control register to select MSP or PSP for stack pointer.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621401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Processor Mode, Privilege, and Stack in ARM Cortex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12</a:t>
            </a:fld>
            <a:endParaRPr lang="en-US" sz="2400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19832471"/>
              </p:ext>
            </p:extLst>
          </p:nvPr>
        </p:nvGraphicFramePr>
        <p:xfrm>
          <a:off x="2233567" y="3167983"/>
          <a:ext cx="8545962" cy="252374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748504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88353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574166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3339762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Mode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Privilege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Stack Pointer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Typical Example usage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Handler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Privileged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Main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Exception Handling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Handler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Unprivileged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Any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Reserved since Handler is always Privileged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Thread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Privileged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Main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Operating system kernel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Thread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Privileged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Process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 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Thread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Unprivileged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Main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 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Thread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Unprivileged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Process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Application threads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580960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ARM Cortex-M Registers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13</a:t>
            </a:fld>
            <a:endParaRPr lang="en-US" sz="2400" dirty="0"/>
          </a:p>
        </p:txBody>
      </p:sp>
      <p:pic>
        <p:nvPicPr>
          <p:cNvPr id="5" name="Content Placeholder 4"/>
          <p:cNvPicPr>
            <a:picLocks noGrp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2641" y="2438399"/>
            <a:ext cx="3762052" cy="43101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9728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Special function registers of ARM Cortex-M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14</a:t>
            </a:fld>
            <a:endParaRPr lang="en-US" sz="2400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65157266"/>
              </p:ext>
            </p:extLst>
          </p:nvPr>
        </p:nvGraphicFramePr>
        <p:xfrm>
          <a:off x="3184562" y="2438399"/>
          <a:ext cx="6800850" cy="434644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02920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77165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Register name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Privilege Usage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MSP (main stack pointer)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Privileged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PSP (processor stack pointer)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Privileged or Unprivileged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PSR (Processor status register)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Privileged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APSR (application processor status register)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Privileged or Unprivileged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ISPR (interrupt processor status register)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Privileged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EPSR (execution processor status register)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Privileged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PRIMASK (Priority Mask register)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Privileged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FAULTMASK(fault mask register)     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Privileged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BASEPRI (base priority register)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Privileged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CONTROL (control register)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Privileged        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  <a:tr h="0"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Note: We must use MSR and MRS instructions to access the above registers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1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710432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IRQ assignment in SAMD21J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15</a:t>
            </a:fld>
            <a:endParaRPr lang="en-US" sz="2400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87786932"/>
              </p:ext>
            </p:extLst>
          </p:nvPr>
        </p:nvGraphicFramePr>
        <p:xfrm>
          <a:off x="2709912" y="2168198"/>
          <a:ext cx="7225657" cy="423900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756613"/>
                <a:gridCol w="680952"/>
                <a:gridCol w="1787499"/>
                <a:gridCol w="4000593"/>
              </a:tblGrid>
              <a:tr h="22159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INT#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IRQ#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Vector location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Device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  <a:tr h="44318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1-15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 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0000 0000 to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 0000 003C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CPU Exception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  <a:tr h="22159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16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0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0000 0040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Power management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  <a:tr h="22159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17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1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0000 0044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System Control 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  <a:tr h="22159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18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2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0000 0048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WDT - Watchdog Timer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  <a:tr h="22159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19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3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0000 004C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RTC – Real Time Counter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  <a:tr h="22159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20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4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0000 0050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EIC – External Interrupt Controller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  <a:tr h="22159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21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5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0000 0054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NVMCTRL – Non-Volatile Memory Controller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  <a:tr h="22159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22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6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0000 0058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DMAC - Direct Memory Access Controller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  <a:tr h="22159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23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7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0000 005C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USB - Universal Serial Bus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  <a:tr h="22159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24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8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0000 0060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EVSYS – Event System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  <a:tr h="22159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25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9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0000 0064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Serial Communication Interface 0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  <a:tr h="22159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26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10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0000 0068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Serial Communication Interface 1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  <a:tr h="22159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27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11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0000 006C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Serial Communication Interface 2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  <a:tr h="22159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28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12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0000 0070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Serial Communication Interface 3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621218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1758" y="-283194"/>
            <a:ext cx="10760242" cy="1752599"/>
          </a:xfrm>
        </p:spPr>
        <p:txBody>
          <a:bodyPr/>
          <a:lstStyle/>
          <a:p>
            <a:r>
              <a:rPr lang="en-US" dirty="0"/>
              <a:t>IRQ assignment in SAMD21J (</a:t>
            </a:r>
            <a:r>
              <a:rPr lang="en-US" dirty="0"/>
              <a:t>Cont</a:t>
            </a:r>
            <a:r>
              <a:rPr lang="en-US" dirty="0" smtClean="0"/>
              <a:t>.)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16</a:t>
            </a:fld>
            <a:endParaRPr lang="en-US" sz="2400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8248825"/>
              </p:ext>
            </p:extLst>
          </p:nvPr>
        </p:nvGraphicFramePr>
        <p:xfrm>
          <a:off x="2503890" y="1273484"/>
          <a:ext cx="8447966" cy="485789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055996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055996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3167987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3167987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249237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INT#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25259" marR="25259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IRQ#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25259" marR="25259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Vector location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25259" marR="25259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Device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25259" marR="25259" marT="0" marB="0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43139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29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13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0000 0074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Serial Communication Interface 4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47688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30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14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0000 0078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Serial Communication Interface 5</a:t>
                      </a:r>
                    </a:p>
                  </a:txBody>
                  <a:tcPr marL="68580" marR="68580" marT="0" marB="0"/>
                </a:tc>
              </a:tr>
              <a:tr h="324941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31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15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0000 007C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TCC0 – Timer Counter for Control 0</a:t>
                      </a:r>
                    </a:p>
                  </a:txBody>
                  <a:tcPr marL="68580" marR="68580" marT="0" marB="0"/>
                </a:tc>
              </a:tr>
              <a:tr h="30219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32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16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0000 0080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TCC1 – Timer Counter for Control 1</a:t>
                      </a:r>
                    </a:p>
                  </a:txBody>
                  <a:tcPr marL="68580" marR="68580" marT="0" marB="0"/>
                </a:tc>
              </a:tr>
              <a:tr h="293096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33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17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0000 0084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TCC2 – Timer Counter for Control 2</a:t>
                      </a:r>
                    </a:p>
                  </a:txBody>
                  <a:tcPr marL="68580" marR="68580" marT="0" marB="0"/>
                </a:tc>
              </a:tr>
              <a:tr h="249237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34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18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0000 0088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T</a:t>
                      </a:r>
                      <a:r>
                        <a:rPr lang="en-US" sz="1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C3 – Timer Counter 3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  <a:tr h="249237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35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19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0000 008C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TC4 – Timer Counter 4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249237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36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20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0000 0090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TC5 – Timer Counter 5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249237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37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21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0000 0094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T</a:t>
                      </a:r>
                      <a:r>
                        <a:rPr lang="en-US" sz="1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C6 – Timer Counter 6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249237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38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22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0000 0098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T</a:t>
                      </a:r>
                      <a:r>
                        <a:rPr lang="en-US" sz="1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C7 – Timer Counter 7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32858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39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23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0000 009C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ADC – Analog-to-Digital Converter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249237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40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24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0000 00A0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AC – Analog Comparator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333733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41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25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0000 00A4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DAC – Digital-to-Analog Converter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341194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42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26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0000 00A8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P</a:t>
                      </a:r>
                      <a:r>
                        <a:rPr lang="en-US" sz="1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TC – Peripheral Touch Controller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249237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43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27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0000 00AC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I2S - Inter IC Sound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875924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EIC Block Diagram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17</a:t>
            </a:fld>
            <a:endParaRPr lang="en-US" sz="24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91612" y="2438399"/>
            <a:ext cx="7204109" cy="35000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02586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Associations of I/O pins to EXTINT signals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18</a:t>
            </a:fld>
            <a:endParaRPr lang="en-US" sz="2400" dirty="0"/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72416932"/>
              </p:ext>
            </p:extLst>
          </p:nvPr>
        </p:nvGraphicFramePr>
        <p:xfrm>
          <a:off x="1892161" y="1909500"/>
          <a:ext cx="9059695" cy="476707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114695"/>
                <a:gridCol w="1135000"/>
                <a:gridCol w="1135000"/>
                <a:gridCol w="1135000"/>
                <a:gridCol w="1135000"/>
                <a:gridCol w="1135000"/>
                <a:gridCol w="1135000"/>
                <a:gridCol w="1135000"/>
              </a:tblGrid>
              <a:tr h="13885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I/O  Pin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2070" marR="5207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EIC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2070" marR="5207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I/O  Pin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2070" marR="5207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EIC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2070" marR="5207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I/O  Pin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2070" marR="5207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EIC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2070" marR="5207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I/O  Pin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2070" marR="5207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EIC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2070" marR="52070" marT="0" marB="0"/>
                </a:tc>
              </a:tr>
              <a:tr h="13885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PA00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2070" marR="5207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EXTINT[0]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2070" marR="5207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600">
                          <a:effectLst/>
                        </a:rPr>
                        <a:t>PA16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2070" marR="5207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EXTINT[0]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2070" marR="5207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600">
                          <a:effectLst/>
                        </a:rPr>
                        <a:t>PB00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2070" marR="5207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EXTINT[0]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2070" marR="5207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600">
                          <a:effectLst/>
                        </a:rPr>
                        <a:t>PB16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2070" marR="5207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EXTINT[0]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2070" marR="52070" marT="0" marB="0"/>
                </a:tc>
              </a:tr>
              <a:tr h="13885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PA01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2070" marR="5207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EXTINT[1]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2070" marR="5207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600">
                          <a:effectLst/>
                        </a:rPr>
                        <a:t>PA17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2070" marR="5207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EXTINT[1]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2070" marR="5207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600">
                          <a:effectLst/>
                        </a:rPr>
                        <a:t>PB01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2070" marR="5207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EXTINT[1]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2070" marR="5207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600">
                          <a:effectLst/>
                        </a:rPr>
                        <a:t>PB17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2070" marR="5207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EXTINT[1]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2070" marR="52070" marT="0" marB="0"/>
                </a:tc>
              </a:tr>
              <a:tr h="13885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PA02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2070" marR="5207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EXTINT[2]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2070" marR="5207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600">
                          <a:effectLst/>
                        </a:rPr>
                        <a:t>PA18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2070" marR="5207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EXTINT[2]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2070" marR="5207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600">
                          <a:effectLst/>
                        </a:rPr>
                        <a:t>PB02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2070" marR="5207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EXTINT[2]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2070" marR="5207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600">
                          <a:effectLst/>
                        </a:rPr>
                        <a:t> 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2070" marR="5207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 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2070" marR="52070" marT="0" marB="0"/>
                </a:tc>
              </a:tr>
              <a:tr h="13885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PA03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2070" marR="5207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EXTINT[3]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2070" marR="5207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600">
                          <a:effectLst/>
                        </a:rPr>
                        <a:t>PA19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2070" marR="5207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EXTINT[3]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2070" marR="5207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600">
                          <a:effectLst/>
                        </a:rPr>
                        <a:t>PB03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2070" marR="5207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EXTINT[3]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2070" marR="5207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600">
                          <a:effectLst/>
                        </a:rPr>
                        <a:t> 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2070" marR="5207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 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2070" marR="52070" marT="0" marB="0"/>
                </a:tc>
              </a:tr>
              <a:tr h="13885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PA04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2070" marR="5207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EXTINT[4]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2070" marR="5207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600">
                          <a:effectLst/>
                        </a:rPr>
                        <a:t>PA20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2070" marR="5207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EXTINT[4]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2070" marR="5207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600">
                          <a:effectLst/>
                        </a:rPr>
                        <a:t>PB04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2070" marR="5207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EXTINT[4]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2070" marR="5207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600">
                          <a:effectLst/>
                        </a:rPr>
                        <a:t> 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2070" marR="5207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 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2070" marR="52070" marT="0" marB="0"/>
                </a:tc>
              </a:tr>
              <a:tr h="13885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PA05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2070" marR="5207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EXTINT[5]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2070" marR="5207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600">
                          <a:effectLst/>
                        </a:rPr>
                        <a:t>PA21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2070" marR="5207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EXTINT[5]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2070" marR="5207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600">
                          <a:effectLst/>
                        </a:rPr>
                        <a:t>PB05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2070" marR="5207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EXTINT[5]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2070" marR="5207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600">
                          <a:effectLst/>
                        </a:rPr>
                        <a:t> 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2070" marR="5207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 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2070" marR="52070" marT="0" marB="0"/>
                </a:tc>
              </a:tr>
              <a:tr h="13885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PA06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2070" marR="5207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EXTINT[6]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2070" marR="5207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600">
                          <a:effectLst/>
                        </a:rPr>
                        <a:t>PA22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2070" marR="5207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EXTINT[6]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2070" marR="5207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600">
                          <a:effectLst/>
                        </a:rPr>
                        <a:t>PB06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2070" marR="5207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EXTINT[6]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2070" marR="5207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PB22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2070" marR="5207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EXTINT[6]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2070" marR="52070" marT="0" marB="0"/>
                </a:tc>
              </a:tr>
              <a:tr h="13885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PA07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2070" marR="5207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EXTINT[7]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2070" marR="5207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600">
                          <a:effectLst/>
                        </a:rPr>
                        <a:t>PA23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2070" marR="5207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EXTINT[7]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2070" marR="5207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600">
                          <a:effectLst/>
                        </a:rPr>
                        <a:t>PB07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2070" marR="5207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EXTINT[7]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2070" marR="5207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PB23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2070" marR="5207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EXTINT[7]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2070" marR="52070" marT="0" marB="0"/>
                </a:tc>
              </a:tr>
              <a:tr h="13885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PA08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2070" marR="5207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NMI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2070" marR="5207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600">
                          <a:effectLst/>
                        </a:rPr>
                        <a:t>PA28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2070" marR="5207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EXTINT[8]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2070" marR="5207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600">
                          <a:effectLst/>
                        </a:rPr>
                        <a:t>PB08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2070" marR="5207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EXTINT[8]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2070" marR="5207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 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2070" marR="5207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 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2070" marR="52070" marT="0" marB="0"/>
                </a:tc>
              </a:tr>
              <a:tr h="13885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PA09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2070" marR="5207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EXTINT[9]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2070" marR="5207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600">
                          <a:effectLst/>
                        </a:rPr>
                        <a:t> 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2070" marR="5207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 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2070" marR="5207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600">
                          <a:effectLst/>
                        </a:rPr>
                        <a:t>PB09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2070" marR="5207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EXTINT[9]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2070" marR="5207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 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2070" marR="5207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 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2070" marR="52070" marT="0" marB="0"/>
                </a:tc>
              </a:tr>
              <a:tr h="26613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PA10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2070" marR="5207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EXTINT[10]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2070" marR="5207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600">
                          <a:effectLst/>
                        </a:rPr>
                        <a:t>PA30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2070" marR="5207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EXTINT[10]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2070" marR="5207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600">
                          <a:effectLst/>
                        </a:rPr>
                        <a:t>PB10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2070" marR="5207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EXTINT[10]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2070" marR="5207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 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2070" marR="5207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 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2070" marR="52070" marT="0" marB="0"/>
                </a:tc>
              </a:tr>
              <a:tr h="26613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PA11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2070" marR="5207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EXTINT[11]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2070" marR="5207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600">
                          <a:effectLst/>
                        </a:rPr>
                        <a:t>PA31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2070" marR="5207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EXTINT[11]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2070" marR="5207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600">
                          <a:effectLst/>
                        </a:rPr>
                        <a:t>PB11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2070" marR="5207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EXTINT[11]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2070" marR="5207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 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2070" marR="5207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 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2070" marR="52070" marT="0" marB="0"/>
                </a:tc>
              </a:tr>
              <a:tr h="26613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PA12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2070" marR="5207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EXTINT[12]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2070" marR="5207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600">
                          <a:effectLst/>
                        </a:rPr>
                        <a:t>PA24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2070" marR="5207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EXTINT[12]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2070" marR="5207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600">
                          <a:effectLst/>
                        </a:rPr>
                        <a:t>PB12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2070" marR="5207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EXTINT[12]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2070" marR="5207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 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2070" marR="5207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 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2070" marR="52070" marT="0" marB="0"/>
                </a:tc>
              </a:tr>
              <a:tr h="26613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PA13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2070" marR="5207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EXTINT[13]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2070" marR="5207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600">
                          <a:effectLst/>
                        </a:rPr>
                        <a:t>PA25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2070" marR="5207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EXTINT[13]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2070" marR="5207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600">
                          <a:effectLst/>
                        </a:rPr>
                        <a:t>PB13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2070" marR="5207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EXTINT[13]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2070" marR="5207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 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2070" marR="5207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 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2070" marR="52070" marT="0" marB="0"/>
                </a:tc>
              </a:tr>
              <a:tr h="26613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PA14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2070" marR="5207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EXTINT[14]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2070" marR="5207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 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2070" marR="5207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 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2070" marR="5207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600">
                          <a:effectLst/>
                        </a:rPr>
                        <a:t>PB14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2070" marR="5207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EXTINT[14]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2070" marR="5207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PB30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2070" marR="5207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EXTINT[14]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2070" marR="52070" marT="0" marB="0"/>
                </a:tc>
              </a:tr>
              <a:tr h="26613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PA15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2070" marR="5207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EXTINT[15]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2070" marR="5207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PA27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2070" marR="5207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EXTINT[15]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2070" marR="5207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600">
                          <a:effectLst/>
                        </a:rPr>
                        <a:t>PB15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2070" marR="5207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EXTINT[15]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2070" marR="5207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PB31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2070" marR="5207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EXTINT[15]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2070" marR="5207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527136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</a:t>
            </a:r>
            <a:r>
              <a:rPr lang="en-US" dirty="0" err="1"/>
              <a:t>CONFIGn</a:t>
            </a:r>
            <a:r>
              <a:rPr lang="en-US" dirty="0"/>
              <a:t> registers with </a:t>
            </a:r>
            <a:r>
              <a:rPr lang="en-US" dirty="0" err="1"/>
              <a:t>FILTENx</a:t>
            </a:r>
            <a:r>
              <a:rPr lang="en-US" dirty="0"/>
              <a:t> and </a:t>
            </a:r>
            <a:r>
              <a:rPr lang="en-US" dirty="0" err="1"/>
              <a:t>SENSEx</a:t>
            </a:r>
            <a:r>
              <a:rPr lang="en-US" dirty="0"/>
              <a:t> bits packed into two registers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19</a:t>
            </a:fld>
            <a:endParaRPr lang="en-US" sz="24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8813" y="2438399"/>
            <a:ext cx="6627700" cy="42626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28999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Input sense configuration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20</a:t>
            </a:fld>
            <a:endParaRPr lang="en-US" sz="2400" dirty="0"/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15199813"/>
              </p:ext>
            </p:extLst>
          </p:nvPr>
        </p:nvGraphicFramePr>
        <p:xfrm>
          <a:off x="4786334" y="3007580"/>
          <a:ext cx="3702573" cy="224332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578340"/>
                <a:gridCol w="2124233"/>
              </a:tblGrid>
              <a:tr h="0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u="none">
                          <a:effectLst/>
                        </a:rPr>
                        <a:t>SENSEx[2:0]</a:t>
                      </a:r>
                      <a:endParaRPr lang="en-US" sz="1600" u="none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u="none">
                          <a:effectLst/>
                        </a:rPr>
                        <a:t>Detection</a:t>
                      </a:r>
                      <a:endParaRPr lang="en-US" sz="1600" u="none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</a:tr>
              <a:tr h="0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u="none">
                          <a:effectLst/>
                        </a:rPr>
                        <a:t>0</a:t>
                      </a:r>
                      <a:endParaRPr lang="en-US" sz="1600" u="none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u="none">
                          <a:effectLst/>
                        </a:rPr>
                        <a:t>None</a:t>
                      </a:r>
                      <a:endParaRPr lang="en-US" sz="1600" u="none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</a:tr>
              <a:tr h="0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u="none">
                          <a:effectLst/>
                        </a:rPr>
                        <a:t>1</a:t>
                      </a:r>
                      <a:endParaRPr lang="en-US" sz="1600" u="none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u="none">
                          <a:effectLst/>
                        </a:rPr>
                        <a:t>Rising-edge</a:t>
                      </a:r>
                      <a:endParaRPr lang="en-US" sz="1600" u="none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</a:tr>
              <a:tr h="0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u="none">
                          <a:effectLst/>
                        </a:rPr>
                        <a:t>2</a:t>
                      </a:r>
                      <a:endParaRPr lang="en-US" sz="1600" u="none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u="none">
                          <a:effectLst/>
                        </a:rPr>
                        <a:t>Falling-edge</a:t>
                      </a:r>
                      <a:endParaRPr lang="en-US" sz="1600" u="none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</a:tr>
              <a:tr h="0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u="none">
                          <a:effectLst/>
                        </a:rPr>
                        <a:t>3</a:t>
                      </a:r>
                      <a:endParaRPr lang="en-US" sz="1600" u="none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u="none">
                          <a:effectLst/>
                        </a:rPr>
                        <a:t>Both-edges</a:t>
                      </a:r>
                      <a:endParaRPr lang="en-US" sz="1600" u="none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</a:tr>
              <a:tr h="0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u="none">
                          <a:effectLst/>
                        </a:rPr>
                        <a:t>4</a:t>
                      </a:r>
                      <a:endParaRPr lang="en-US" sz="1600" u="none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u="none">
                          <a:effectLst/>
                        </a:rPr>
                        <a:t>High-level</a:t>
                      </a:r>
                      <a:endParaRPr lang="en-US" sz="1600" u="none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</a:tr>
              <a:tr h="0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u="none">
                          <a:effectLst/>
                        </a:rPr>
                        <a:t>5</a:t>
                      </a:r>
                      <a:endParaRPr lang="en-US" sz="1600" u="none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u="none">
                          <a:effectLst/>
                        </a:rPr>
                        <a:t>Low-level</a:t>
                      </a:r>
                      <a:endParaRPr lang="en-US" sz="1600" u="none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</a:tr>
              <a:tr h="0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u="none">
                          <a:effectLst/>
                        </a:rPr>
                        <a:t>6-7</a:t>
                      </a:r>
                      <a:endParaRPr lang="en-US" sz="1600" u="none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u="none" dirty="0">
                          <a:effectLst/>
                        </a:rPr>
                        <a:t>reserved</a:t>
                      </a:r>
                      <a:endParaRPr lang="en-US" sz="1600" u="none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192401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INTENSET register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21</a:t>
            </a:fld>
            <a:endParaRPr lang="en-US" sz="24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24709" y="2763267"/>
            <a:ext cx="8537916" cy="2368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71887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Set Enable Register (ISER[0]) for IRQ 0–31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22</a:t>
            </a:fld>
            <a:endParaRPr lang="en-US" sz="24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11360" y="3034058"/>
            <a:ext cx="7964614" cy="14969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03363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Clear Enable Register (ICER[0]) for IRQ 0–31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23</a:t>
            </a:fld>
            <a:endParaRPr lang="en-US" sz="24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01498" y="3052467"/>
            <a:ext cx="7784338" cy="14785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20270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Enabling and Disabling an Interrupt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24</a:t>
            </a:fld>
            <a:endParaRPr lang="en-US" sz="2400" dirty="0"/>
          </a:p>
        </p:txBody>
      </p:sp>
      <p:pic>
        <p:nvPicPr>
          <p:cNvPr id="7" name="Content Placeholder 6" descr="F6-18_EnableAndDisableInt.jpg"/>
          <p:cNvPicPr>
            <a:picLocks noGrp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4362280" y="3103137"/>
            <a:ext cx="4262774" cy="20992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89998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Interrupt Enable Set ( INTENSET) register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25</a:t>
            </a:fld>
            <a:endParaRPr lang="en-US" sz="24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57209" y="3181397"/>
            <a:ext cx="8672915" cy="9713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61178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Interrupt flag (INTFLAG) register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26</a:t>
            </a:fld>
            <a:endParaRPr lang="en-US" sz="24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61412" y="3179467"/>
            <a:ext cx="9652060" cy="9558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67326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SERCOMx Interrupt Enable Set (INTENSET) Register in USART mode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27</a:t>
            </a:fld>
            <a:endParaRPr lang="en-US" sz="2400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43351337"/>
              </p:ext>
            </p:extLst>
          </p:nvPr>
        </p:nvGraphicFramePr>
        <p:xfrm>
          <a:off x="3564773" y="2586848"/>
          <a:ext cx="5961364" cy="364540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098620"/>
                <a:gridCol w="720407"/>
                <a:gridCol w="4142337"/>
              </a:tblGrid>
              <a:tr h="225918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Field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93915" marR="93915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Bit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93915" marR="93915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Description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93915" marR="93915" marT="0" marB="0"/>
                </a:tc>
              </a:tr>
              <a:tr h="693927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ERROR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93915" marR="93915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7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93915" marR="93915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Error Interrupt Enable 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0: Error interrupt is disabled.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1: Error interrupt is enabled. 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93915" marR="93915" marT="0" marB="0"/>
                </a:tc>
              </a:tr>
              <a:tr h="681927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RXC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93915" marR="93915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2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93915" marR="93915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Receive Complete Interrupt Enable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0: Receive Complete interrupt is disabled.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1: Receive Complete interrupt is enabled. 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93915" marR="93915" marT="0" marB="0"/>
                </a:tc>
              </a:tr>
              <a:tr h="693927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TXC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93915" marR="93915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1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93915" marR="93915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Transmit Complete Interrupt Enable 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0: Transmit Complete interrupt is disabled.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1: Transmit Complete interrupt is enabled. 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93915" marR="93915" marT="0" marB="0"/>
                </a:tc>
              </a:tr>
              <a:tr h="670622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DRE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93915" marR="93915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0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93915" marR="93915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Data Register Empty Interrupt Enable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0: Data Register Empty interrupt is disabled.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1: Data Register Empty interrupt is enabled.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93915" marR="93915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338451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SysTick Internal Structure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28</a:t>
            </a:fld>
            <a:endParaRPr lang="en-US" sz="24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14738" y="2925513"/>
            <a:ext cx="8557857" cy="14554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02571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SysTick Control and Status Register (SYST_CSR)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29</a:t>
            </a:fld>
            <a:endParaRPr lang="en-US" sz="24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78866" y="2248003"/>
            <a:ext cx="6787290" cy="43438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69480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Interrupt Enable Set (INTENSET) Register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30</a:t>
            </a:fld>
            <a:endParaRPr lang="en-US" sz="24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69522" y="3435926"/>
            <a:ext cx="8648289" cy="904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05358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INTENSET Register Bits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31</a:t>
            </a:fld>
            <a:endParaRPr lang="en-US" sz="2400" dirty="0"/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15142102"/>
              </p:ext>
            </p:extLst>
          </p:nvPr>
        </p:nvGraphicFramePr>
        <p:xfrm>
          <a:off x="2260229" y="3300526"/>
          <a:ext cx="8794426" cy="183667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798534"/>
                <a:gridCol w="1714913"/>
                <a:gridCol w="6280979"/>
              </a:tblGrid>
              <a:tr h="0">
                <a:tc>
                  <a:txBody>
                    <a:bodyPr/>
                    <a:lstStyle/>
                    <a:p>
                      <a:pPr marL="0" marR="0" algn="l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bit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l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Name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l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Description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marL="0" marR="0" algn="l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5-4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l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MCx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Match or Capture Channel x Interrupt Enable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0: The Match or Capture Channel x interrupt is disabled.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1: The Match or Capture Channel x interrupt is enabled.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marL="0" marR="0" algn="l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0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l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OVF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l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Overflow Interrupt Enable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0: The Overflow interrupt is disabled.</a:t>
                      </a:r>
                    </a:p>
                    <a:p>
                      <a:pPr marL="0" marR="0" algn="l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1: The Overflow interrupt is enabled.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257320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IPRn</a:t>
            </a:r>
            <a:r>
              <a:rPr lang="en-US" dirty="0"/>
              <a:t> Registers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32</a:t>
            </a:fld>
            <a:endParaRPr lang="en-US" sz="24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01273" y="2687393"/>
            <a:ext cx="7784788" cy="29307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85080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arallax">
  <a:themeElements>
    <a:clrScheme name="Parallax">
      <a:dk1>
        <a:sysClr val="windowText" lastClr="000000"/>
      </a:dk1>
      <a:lt1>
        <a:sysClr val="window" lastClr="FFFFFF"/>
      </a:lt1>
      <a:dk2>
        <a:srgbClr val="212121"/>
      </a:dk2>
      <a:lt2>
        <a:srgbClr val="CDD0D1"/>
      </a:lt2>
      <a:accent1>
        <a:srgbClr val="30ACEC"/>
      </a:accent1>
      <a:accent2>
        <a:srgbClr val="80C34F"/>
      </a:accent2>
      <a:accent3>
        <a:srgbClr val="E29D3E"/>
      </a:accent3>
      <a:accent4>
        <a:srgbClr val="D64A3B"/>
      </a:accent4>
      <a:accent5>
        <a:srgbClr val="D64787"/>
      </a:accent5>
      <a:accent6>
        <a:srgbClr val="A666E1"/>
      </a:accent6>
      <a:hlink>
        <a:srgbClr val="3085ED"/>
      </a:hlink>
      <a:folHlink>
        <a:srgbClr val="82B6F4"/>
      </a:folHlink>
    </a:clrScheme>
    <a:fontScheme name="Parallax">
      <a:maj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rallax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04000"/>
              </a:schemeClr>
            </a:gs>
            <a:gs pos="100000">
              <a:schemeClr val="phClr">
                <a:tint val="8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2000"/>
              </a:schemeClr>
            </a:gs>
            <a:gs pos="100000">
              <a:schemeClr val="phClr">
                <a:shade val="88000"/>
                <a:lumMod val="94000"/>
              </a:schemeClr>
            </a:gs>
          </a:gsLst>
          <a:path path="circle">
            <a:fillToRect l="50000" t="100000" r="100000" b="50000"/>
          </a:path>
        </a:gradFill>
      </a:fillStyleLst>
      <a:lnStyleLst>
        <a:ln w="9525" cap="rnd" cmpd="sng" algn="ctr">
          <a:solidFill>
            <a:schemeClr val="phClr">
              <a:tint val="6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reflection blurRad="12700" stA="26000" endPos="32000" dist="12700" dir="5400000" sy="-100000" rotWithShape="0"/>
          </a:effectLst>
        </a:effectStyle>
        <a:effectStyle>
          <a:effectLst>
            <a:outerShdw blurRad="38100" dist="25400" dir="5400000" rotWithShape="0">
              <a:srgbClr val="000000">
                <a:alpha val="6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254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98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76000"/>
                <a:satMod val="180000"/>
              </a:schemeClr>
              <a:schemeClr val="phClr">
                <a:tint val="80000"/>
                <a:satMod val="120000"/>
                <a:lumMod val="18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allax" id="{3388167B-A2EB-4685-9635-1831D9AEF8C4}" vid="{4F7A876A-7598-49CA-AFC8-8EDA2551E4A7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TM03457496[[fn=Parallax]]</Template>
  <TotalTime>1608</TotalTime>
  <Words>1210</Words>
  <Application>Microsoft Office PowerPoint</Application>
  <PresentationFormat>Widescreen</PresentationFormat>
  <Paragraphs>620</Paragraphs>
  <Slides>32</Slides>
  <Notes>31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38" baseType="lpstr">
      <vt:lpstr>SimSun</vt:lpstr>
      <vt:lpstr>Arial</vt:lpstr>
      <vt:lpstr>Calibri</vt:lpstr>
      <vt:lpstr>Corbel</vt:lpstr>
      <vt:lpstr>Times New Roman</vt:lpstr>
      <vt:lpstr>Parallax</vt:lpstr>
      <vt:lpstr>Chapter 6</vt:lpstr>
      <vt:lpstr>Polling vs. Interrupts</vt:lpstr>
      <vt:lpstr>NVIC in ARM Cortex-M</vt:lpstr>
      <vt:lpstr>Interrupt Vector Table for ARM Cortex-M</vt:lpstr>
      <vt:lpstr>Going from Reset to Boot Program</vt:lpstr>
      <vt:lpstr>ARM Cortex-M Stack Frame upon Interrupt</vt:lpstr>
      <vt:lpstr>Main Program gets interrupted</vt:lpstr>
      <vt:lpstr>Interrupt Priority for ARM Cortex-M</vt:lpstr>
      <vt:lpstr>CONTROL Register in ARM Cortex-M4</vt:lpstr>
      <vt:lpstr>Privileged level Execution and Processor Modes in ARM Cortex-M</vt:lpstr>
      <vt:lpstr>Processor Modes and Stack Usage in ARM Cortex-M</vt:lpstr>
      <vt:lpstr>Processor Mode, Privilege, and Stack in ARM Cortex</vt:lpstr>
      <vt:lpstr>ARM Cortex-M Registers</vt:lpstr>
      <vt:lpstr>Special function registers of ARM Cortex-M</vt:lpstr>
      <vt:lpstr>IRQ assignment in SAMD21J </vt:lpstr>
      <vt:lpstr>IRQ assignment in SAMD21J (Cont.)</vt:lpstr>
      <vt:lpstr>EIC Block Diagram </vt:lpstr>
      <vt:lpstr>Associations of I/O pins to EXTINT signals</vt:lpstr>
      <vt:lpstr>The CONFIGn registers with FILTENx and SENSEx bits packed into two registers</vt:lpstr>
      <vt:lpstr>Input sense configuration</vt:lpstr>
      <vt:lpstr>INTENSET register </vt:lpstr>
      <vt:lpstr>Set Enable Register (ISER[0]) for IRQ 0–31</vt:lpstr>
      <vt:lpstr>Clear Enable Register (ICER[0]) for IRQ 0–31</vt:lpstr>
      <vt:lpstr>Enabling and Disabling an Interrupt</vt:lpstr>
      <vt:lpstr>Interrupt Enable Set ( INTENSET) register </vt:lpstr>
      <vt:lpstr>Interrupt flag (INTFLAG) register </vt:lpstr>
      <vt:lpstr>SERCOMx Interrupt Enable Set (INTENSET) Register in USART mode</vt:lpstr>
      <vt:lpstr>SysTick Internal Structure</vt:lpstr>
      <vt:lpstr>SysTick Control and Status Register (SYST_CSR)</vt:lpstr>
      <vt:lpstr>Interrupt Enable Set (INTENSET) Register</vt:lpstr>
      <vt:lpstr>INTENSET Register Bits</vt:lpstr>
      <vt:lpstr>IPRn Registers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Chapter 1</dc:title>
  <dc:creator>Misagh.s</dc:creator>
  <cp:lastModifiedBy>PC</cp:lastModifiedBy>
  <cp:revision>420</cp:revision>
  <dcterms:created xsi:type="dcterms:W3CDTF">2016-04-05T15:14:57Z</dcterms:created>
  <dcterms:modified xsi:type="dcterms:W3CDTF">2017-10-27T14:34:57Z</dcterms:modified>
</cp:coreProperties>
</file>