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13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7" r:id="rId27"/>
    <p:sldId id="346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  <p:sldId id="290" r:id="rId37"/>
    <p:sldId id="291" r:id="rId38"/>
    <p:sldId id="292" r:id="rId39"/>
    <p:sldId id="293" r:id="rId40"/>
    <p:sldId id="294" r:id="rId41"/>
    <p:sldId id="296" r:id="rId42"/>
    <p:sldId id="297" r:id="rId43"/>
    <p:sldId id="325" r:id="rId44"/>
    <p:sldId id="356" r:id="rId45"/>
    <p:sldId id="357" r:id="rId46"/>
    <p:sldId id="358" r:id="rId47"/>
    <p:sldId id="332" r:id="rId48"/>
    <p:sldId id="301" r:id="rId49"/>
    <p:sldId id="302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3F8"/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19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27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70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07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44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28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57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33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750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59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17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91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60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4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61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568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833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427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440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4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105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637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433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703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021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315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05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636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388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812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456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408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35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837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472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459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25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0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1.docx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ADC, DAC, and Sensor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Sensor via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699542"/>
            <a:ext cx="10021824" cy="90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 8-bit ADC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43" y="2438399"/>
            <a:ext cx="5381198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versus Step Size for ADC (</a:t>
            </a:r>
            <a:r>
              <a:rPr lang="en-US" dirty="0" err="1"/>
              <a:t>Vref</a:t>
            </a:r>
            <a:r>
              <a:rPr lang="en-US" dirty="0"/>
              <a:t> = 5V)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550210"/>
              </p:ext>
            </p:extLst>
          </p:nvPr>
        </p:nvGraphicFramePr>
        <p:xfrm>
          <a:off x="3369613" y="3251731"/>
          <a:ext cx="6233160" cy="2168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9640"/>
                <a:gridCol w="2651760"/>
                <a:gridCol w="265176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n-bit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Number of steps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Step size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4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5V /256 = 19.53 mV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/1024 = 4.88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4096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/4096 = 1.2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65,536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5V /65,536 = 0.076 mV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</a:t>
                      </a:r>
                      <a:r>
                        <a:rPr lang="en-US" sz="1800" dirty="0" err="1">
                          <a:effectLst/>
                        </a:rPr>
                        <a:t>V</a:t>
                      </a:r>
                      <a:r>
                        <a:rPr lang="en-US" sz="1800" baseline="-25000" dirty="0" err="1">
                          <a:effectLst/>
                        </a:rPr>
                        <a:t>ref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= 5V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8-bit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403392"/>
              </p:ext>
            </p:extLst>
          </p:nvPr>
        </p:nvGraphicFramePr>
        <p:xfrm>
          <a:off x="2297898" y="2604374"/>
          <a:ext cx="8653957" cy="3627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3852"/>
                <a:gridCol w="3200778"/>
                <a:gridCol w="3319327"/>
              </a:tblGrid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ref</a:t>
                      </a:r>
                      <a:r>
                        <a:rPr lang="en-US" sz="2300">
                          <a:effectLst/>
                        </a:rPr>
                        <a:t>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 in 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256 = 19.53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 / 256 = 15.62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256 = 11.71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256 = 10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256 = 7.81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256 =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 / 256 = 3.90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</a:tr>
              <a:tr h="39485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Note: In an 8-bit ADC, step size is </a:t>
                      </a:r>
                      <a:r>
                        <a:rPr lang="en-US" sz="2300" dirty="0" err="1">
                          <a:effectLst/>
                        </a:rPr>
                        <a:t>V</a:t>
                      </a:r>
                      <a:r>
                        <a:rPr lang="en-US" sz="2300" baseline="-25000" dirty="0" err="1">
                          <a:effectLst/>
                        </a:rPr>
                        <a:t>ref</a:t>
                      </a:r>
                      <a:r>
                        <a:rPr lang="en-US" sz="2300" dirty="0">
                          <a:effectLst/>
                        </a:rPr>
                        <a:t>/256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2256" marR="14225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Relation to Vin Range for an 10-bit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881757"/>
              </p:ext>
            </p:extLst>
          </p:nvPr>
        </p:nvGraphicFramePr>
        <p:xfrm>
          <a:off x="2151315" y="2438399"/>
          <a:ext cx="8638606" cy="3610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108"/>
                <a:gridCol w="3136923"/>
                <a:gridCol w="3257575"/>
              </a:tblGrid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err="1">
                          <a:effectLst/>
                        </a:rPr>
                        <a:t>Vref</a:t>
                      </a:r>
                      <a:r>
                        <a:rPr lang="en-US" sz="2300" dirty="0">
                          <a:effectLst/>
                        </a:rPr>
                        <a:t> (V)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V</a:t>
                      </a:r>
                      <a:r>
                        <a:rPr lang="en-US" sz="2300" baseline="-25000">
                          <a:effectLst/>
                        </a:rPr>
                        <a:t>in</a:t>
                      </a:r>
                      <a:r>
                        <a:rPr lang="en-US" sz="2300">
                          <a:effectLst/>
                        </a:rPr>
                        <a:t>Range (V)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Step Size (mV)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5 / 1024 = 4.88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4.096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4.096 / 1024 = 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3 / 1024 = 2.93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2.56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2.56 / 1024 = 2.5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2.00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0 to 2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2 / 1024 = 2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1.28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1.28 / 1024 = 1.25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99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0 to 1.024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1.024 / 1024 = 1</a:t>
                      </a:r>
                      <a:endParaRPr lang="en-US" sz="23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</a:tr>
              <a:tr h="38117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Note: In a 10-bit ADC, step size is </a:t>
                      </a:r>
                      <a:r>
                        <a:rPr lang="en-US" sz="2200" dirty="0" err="1">
                          <a:effectLst/>
                        </a:rPr>
                        <a:t>V</a:t>
                      </a:r>
                      <a:r>
                        <a:rPr lang="en-US" sz="2200" baseline="-25000" dirty="0" err="1">
                          <a:effectLst/>
                        </a:rPr>
                        <a:t>ref</a:t>
                      </a:r>
                      <a:r>
                        <a:rPr lang="en-US" sz="2200" dirty="0">
                          <a:effectLst/>
                        </a:rPr>
                        <a:t>/1024</a:t>
                      </a:r>
                      <a:endParaRPr lang="en-US" sz="23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44781" marR="1447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Simultaneous 2-bit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93" y="2438399"/>
            <a:ext cx="6779947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ADC0848 Parallel ADC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42" y="2438399"/>
            <a:ext cx="7078650" cy="41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MAX1112 Serial ADC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464" y="2438399"/>
            <a:ext cx="6312405" cy="42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Successive Approximation ADC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4" y="2438399"/>
            <a:ext cx="9253445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483" y="243626"/>
            <a:ext cx="11068334" cy="1752599"/>
          </a:xfrm>
        </p:spPr>
        <p:txBody>
          <a:bodyPr/>
          <a:lstStyle/>
          <a:p>
            <a:r>
              <a:rPr lang="en-US" dirty="0"/>
              <a:t>Simplified Block Diagram of ADC in SAMD2x chip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89" y="2009104"/>
            <a:ext cx="6575487" cy="47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241" y="-10238"/>
            <a:ext cx="11068334" cy="1752599"/>
          </a:xfrm>
        </p:spPr>
        <p:txBody>
          <a:bodyPr/>
          <a:lstStyle/>
          <a:p>
            <a:r>
              <a:rPr lang="en-US" dirty="0"/>
              <a:t>Some of the SAMD2x ADC Registers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02551"/>
              </p:ext>
            </p:extLst>
          </p:nvPr>
        </p:nvGraphicFramePr>
        <p:xfrm>
          <a:off x="3650101" y="2023057"/>
          <a:ext cx="5996175" cy="3622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3486"/>
                <a:gridCol w="3172689"/>
              </a:tblGrid>
              <a:tr h="284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Offset </a:t>
                      </a:r>
                      <a:r>
                        <a:rPr lang="en-US" sz="1800" u="none" dirty="0">
                          <a:effectLst/>
                        </a:rPr>
                        <a:t>Address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Register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284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0x00 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CTRLA 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284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0x01 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REFCTRL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3316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0x03 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SAMPCTRL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3219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0x04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CTRLB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284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0x0C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SWTRIG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284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0x10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smtClean="0">
                          <a:effectLst/>
                        </a:rPr>
                        <a:t>INPUTCTRL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142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0x18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INTGLAG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142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0x1A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RESULT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142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0x24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GAINCORR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142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0x26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OFFSETCORR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  <a:tr h="142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0x2A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DBGCTRL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517" marR="5051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43626"/>
            <a:ext cx="12192000" cy="1752599"/>
          </a:xfrm>
        </p:spPr>
        <p:txBody>
          <a:bodyPr/>
          <a:lstStyle/>
          <a:p>
            <a:r>
              <a:rPr lang="en-US" dirty="0"/>
              <a:t>ADC </a:t>
            </a:r>
            <a:r>
              <a:rPr lang="en-US" dirty="0" err="1"/>
              <a:t>Prescaler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2307139"/>
            <a:ext cx="5573281" cy="310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0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43626"/>
            <a:ext cx="12192000" cy="1752599"/>
          </a:xfrm>
        </p:spPr>
        <p:txBody>
          <a:bodyPr/>
          <a:lstStyle/>
          <a:p>
            <a:r>
              <a:rPr lang="en-US" dirty="0"/>
              <a:t>ADC </a:t>
            </a:r>
            <a:r>
              <a:rPr lang="en-US" dirty="0" err="1"/>
              <a:t>Prescaler</a:t>
            </a:r>
            <a:r>
              <a:rPr lang="en-US" dirty="0"/>
              <a:t>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948714"/>
              </p:ext>
            </p:extLst>
          </p:nvPr>
        </p:nvGraphicFramePr>
        <p:xfrm>
          <a:off x="3424172" y="2562894"/>
          <a:ext cx="4934217" cy="3322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3591"/>
                <a:gridCol w="2910626"/>
              </a:tblGrid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PRESCALER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Description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0x0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4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 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8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0x2 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16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0x3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32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0x4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64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0x5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128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0x6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Divided by 256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  <a:tr h="36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0x7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 dirty="0">
                          <a:effectLst/>
                        </a:rPr>
                        <a:t>Divided by 512</a:t>
                      </a:r>
                      <a:endParaRPr lang="en-US" sz="21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0976" marR="1309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3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Sampling Time Control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288" y="2993176"/>
            <a:ext cx="8316596" cy="103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Control B (CTRLB)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543" y="2876295"/>
            <a:ext cx="8565979" cy="185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8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ADC bit Resolution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677595"/>
              </p:ext>
            </p:extLst>
          </p:nvPr>
        </p:nvGraphicFramePr>
        <p:xfrm>
          <a:off x="4107857" y="3118135"/>
          <a:ext cx="4907354" cy="1803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5065"/>
                <a:gridCol w="2652289"/>
              </a:tblGrid>
              <a:tr h="36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RESSEL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Description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</a:tr>
              <a:tr h="36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0x0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12-bit result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</a:tr>
              <a:tr h="36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 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For averaging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</a:tr>
              <a:tr h="36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0x2 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10-bit result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</a:tr>
              <a:tr h="36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0x3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 dirty="0">
                          <a:effectLst/>
                        </a:rPr>
                        <a:t>8-bit result</a:t>
                      </a:r>
                      <a:endParaRPr lang="en-US" sz="21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9746" marR="12974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83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PINMUXEN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438" y="3126186"/>
            <a:ext cx="7848189" cy="107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7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PINCFGn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973" y="3122289"/>
            <a:ext cx="8045135" cy="92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7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INPUTCTRL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593" y="2053088"/>
            <a:ext cx="7093880" cy="375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9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Analog input pin assignment in SAMD2x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673391"/>
              </p:ext>
            </p:extLst>
          </p:nvPr>
        </p:nvGraphicFramePr>
        <p:xfrm>
          <a:off x="3731350" y="2270219"/>
          <a:ext cx="5364712" cy="3596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2032"/>
                <a:gridCol w="1073170"/>
                <a:gridCol w="1073170"/>
                <a:gridCol w="1073170"/>
                <a:gridCol w="1073170"/>
              </a:tblGrid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I/O Pin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ADC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V</a:t>
                      </a:r>
                      <a:r>
                        <a:rPr lang="en-US" sz="1800" u="none" baseline="-25000">
                          <a:effectLst/>
                        </a:rPr>
                        <a:t>REF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I/O Pin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ADC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PA02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AIN[0]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PB02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AIN[10]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PA03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VREFA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PB03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AIN[11]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PB08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AIN[2]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PB04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AIN[12]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PB09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AIN[3]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PB05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AIN[13]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PA04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AIN[4]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VREFB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PB06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AIN[14]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PA05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AIN[5]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PB07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AIN[15]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PA06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AIN[6]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PA08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AIN[16]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PA07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AIN[7]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PA09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AIN[17]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PB00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AIN[8]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PA10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AIN[18]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  <a:tr h="326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PB01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AIN[9]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 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PA11</a:t>
                      </a:r>
                      <a:endParaRPr lang="en-US" sz="19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AIN[19]</a:t>
                      </a:r>
                      <a:endParaRPr lang="en-US" sz="19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2623" marR="1226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26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RESULT register holds conversion result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543" y="2919475"/>
            <a:ext cx="8077980" cy="166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RESULT Register for Right and Left Justified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221" y="2156164"/>
            <a:ext cx="4925487" cy="383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0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CTRLA (ADC Control A)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844" y="3079433"/>
            <a:ext cx="9812179" cy="10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65" y="243626"/>
            <a:ext cx="11560936" cy="1752599"/>
          </a:xfrm>
        </p:spPr>
        <p:txBody>
          <a:bodyPr/>
          <a:lstStyle/>
          <a:p>
            <a:r>
              <a:rPr lang="en-US" dirty="0"/>
              <a:t>CTRLA Register of SAMD2x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548202"/>
              </p:ext>
            </p:extLst>
          </p:nvPr>
        </p:nvGraphicFramePr>
        <p:xfrm>
          <a:off x="2175937" y="2369713"/>
          <a:ext cx="8940720" cy="29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981"/>
                <a:gridCol w="2205506"/>
                <a:gridCol w="601823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>
                          <a:effectLst/>
                        </a:rPr>
                        <a:t>Bit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>
                          <a:effectLst/>
                        </a:rPr>
                        <a:t>Field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>
                          <a:effectLst/>
                        </a:rPr>
                        <a:t>Descriptions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>
                          <a:effectLst/>
                        </a:rPr>
                        <a:t>2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RUNSTDBY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Run in Standby</a:t>
                      </a:r>
                      <a:endParaRPr lang="en-US" sz="24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0: The ADC is halted during standby sleep mode.</a:t>
                      </a:r>
                      <a:endParaRPr lang="en-US" sz="2400" u="none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1: The ADC continues normal operation during standby sleep mode.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>
                          <a:effectLst/>
                        </a:rPr>
                        <a:t>1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ENABLE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Enable</a:t>
                      </a:r>
                      <a:endParaRPr lang="en-US" sz="24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0: The ADC is disabled.</a:t>
                      </a:r>
                      <a:endParaRPr lang="en-US" sz="2400" u="none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1: The ADC is enabled.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>
                          <a:effectLst/>
                        </a:rPr>
                        <a:t>0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SWRST</a:t>
                      </a:r>
                      <a:endParaRPr lang="en-US" sz="24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Software Reset</a:t>
                      </a:r>
                      <a:endParaRPr lang="en-US" sz="2400" u="none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0: There is no reset operation ongoing.</a:t>
                      </a:r>
                      <a:endParaRPr lang="en-US" sz="2400" u="none" dirty="0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1: The reset operation is ongoing.</a:t>
                      </a:r>
                      <a:endParaRPr lang="en-US" sz="24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97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431" y="308020"/>
            <a:ext cx="11560936" cy="1752599"/>
          </a:xfrm>
        </p:spPr>
        <p:txBody>
          <a:bodyPr>
            <a:normAutofit/>
          </a:bodyPr>
          <a:lstStyle/>
          <a:p>
            <a:r>
              <a:rPr lang="en-US" sz="3600" dirty="0"/>
              <a:t>INTFLG (Interrupt and Status Flag) Register for End-of-Conversion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316" y="3135168"/>
            <a:ext cx="9354233" cy="8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1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223" y="204989"/>
            <a:ext cx="10620777" cy="1752599"/>
          </a:xfrm>
        </p:spPr>
        <p:txBody>
          <a:bodyPr>
            <a:normAutofit/>
          </a:bodyPr>
          <a:lstStyle/>
          <a:p>
            <a:r>
              <a:rPr lang="en-US" sz="3600" dirty="0"/>
              <a:t>INTFLG Register Bits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763982"/>
              </p:ext>
            </p:extLst>
          </p:nvPr>
        </p:nvGraphicFramePr>
        <p:xfrm>
          <a:off x="2883964" y="1996224"/>
          <a:ext cx="7303224" cy="364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865"/>
                <a:gridCol w="1214504"/>
                <a:gridCol w="5513855"/>
              </a:tblGrid>
              <a:tr h="162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Bit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Field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Descriptions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</a:tr>
              <a:tr h="2708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 smtClean="0">
                          <a:effectLst/>
                        </a:rPr>
                        <a:t>7-4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 smtClean="0">
                          <a:effectLst/>
                        </a:rPr>
                        <a:t>Reserved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 smtClean="0">
                          <a:effectLst/>
                        </a:rPr>
                        <a:t>Reserved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</a:tr>
              <a:tr h="456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3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SYNCRDY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Synchronization Ready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>
                          <a:effectLst/>
                        </a:rPr>
                        <a:t>Writing a zero to this bit has no effect.</a:t>
                      </a:r>
                      <a:endParaRPr lang="en-US" sz="16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>
                          <a:effectLst/>
                        </a:rPr>
                        <a:t>Writing a one to this bit clears the Synchronization Ready interrupt flag.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</a:tr>
              <a:tr h="456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WINMON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Window Monitor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>
                          <a:effectLst/>
                        </a:rPr>
                        <a:t>Writing a zero to this bit has no effect.</a:t>
                      </a:r>
                      <a:endParaRPr lang="en-US" sz="16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>
                          <a:effectLst/>
                        </a:rPr>
                        <a:t>Writing a one to this bit clears the Window Monitor interrupt flag.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</a:tr>
              <a:tr h="456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OVERRUN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Overrun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>
                          <a:effectLst/>
                        </a:rPr>
                        <a:t>Writing a zero to this bit has no effect.</a:t>
                      </a:r>
                      <a:endParaRPr lang="en-US" sz="16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>
                          <a:effectLst/>
                        </a:rPr>
                        <a:t>Writing a one to this bit clears the Overrun interrupt flag.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</a:tr>
              <a:tr h="456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RESRDY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Result Ready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>
                          <a:effectLst/>
                        </a:rPr>
                        <a:t>Writing a zero to this bit has no effect.</a:t>
                      </a:r>
                      <a:endParaRPr lang="en-US" sz="1600" u="none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>
                          <a:effectLst/>
                        </a:rPr>
                        <a:t>Writing a one to this bit clears the Result Ready interrupt flag.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666" marR="5766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77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431" y="308020"/>
            <a:ext cx="11560936" cy="1752599"/>
          </a:xfrm>
        </p:spPr>
        <p:txBody>
          <a:bodyPr>
            <a:normAutofit/>
          </a:bodyPr>
          <a:lstStyle/>
          <a:p>
            <a:r>
              <a:rPr lang="en-US" sz="3600" dirty="0"/>
              <a:t>Reference Control register (REFCTRL)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921" y="3002159"/>
            <a:ext cx="9812179" cy="10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75" y="328452"/>
            <a:ext cx="10626669" cy="1752599"/>
          </a:xfrm>
        </p:spPr>
        <p:txBody>
          <a:bodyPr>
            <a:normAutofit/>
          </a:bodyPr>
          <a:lstStyle/>
          <a:p>
            <a:r>
              <a:rPr lang="en-US" sz="3600" dirty="0"/>
              <a:t>Reference Voltage Selection for Reference Control Register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257" y="2648047"/>
            <a:ext cx="9049976" cy="23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4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75" y="328452"/>
            <a:ext cx="10626669" cy="1752599"/>
          </a:xfrm>
        </p:spPr>
        <p:txBody>
          <a:bodyPr>
            <a:normAutofit/>
          </a:bodyPr>
          <a:lstStyle/>
          <a:p>
            <a:r>
              <a:rPr lang="en-US" dirty="0"/>
              <a:t>ADC Connection for Program 7-1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333" y="2600428"/>
            <a:ext cx="3416895" cy="326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84" y="444362"/>
            <a:ext cx="10078348" cy="1752599"/>
          </a:xfrm>
        </p:spPr>
        <p:txBody>
          <a:bodyPr>
            <a:normAutofit/>
          </a:bodyPr>
          <a:lstStyle/>
          <a:p>
            <a:r>
              <a:rPr lang="en-US" dirty="0"/>
              <a:t>Voltage References System (VREF) Control VREF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629" y="3096208"/>
            <a:ext cx="8649227" cy="123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84" y="444362"/>
            <a:ext cx="10078348" cy="1752599"/>
          </a:xfrm>
        </p:spPr>
        <p:txBody>
          <a:bodyPr>
            <a:normAutofit/>
          </a:bodyPr>
          <a:lstStyle/>
          <a:p>
            <a:r>
              <a:rPr lang="en-US" dirty="0"/>
              <a:t>Voltage References System (VREF) Control Bit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493437"/>
              </p:ext>
            </p:extLst>
          </p:nvPr>
        </p:nvGraphicFramePr>
        <p:xfrm>
          <a:off x="2356836" y="2834726"/>
          <a:ext cx="8873543" cy="2317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2"/>
                <a:gridCol w="1181841"/>
                <a:gridCol w="699323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u="none" dirty="0">
                          <a:effectLst/>
                        </a:rPr>
                        <a:t>Bit</a:t>
                      </a:r>
                      <a:endParaRPr lang="en-US" sz="2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u="none">
                          <a:effectLst/>
                        </a:rPr>
                        <a:t>Field</a:t>
                      </a:r>
                      <a:endParaRPr lang="en-US" sz="2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u="none">
                          <a:effectLst/>
                        </a:rPr>
                        <a:t>Descriptions</a:t>
                      </a:r>
                      <a:endParaRPr lang="en-US" sz="2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u="none">
                          <a:effectLst/>
                        </a:rPr>
                        <a:t>1</a:t>
                      </a:r>
                      <a:endParaRPr lang="en-US" sz="2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TSEN</a:t>
                      </a:r>
                      <a:endParaRPr lang="en-US" sz="2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Temperature Sensor Enable</a:t>
                      </a:r>
                      <a:endParaRPr lang="en-US" sz="28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0: Temperature sensor is disabled.</a:t>
                      </a:r>
                      <a:endParaRPr lang="en-US" sz="2800" u="none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1: Temperature sensor is enabled and routed to an ADC input channel.</a:t>
                      </a:r>
                      <a:endParaRPr lang="en-US" sz="2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u="none" dirty="0" smtClean="0">
                          <a:effectLst/>
                        </a:rPr>
                        <a:t>2</a:t>
                      </a:r>
                      <a:endParaRPr lang="en-US" sz="2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BGOUTEN</a:t>
                      </a:r>
                      <a:endParaRPr lang="en-US" sz="2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 err="1" smtClean="0">
                          <a:effectLst/>
                        </a:rPr>
                        <a:t>Bandgap</a:t>
                      </a:r>
                      <a:r>
                        <a:rPr lang="en-US" sz="1800" u="none" dirty="0" smtClean="0">
                          <a:effectLst/>
                        </a:rPr>
                        <a:t> </a:t>
                      </a:r>
                      <a:r>
                        <a:rPr lang="en-US" sz="1800" u="none" dirty="0">
                          <a:effectLst/>
                        </a:rPr>
                        <a:t>Output Enable</a:t>
                      </a:r>
                      <a:endParaRPr lang="en-US" sz="2800" u="none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0: The </a:t>
                      </a:r>
                      <a:r>
                        <a:rPr lang="en-US" sz="1800" u="none" dirty="0" err="1">
                          <a:effectLst/>
                        </a:rPr>
                        <a:t>bandgap</a:t>
                      </a:r>
                      <a:r>
                        <a:rPr lang="en-US" sz="1800" u="none" dirty="0">
                          <a:effectLst/>
                        </a:rPr>
                        <a:t> output is not available as an ADC input channel.</a:t>
                      </a:r>
                      <a:endParaRPr lang="en-US" sz="2800" u="none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1: The </a:t>
                      </a:r>
                      <a:r>
                        <a:rPr lang="en-US" sz="1800" u="none" dirty="0" err="1">
                          <a:effectLst/>
                        </a:rPr>
                        <a:t>bandgap</a:t>
                      </a:r>
                      <a:r>
                        <a:rPr lang="en-US" sz="1800" u="none" dirty="0">
                          <a:effectLst/>
                        </a:rPr>
                        <a:t> output is routed to an ADC input channel.</a:t>
                      </a:r>
                      <a:endParaRPr lang="en-US" sz="2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84" y="444362"/>
            <a:ext cx="10078348" cy="1752599"/>
          </a:xfrm>
        </p:spPr>
        <p:txBody>
          <a:bodyPr>
            <a:normAutofit/>
          </a:bodyPr>
          <a:lstStyle/>
          <a:p>
            <a:r>
              <a:rPr lang="en-US" dirty="0"/>
              <a:t>Average Control Register (AVGCTRL)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72" y="1730443"/>
            <a:ext cx="6822032" cy="503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5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84" y="444362"/>
            <a:ext cx="10078348" cy="1752599"/>
          </a:xfrm>
        </p:spPr>
        <p:txBody>
          <a:bodyPr>
            <a:normAutofit/>
          </a:bodyPr>
          <a:lstStyle/>
          <a:p>
            <a:r>
              <a:rPr lang="en-US" dirty="0"/>
              <a:t>Accumulation Options for Multiple Consecutive Conversions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320393"/>
              </p:ext>
            </p:extLst>
          </p:nvPr>
        </p:nvGraphicFramePr>
        <p:xfrm>
          <a:off x="2834507" y="2306432"/>
          <a:ext cx="7726169" cy="364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018"/>
                <a:gridCol w="1732376"/>
                <a:gridCol w="1711862"/>
                <a:gridCol w="846812"/>
                <a:gridCol w="1193289"/>
                <a:gridCol w="846812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Number of Samples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SAMPLENUM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Intermediate Precision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Right Shift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Final Precision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Division Factor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12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12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0x1 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13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13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0x2 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14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14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8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0x3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15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15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32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0x5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17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64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0x6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18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128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0x7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19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3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8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256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0x8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20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512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0x9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21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5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32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1024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0xA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22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6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>
                          <a:effectLst/>
                        </a:rPr>
                        <a:t>16 bits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dirty="0">
                          <a:effectLst/>
                        </a:rPr>
                        <a:t>64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0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84" y="444362"/>
            <a:ext cx="10078348" cy="1752599"/>
          </a:xfrm>
        </p:spPr>
        <p:txBody>
          <a:bodyPr>
            <a:normAutofit/>
          </a:bodyPr>
          <a:lstStyle/>
          <a:p>
            <a:r>
              <a:rPr lang="en-US" dirty="0"/>
              <a:t>Averaging Options for Multiple Consecutive Conversions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86951"/>
              </p:ext>
            </p:extLst>
          </p:nvPr>
        </p:nvGraphicFramePr>
        <p:xfrm>
          <a:off x="2404589" y="2196961"/>
          <a:ext cx="8547267" cy="3878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2068"/>
                <a:gridCol w="2240924"/>
                <a:gridCol w="1506828"/>
                <a:gridCol w="1963442"/>
                <a:gridCol w="1604005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Number of Samples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SAMPLENUM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ADJRES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Total Right Shift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Final Precision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0x1 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0x1 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0x2 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0x2 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0x3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0x3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3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16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32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0x5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5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64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0x6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6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0x7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7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256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512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0x9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9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12 bits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1024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0xA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0x4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>
                          <a:effectLst/>
                        </a:rPr>
                        <a:t>10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dirty="0">
                          <a:effectLst/>
                        </a:rPr>
                        <a:t>12 bits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96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Thermistor Resistance vs. 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325909"/>
              </p:ext>
            </p:extLst>
          </p:nvPr>
        </p:nvGraphicFramePr>
        <p:xfrm>
          <a:off x="3212184" y="3070167"/>
          <a:ext cx="6773218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8137"/>
                <a:gridCol w="2745081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Temperature ('C)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Tf (K ohms)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29.490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3.893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1.700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0.817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93014" marR="1930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0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Thermistor</a:t>
            </a:r>
            <a:br>
              <a:rPr lang="en-US" dirty="0" smtClean="0"/>
            </a:br>
            <a:r>
              <a:rPr lang="en-US" sz="1800" dirty="0"/>
              <a:t>(Copied from http://www.maximintegrated.com)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5" name="Content Placeholder 4" descr="F7-16_thermistor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2386" y="2438398"/>
            <a:ext cx="5842561" cy="414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 and LM35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pic>
        <p:nvPicPr>
          <p:cNvPr id="5" name="Content Placeholder 4" descr="F7-16_LM34andLM35Diagram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8511" y="2438399"/>
            <a:ext cx="8470312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Data to the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pic>
        <p:nvPicPr>
          <p:cNvPr id="5" name="Content Placeholder 4" descr="F6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44867" y="2438399"/>
            <a:ext cx="1897600" cy="43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LM34/35 Connection to ARM and Its Pin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67" y="2514407"/>
            <a:ext cx="8869573" cy="341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874" y="2438399"/>
            <a:ext cx="6653586" cy="41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Microcontroller Connection to DAC0808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82" y="2438399"/>
            <a:ext cx="8371569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0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Atmel SADM2x DAC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43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22" y="2107249"/>
            <a:ext cx="8080485" cy="460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1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7508" y="1"/>
            <a:ext cx="10247430" cy="1056068"/>
          </a:xfrm>
        </p:spPr>
        <p:txBody>
          <a:bodyPr/>
          <a:lstStyle/>
          <a:p>
            <a:r>
              <a:rPr lang="en-US" dirty="0"/>
              <a:t>Control B Register (CTRLB)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335" y="1313620"/>
            <a:ext cx="7493507" cy="10432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8335" y="2614383"/>
            <a:ext cx="7491223" cy="1506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335" y="4378788"/>
            <a:ext cx="7491224" cy="151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DAC Data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81" y="2226877"/>
            <a:ext cx="7578799" cy="385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2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Control A Register (CTRLA)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548" y="2968965"/>
            <a:ext cx="8504308" cy="118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266" y="685800"/>
            <a:ext cx="10247430" cy="1752599"/>
          </a:xfrm>
        </p:spPr>
        <p:txBody>
          <a:bodyPr/>
          <a:lstStyle/>
          <a:p>
            <a:r>
              <a:rPr lang="en-US" dirty="0"/>
              <a:t>Saw Tooth </a:t>
            </a:r>
            <a:r>
              <a:rPr lang="en-US" dirty="0" err="1"/>
              <a:t>WaveForm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08" y="3029803"/>
            <a:ext cx="7660076" cy="177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296537"/>
          </a:xfrm>
        </p:spPr>
        <p:txBody>
          <a:bodyPr/>
          <a:lstStyle/>
          <a:p>
            <a:r>
              <a:rPr lang="da-DK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48</a:t>
            </a:fld>
            <a:endParaRPr lang="en-US" sz="2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842818"/>
              </p:ext>
            </p:extLst>
          </p:nvPr>
        </p:nvGraphicFramePr>
        <p:xfrm>
          <a:off x="2666730" y="1790857"/>
          <a:ext cx="7653871" cy="3947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Document" r:id="rId4" imgW="5946064" imgH="3066691" progId="Word.Document.12">
                  <p:embed/>
                </p:oleObj>
              </mc:Choice>
              <mc:Fallback>
                <p:oleObj name="Document" r:id="rId4" imgW="5946064" imgH="30666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6730" y="1790857"/>
                        <a:ext cx="7653871" cy="3947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7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Angle vs. Voltage Magnitude for Sine Wave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12" y="2702678"/>
            <a:ext cx="8604909" cy="29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1362</TotalTime>
  <Words>1162</Words>
  <Application>Microsoft Office PowerPoint</Application>
  <PresentationFormat>Widescreen</PresentationFormat>
  <Paragraphs>521</Paragraphs>
  <Slides>49</Slides>
  <Notes>48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SimSun</vt:lpstr>
      <vt:lpstr>Arial</vt:lpstr>
      <vt:lpstr>Calibri</vt:lpstr>
      <vt:lpstr>Corbel</vt:lpstr>
      <vt:lpstr>Times New Roman</vt:lpstr>
      <vt:lpstr>Parallax</vt:lpstr>
      <vt:lpstr>Microsoft Word Document</vt:lpstr>
      <vt:lpstr>Chapter 7</vt:lpstr>
      <vt:lpstr>Microcontroller Connection to Sensor via ADC</vt:lpstr>
      <vt:lpstr>An 8-bit ADC Block Diagram</vt:lpstr>
      <vt:lpstr>Resolution versus Step Size for ADC (Vref = 5V)</vt:lpstr>
      <vt:lpstr>Vref Relation to Vin Range for an 8-bit ADC</vt:lpstr>
      <vt:lpstr>Vref Relation to Vin Range for an 10-bit ADC</vt:lpstr>
      <vt:lpstr>A Simultaneous 2-bit ADC</vt:lpstr>
      <vt:lpstr>ADC0848 Parallel ADC Block Diagram</vt:lpstr>
      <vt:lpstr>MAX1112 Serial ADC Block Diagram</vt:lpstr>
      <vt:lpstr>Successive Approximation ADC</vt:lpstr>
      <vt:lpstr>Simplified Block Diagram of ADC in SAMD2x chip </vt:lpstr>
      <vt:lpstr>Some of the SAMD2x ADC Registers </vt:lpstr>
      <vt:lpstr>ADC Prescaler</vt:lpstr>
      <vt:lpstr>ADC Prescaler Options</vt:lpstr>
      <vt:lpstr>Sampling Time Control register</vt:lpstr>
      <vt:lpstr>Control B (CTRLB) Register</vt:lpstr>
      <vt:lpstr>ADC bit Resolution </vt:lpstr>
      <vt:lpstr>PINMUXEN Register </vt:lpstr>
      <vt:lpstr>PINCFGn Register </vt:lpstr>
      <vt:lpstr>INPUTCTRL</vt:lpstr>
      <vt:lpstr>Analog input pin assignment in SAMD2x </vt:lpstr>
      <vt:lpstr>RESULT register holds conversion result </vt:lpstr>
      <vt:lpstr>RESULT Register for Right and Left Justified</vt:lpstr>
      <vt:lpstr>CTRLA (ADC Control A) register </vt:lpstr>
      <vt:lpstr>CTRLA Register of SAMD2x </vt:lpstr>
      <vt:lpstr>INTFLG (Interrupt and Status Flag) Register for End-of-Conversion</vt:lpstr>
      <vt:lpstr>INTFLG Register Bits</vt:lpstr>
      <vt:lpstr>Reference Control register (REFCTRL)</vt:lpstr>
      <vt:lpstr>Reference Voltage Selection for Reference Control Register </vt:lpstr>
      <vt:lpstr>ADC Connection for Program 7-1 </vt:lpstr>
      <vt:lpstr>Voltage References System (VREF) Control VREF register</vt:lpstr>
      <vt:lpstr>Voltage References System (VREF) Control Bit Definition </vt:lpstr>
      <vt:lpstr>Average Control Register (AVGCTRL)</vt:lpstr>
      <vt:lpstr>Accumulation Options for Multiple Consecutive Conversions</vt:lpstr>
      <vt:lpstr>Averaging Options for Multiple Consecutive Conversions</vt:lpstr>
      <vt:lpstr>Thermistor Resistance vs. Temperature</vt:lpstr>
      <vt:lpstr>Thermistor (Copied from http://www.maximintegrated.com)</vt:lpstr>
      <vt:lpstr>LM34 and LM35</vt:lpstr>
      <vt:lpstr>Getting Data to the CPU</vt:lpstr>
      <vt:lpstr>LM34/35 Connection to ARM and Its Pin Configuration</vt:lpstr>
      <vt:lpstr>DAC Block Diagram</vt:lpstr>
      <vt:lpstr>Microcontroller Connection to DAC0808</vt:lpstr>
      <vt:lpstr>Atmel SADM2x DAC Block Diagram</vt:lpstr>
      <vt:lpstr>Control B Register (CTRLB)</vt:lpstr>
      <vt:lpstr>DAC Data Register</vt:lpstr>
      <vt:lpstr>Control A Register (CTRLA)</vt:lpstr>
      <vt:lpstr>Saw Tooth WaveForm</vt:lpstr>
      <vt:lpstr>Angle vs. Voltage Magnitude for Sine Wave</vt:lpstr>
      <vt:lpstr>Angle vs. Voltage Magnitude for Sine Wave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PC00</cp:lastModifiedBy>
  <cp:revision>490</cp:revision>
  <dcterms:created xsi:type="dcterms:W3CDTF">2016-04-05T15:14:57Z</dcterms:created>
  <dcterms:modified xsi:type="dcterms:W3CDTF">2017-10-31T12:03:05Z</dcterms:modified>
</cp:coreProperties>
</file>