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29"/>
  </p:notesMasterIdLst>
  <p:sldIdLst>
    <p:sldId id="256" r:id="rId2"/>
    <p:sldId id="257" r:id="rId3"/>
    <p:sldId id="25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259" r:id="rId24"/>
    <p:sldId id="348" r:id="rId25"/>
    <p:sldId id="349" r:id="rId26"/>
    <p:sldId id="350" r:id="rId27"/>
    <p:sldId id="35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  <a:srgbClr val="CD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31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47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37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85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97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00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57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15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2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14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53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65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86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57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26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85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68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28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526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91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79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307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40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SPI Protocol and DAC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Bus vs. Traditional Parallel Bus Connection to Microcontroller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8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82609" y="2438399"/>
            <a:ext cx="6822116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8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50403" y="2438399"/>
            <a:ext cx="6286527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SPI Connection to multiple slaves SPI in Parallel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141" y="2438399"/>
            <a:ext cx="7713052" cy="348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8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SPI Connection to multiple slaves SPI in serial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088" y="2438399"/>
            <a:ext cx="7703158" cy="348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3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 Mode 0 (CPOL = 0, CPHA = 0) and Mode 2 (CPOL = 1, CPHA = 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784" y="2630192"/>
            <a:ext cx="7203766" cy="377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9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 Mode 1 (CPOL = 0, CPHA = 1) and Mode 3 (CPOL = 1, CPHA = 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973" y="2718397"/>
            <a:ext cx="7247387" cy="363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734220"/>
              </p:ext>
            </p:extLst>
          </p:nvPr>
        </p:nvGraphicFramePr>
        <p:xfrm>
          <a:off x="2784228" y="3199982"/>
          <a:ext cx="7428717" cy="1682496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920224"/>
                <a:gridCol w="886761"/>
                <a:gridCol w="4517463"/>
                <a:gridCol w="11042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Polarity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Phase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Data read and change time	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SPI Mode 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read on rising edge, changed on a falling edge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read on falling edge, changed on a rising edge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read on falling edge, changed on a rising edge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read on rising edge, changed on a falling edge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274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SAMD2x SPI Module Base Addresses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70719"/>
              </p:ext>
            </p:extLst>
          </p:nvPr>
        </p:nvGraphicFramePr>
        <p:xfrm>
          <a:off x="4166374" y="3386924"/>
          <a:ext cx="5170808" cy="1847342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2585404"/>
                <a:gridCol w="2585404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SERCOM Module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Base Address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SERCOM0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0x42000800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SERCOM1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0x42000C00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SERCOM2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0x42001000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SERCOM3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0x42001400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SERCOM4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0x42001800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SERCOM5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0x42001C00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24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SAMD2x SPI Registers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387365"/>
              </p:ext>
            </p:extLst>
          </p:nvPr>
        </p:nvGraphicFramePr>
        <p:xfrm>
          <a:off x="2538008" y="2304019"/>
          <a:ext cx="8576460" cy="3563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2562"/>
                <a:gridCol w="3291216"/>
                <a:gridCol w="3192682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Register 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Register Function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Register Address Offset (Hex)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CTRLA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Control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CTRLB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Control B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0x04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BAUD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Baud rate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0x0C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INTENCLR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Interrupt Enable Clear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0x14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INTENSET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Interrupt Enable Set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INTFLAG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Interrupt Flag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0x18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STATUS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Status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0x1A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SYNCBUSY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Synchronization Busy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0x1D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ADDR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Address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DATA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Receive and Transmit buffer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0x28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DBGCTRL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Debug Control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0x30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5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SPI Control A (CTRLA) Register in SAMD2x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907" y="2579520"/>
            <a:ext cx="8507520" cy="347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0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914400"/>
          </a:xfrm>
        </p:spPr>
        <p:txBody>
          <a:bodyPr/>
          <a:lstStyle/>
          <a:p>
            <a:r>
              <a:rPr lang="it-IT" dirty="0"/>
              <a:t>CTRLA (Control A)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89738" y="6343650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380245"/>
              </p:ext>
            </p:extLst>
          </p:nvPr>
        </p:nvGraphicFramePr>
        <p:xfrm>
          <a:off x="1960832" y="914401"/>
          <a:ext cx="9861973" cy="5271674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592645"/>
                <a:gridCol w="950804"/>
                <a:gridCol w="1964995"/>
                <a:gridCol w="6353529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Bits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Name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Function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Description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DORD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Data Order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0: MSB is transferred first.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1: LSB is transferred first.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0683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CPOL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Clock Polarity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0: SCK is low when idle. The leading edge of a clock cycle is a rising edge, while the trailing edge is a falling edge.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1: SCK is high when idle. The leading edge of a clock cycle is a falling edge, while the trailing edge is a rising edge.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09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CPHA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Clock Phase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0: The data is sampled on a leading SCK edge and changed on a trailing SCK edge.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1: The data is sampled on a trailing SCK edge and changed on a leading SCK edge.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8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27-24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FORM[3:0]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Frame Format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758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21-20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DIPO[1:0]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Data In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Pinout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 master operation, DO is MOSI.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 slave operation, DO is MISO.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IBON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Immediate Buffer Overflow Notification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0: STATUS.BUFOVF is asserted when it occurs in the data stream.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 STATUS.BUFOVF is asserted immediately upon buffer overflow.</a:t>
                      </a: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RUNSTDBY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Run In Standby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This bit defines the functionality in standby sleep mode.</a:t>
                      </a: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4-2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MODE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Operating Mode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0x2: SPI slave operation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0x3: SPI master operation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 UART and I2C options, see relevant chapters </a:t>
                      </a: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ENABLE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Enable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0: The peripheral is disabled or being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 The peripheral is enabled or being enabled.</a:t>
                      </a: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SWRST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,Bold"/>
                        </a:rPr>
                        <a:t>Software 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0: There is no reset operation ongoing.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 The reset operation is ongoing.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03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SPI Control B (CTRLB) Registers in SAMD2x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444" y="2438399"/>
            <a:ext cx="8068445" cy="33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9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SAMD2x SPI module as Master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401" y="2438399"/>
            <a:ext cx="8966532" cy="291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8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BAUD Register SPI Baud Rate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837" y="3179558"/>
            <a:ext cx="9149660" cy="91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7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11" y="3323589"/>
            <a:ext cx="9773923" cy="92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5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Flag (INTFLAG)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610" y="3204326"/>
            <a:ext cx="9250816" cy="86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5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Flag Register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412694"/>
              </p:ext>
            </p:extLst>
          </p:nvPr>
        </p:nvGraphicFramePr>
        <p:xfrm>
          <a:off x="2112936" y="2732260"/>
          <a:ext cx="9570392" cy="2258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2181"/>
                <a:gridCol w="1146155"/>
                <a:gridCol w="2369225"/>
                <a:gridCol w="5462831"/>
              </a:tblGrid>
              <a:tr h="5392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Function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</a:tr>
              <a:tr h="5392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DRE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Data Register Empty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The bit is 1 when the transmit DATA is empty and can accept another byte of data.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</a:tr>
              <a:tr h="5979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TXC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Transmit Complete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The bit is 1 when both transmit DATA is empty and the shift register is empty. It is cleared by writing a 1 to it.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</a:tr>
              <a:tr h="5392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RXC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Receive Complete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The bit is 1 when there is new data in the receive buffer registers. It is cleared when data are read.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8488" marR="984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09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PINCFGn register (notice the PMUXEN bit)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190" y="2968425"/>
            <a:ext cx="9054953" cy="118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0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PMUX register for choosing peripheral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226" y="3021423"/>
            <a:ext cx="8638881" cy="130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7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PORT pin </a:t>
            </a:r>
            <a:r>
              <a:rPr lang="fr-FR" dirty="0" err="1"/>
              <a:t>Function</a:t>
            </a:r>
            <a:r>
              <a:rPr lang="fr-FR" dirty="0"/>
              <a:t> </a:t>
            </a:r>
            <a:r>
              <a:rPr lang="fr-FR" dirty="0" err="1"/>
              <a:t>multiplexing</a:t>
            </a:r>
            <a:r>
              <a:rPr lang="fr-FR" dirty="0"/>
              <a:t>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12" y="2300969"/>
            <a:ext cx="8670725" cy="34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0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463638"/>
          </a:xfrm>
        </p:spPr>
        <p:txBody>
          <a:bodyPr>
            <a:normAutofit fontScale="90000"/>
          </a:bodyPr>
          <a:lstStyle/>
          <a:p>
            <a:r>
              <a:rPr lang="fr-FR" dirty="0"/>
              <a:t>PORT pin </a:t>
            </a:r>
            <a:r>
              <a:rPr lang="fr-FR" dirty="0" err="1"/>
              <a:t>Function</a:t>
            </a:r>
            <a:r>
              <a:rPr lang="fr-FR" dirty="0"/>
              <a:t> </a:t>
            </a:r>
            <a:r>
              <a:rPr lang="fr-FR" sz="3600" dirty="0" err="1"/>
              <a:t>multiplexing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830577"/>
              </p:ext>
            </p:extLst>
          </p:nvPr>
        </p:nvGraphicFramePr>
        <p:xfrm>
          <a:off x="2358018" y="528034"/>
          <a:ext cx="8434479" cy="6244553"/>
        </p:xfrm>
        <a:graphic>
          <a:graphicData uri="http://schemas.openxmlformats.org/drawingml/2006/table">
            <a:tbl>
              <a:tblPr firstRow="1" firstCol="1" bandRow="1"/>
              <a:tblGrid>
                <a:gridCol w="327788"/>
                <a:gridCol w="521308"/>
                <a:gridCol w="637981"/>
                <a:gridCol w="669463"/>
                <a:gridCol w="456493"/>
                <a:gridCol w="390752"/>
                <a:gridCol w="332415"/>
                <a:gridCol w="360194"/>
                <a:gridCol w="996324"/>
                <a:gridCol w="996324"/>
                <a:gridCol w="717610"/>
                <a:gridCol w="717610"/>
                <a:gridCol w="654645"/>
                <a:gridCol w="655572"/>
              </a:tblGrid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(0)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 (1)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 (2)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 (3)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(4)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 (5)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 (6)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 (7)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I/O Pin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EIC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PTC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SERCOM-ALT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TC/TCC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AC/GCLK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VOUT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9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ADC/VREFA DAC/VREFA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ADC/VREFB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NMI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EXTINT[9]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I2S/MCK[0]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AIN[18]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I2S/SCK[0]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AIN[19]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I2S/FS[0]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X[8]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I2S/SCK[0]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X[9]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I2S/FS[0]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USB/SOF 1kHz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USB/DM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USB/DP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EXTINT[8]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PA30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SWCLK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PA31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SWDIO(4)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AIN[8]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AIN[9]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Y[8]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Y[9]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EXTINT[8]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EXTINT[9]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I2S/MCK[1]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I2S/SCK[1]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I2S/FS[1]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I2S/MCK[0]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PB22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PB23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GCLK_IO[1]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PB30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EXTINT[14]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TCC0/WO[0]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TCC1/WO[2]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374" marR="83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99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Internal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076" y="2183870"/>
            <a:ext cx="8265181" cy="421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a Packet of Data to LTC166x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948" y="3143503"/>
            <a:ext cx="9233374" cy="131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4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798490"/>
          </a:xfrm>
        </p:spPr>
        <p:txBody>
          <a:bodyPr/>
          <a:lstStyle/>
          <a:p>
            <a:r>
              <a:rPr lang="en-US" dirty="0"/>
              <a:t>LTC1661 DAC Control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68773"/>
              </p:ext>
            </p:extLst>
          </p:nvPr>
        </p:nvGraphicFramePr>
        <p:xfrm>
          <a:off x="2575775" y="996563"/>
          <a:ext cx="8165204" cy="559812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255126"/>
                <a:gridCol w="1317107"/>
                <a:gridCol w="1084676"/>
                <a:gridCol w="1317107"/>
                <a:gridCol w="3191188"/>
              </a:tblGrid>
              <a:tr h="2836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A3  A2  A1  A0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Interrupt Register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DAC Register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Power Down Status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Comments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2836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0 0 0 0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Change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 Update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Change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operation. power-down status unchanged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4297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0 0 0 1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DAC 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Update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Change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input register A with data. DAC outputs unchanged. power-down Status unchanged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4297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0 0 1 0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DAC 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Update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Change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input register B with data. DAC outputs unchanged. power-down status unchanged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137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0 0 1 1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Reserved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137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0 1 0 0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Reserved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137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0 1 0 1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Reserved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137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0 1 1 0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Reserved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137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0 1 1 1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Reserved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4297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1 0 0 0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Change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Update Outputs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Wake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both DAC Regs with existing contents of input Regs. Outputs update. Part wakes up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57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1 0 0 1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DAC 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Update Outputs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Wake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input Reg A. Load DAC Regs with new contents of input Reg A and existing contents of Reg B. Outputs update.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57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1 0 1 0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DAC 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Update Outputs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Wake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input Reg B. Load DAC Regs with existing contentsof input Reg A and new contents of Reg B. Outputs update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137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1 0 1 1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Reserved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137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1 1 0 0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Reserved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4297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1 1 0 1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Change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Update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Wake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Part wakes up. Input and DAC Regs unchanged. DAC outputs reflect existing contents of DAC Regs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4297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1 1 1 0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Change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Update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Sleep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Part goes to sleep. Input and DAC Regs unchanged. DAC outputs set to high impedance state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  <a:tr h="57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1 1 1 1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Load ADCs A, B with same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10-bit code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Update Outputs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Wake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Load both input </a:t>
                      </a:r>
                      <a:r>
                        <a:rPr lang="en-US" sz="1000" dirty="0" err="1">
                          <a:effectLst/>
                        </a:rPr>
                        <a:t>Regs</a:t>
                      </a:r>
                      <a:r>
                        <a:rPr lang="en-US" sz="1000" dirty="0">
                          <a:effectLst/>
                        </a:rPr>
                        <a:t>. Load both DAC </a:t>
                      </a:r>
                      <a:r>
                        <a:rPr lang="en-US" sz="1000" dirty="0" err="1">
                          <a:effectLst/>
                        </a:rPr>
                        <a:t>Regs</a:t>
                      </a:r>
                      <a:r>
                        <a:rPr lang="en-US" sz="1000" dirty="0">
                          <a:effectLst/>
                        </a:rPr>
                        <a:t> with new contents of input </a:t>
                      </a:r>
                      <a:r>
                        <a:rPr lang="en-US" sz="1000" dirty="0" err="1">
                          <a:effectLst/>
                        </a:rPr>
                        <a:t>Regs</a:t>
                      </a:r>
                      <a:r>
                        <a:rPr lang="en-US" sz="1000" dirty="0">
                          <a:effectLst/>
                        </a:rPr>
                        <a:t>. Outputs update. Part wakes up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46" marR="5044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95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LTC1661 to the SAMD21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297" y="2738199"/>
            <a:ext cx="6088761" cy="259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7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Generated </a:t>
            </a:r>
            <a:r>
              <a:rPr lang="en-US" dirty="0" err="1"/>
              <a:t>Sawtooth</a:t>
            </a:r>
            <a:r>
              <a:rPr lang="en-US" dirty="0"/>
              <a:t> waveform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359" y="2824238"/>
            <a:ext cx="7322616" cy="186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1402</TotalTime>
  <Words>1768</Words>
  <Application>Microsoft Office PowerPoint</Application>
  <PresentationFormat>Widescreen</PresentationFormat>
  <Paragraphs>1046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Arial,Bold</vt:lpstr>
      <vt:lpstr>Calibri</vt:lpstr>
      <vt:lpstr>Corbel</vt:lpstr>
      <vt:lpstr>Times New Roman</vt:lpstr>
      <vt:lpstr>Parallax</vt:lpstr>
      <vt:lpstr>Chapter 8</vt:lpstr>
      <vt:lpstr>SPI Bus vs. Traditional Parallel Bus Connection to Microcontroller</vt:lpstr>
      <vt:lpstr>SPI Architecture</vt:lpstr>
      <vt:lpstr>Master SPI Connection to multiple slaves SPI in Parallel</vt:lpstr>
      <vt:lpstr>Master SPI Connection to multiple slaves SPI in serial</vt:lpstr>
      <vt:lpstr>SPI Clock Polarity and phase Mode 0 (CPOL = 0, CPHA = 0) and Mode 2 (CPOL = 1, CPHA = 0)</vt:lpstr>
      <vt:lpstr>SPI Clock Polarity and phase Mode 1 (CPOL = 0, CPHA = 1) and Mode 3 (CPOL = 1, CPHA = 1)</vt:lpstr>
      <vt:lpstr>SPI Clock Polarity and phase</vt:lpstr>
      <vt:lpstr>SAMD2x SPI Module Base Addresses </vt:lpstr>
      <vt:lpstr>SAMD2x SPI Registers </vt:lpstr>
      <vt:lpstr>SPI Control A (CTRLA) Register in SAMD2x </vt:lpstr>
      <vt:lpstr>CTRLA (Control A) Register </vt:lpstr>
      <vt:lpstr>SPI Control B (CTRLB) Registers in SAMD2x </vt:lpstr>
      <vt:lpstr>Using SAMD2x SPI module as Master</vt:lpstr>
      <vt:lpstr>BAUD Register SPI Baud Rate </vt:lpstr>
      <vt:lpstr>DATA register</vt:lpstr>
      <vt:lpstr>Interrupt Flag (INTFLAG) Register</vt:lpstr>
      <vt:lpstr>Interrupt Flag Register Bits</vt:lpstr>
      <vt:lpstr>PINCFGn register (notice the PMUXEN bit)</vt:lpstr>
      <vt:lpstr>PMUX register for choosing peripheral functions</vt:lpstr>
      <vt:lpstr>PORT pin Function multiplexing options</vt:lpstr>
      <vt:lpstr>PORT pin Function multiplexing </vt:lpstr>
      <vt:lpstr>LTC1661 Internal Block Diagram</vt:lpstr>
      <vt:lpstr>Sending a Packet of Data to LTC166x</vt:lpstr>
      <vt:lpstr>LTC1661 DAC Control Functions</vt:lpstr>
      <vt:lpstr>Connecting LTC1661 to the SAMD21 </vt:lpstr>
      <vt:lpstr>The Generated Sawtooth waveform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PC00</cp:lastModifiedBy>
  <cp:revision>432</cp:revision>
  <dcterms:created xsi:type="dcterms:W3CDTF">2016-04-05T15:14:57Z</dcterms:created>
  <dcterms:modified xsi:type="dcterms:W3CDTF">2017-10-31T14:32:53Z</dcterms:modified>
</cp:coreProperties>
</file>