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323" r:id="rId13"/>
    <p:sldId id="324" r:id="rId14"/>
    <p:sldId id="325" r:id="rId15"/>
    <p:sldId id="326" r:id="rId16"/>
    <p:sldId id="327" r:id="rId17"/>
    <p:sldId id="328" r:id="rId18"/>
    <p:sldId id="329" r:id="rId19"/>
    <p:sldId id="330" r:id="rId20"/>
    <p:sldId id="331" r:id="rId21"/>
    <p:sldId id="332" r:id="rId22"/>
    <p:sldId id="333" r:id="rId23"/>
    <p:sldId id="334" r:id="rId24"/>
    <p:sldId id="335" r:id="rId25"/>
    <p:sldId id="336" r:id="rId26"/>
    <p:sldId id="337" r:id="rId27"/>
    <p:sldId id="338" r:id="rId28"/>
    <p:sldId id="339" r:id="rId29"/>
    <p:sldId id="340" r:id="rId30"/>
    <p:sldId id="341" r:id="rId31"/>
    <p:sldId id="267" r:id="rId32"/>
    <p:sldId id="342" r:id="rId33"/>
    <p:sldId id="343" r:id="rId34"/>
    <p:sldId id="317" r:id="rId35"/>
    <p:sldId id="318" r:id="rId36"/>
    <p:sldId id="320" r:id="rId37"/>
    <p:sldId id="319" r:id="rId38"/>
    <p:sldId id="321" r:id="rId39"/>
    <p:sldId id="32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4" d="100"/>
          <a:sy n="74" d="100"/>
        </p:scale>
        <p:origin x="372"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9D8EBD-BCEA-44DB-B3FA-BEF2334C0C16}" type="datetimeFigureOut">
              <a:rPr lang="en-US" smtClean="0"/>
              <a:t>11/3/2017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7F81B-48C6-4241-8C54-F91A4F434EDD}" type="slidenum">
              <a:rPr lang="en-US" smtClean="0"/>
              <a:t>‹#›</a:t>
            </a:fld>
            <a:endParaRPr lang="en-US"/>
          </a:p>
        </p:txBody>
      </p:sp>
    </p:spTree>
    <p:extLst>
      <p:ext uri="{BB962C8B-B14F-4D97-AF65-F5344CB8AC3E}">
        <p14:creationId xmlns:p14="http://schemas.microsoft.com/office/powerpoint/2010/main" val="1448799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a:t>
            </a:fld>
            <a:endParaRPr lang="en-US"/>
          </a:p>
        </p:txBody>
      </p:sp>
    </p:spTree>
    <p:extLst>
      <p:ext uri="{BB962C8B-B14F-4D97-AF65-F5344CB8AC3E}">
        <p14:creationId xmlns:p14="http://schemas.microsoft.com/office/powerpoint/2010/main" val="4237718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a:t>
            </a:fld>
            <a:endParaRPr lang="en-US"/>
          </a:p>
        </p:txBody>
      </p:sp>
    </p:spTree>
    <p:extLst>
      <p:ext uri="{BB962C8B-B14F-4D97-AF65-F5344CB8AC3E}">
        <p14:creationId xmlns:p14="http://schemas.microsoft.com/office/powerpoint/2010/main" val="117729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4</a:t>
            </a:fld>
            <a:endParaRPr lang="en-US"/>
          </a:p>
        </p:txBody>
      </p:sp>
    </p:spTree>
    <p:extLst>
      <p:ext uri="{BB962C8B-B14F-4D97-AF65-F5344CB8AC3E}">
        <p14:creationId xmlns:p14="http://schemas.microsoft.com/office/powerpoint/2010/main" val="3900159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5</a:t>
            </a:fld>
            <a:endParaRPr lang="en-US"/>
          </a:p>
        </p:txBody>
      </p:sp>
    </p:spTree>
    <p:extLst>
      <p:ext uri="{BB962C8B-B14F-4D97-AF65-F5344CB8AC3E}">
        <p14:creationId xmlns:p14="http://schemas.microsoft.com/office/powerpoint/2010/main" val="2543649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6</a:t>
            </a:fld>
            <a:endParaRPr lang="en-US"/>
          </a:p>
        </p:txBody>
      </p:sp>
    </p:spTree>
    <p:extLst>
      <p:ext uri="{BB962C8B-B14F-4D97-AF65-F5344CB8AC3E}">
        <p14:creationId xmlns:p14="http://schemas.microsoft.com/office/powerpoint/2010/main" val="1924801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7</a:t>
            </a:fld>
            <a:endParaRPr lang="en-US"/>
          </a:p>
        </p:txBody>
      </p:sp>
    </p:spTree>
    <p:extLst>
      <p:ext uri="{BB962C8B-B14F-4D97-AF65-F5344CB8AC3E}">
        <p14:creationId xmlns:p14="http://schemas.microsoft.com/office/powerpoint/2010/main" val="1332188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8</a:t>
            </a:fld>
            <a:endParaRPr lang="en-US"/>
          </a:p>
        </p:txBody>
      </p:sp>
    </p:spTree>
    <p:extLst>
      <p:ext uri="{BB962C8B-B14F-4D97-AF65-F5344CB8AC3E}">
        <p14:creationId xmlns:p14="http://schemas.microsoft.com/office/powerpoint/2010/main" val="2209309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9</a:t>
            </a:fld>
            <a:endParaRPr lang="en-US"/>
          </a:p>
        </p:txBody>
      </p:sp>
    </p:spTree>
    <p:extLst>
      <p:ext uri="{BB962C8B-B14F-4D97-AF65-F5344CB8AC3E}">
        <p14:creationId xmlns:p14="http://schemas.microsoft.com/office/powerpoint/2010/main" val="3658584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10</a:t>
            </a:fld>
            <a:endParaRPr lang="en-US"/>
          </a:p>
        </p:txBody>
      </p:sp>
    </p:spTree>
    <p:extLst>
      <p:ext uri="{BB962C8B-B14F-4D97-AF65-F5344CB8AC3E}">
        <p14:creationId xmlns:p14="http://schemas.microsoft.com/office/powerpoint/2010/main" val="3470944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11</a:t>
            </a:fld>
            <a:endParaRPr lang="en-US"/>
          </a:p>
        </p:txBody>
      </p:sp>
    </p:spTree>
    <p:extLst>
      <p:ext uri="{BB962C8B-B14F-4D97-AF65-F5344CB8AC3E}">
        <p14:creationId xmlns:p14="http://schemas.microsoft.com/office/powerpoint/2010/main" val="350952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12</a:t>
            </a:fld>
            <a:endParaRPr lang="en-US"/>
          </a:p>
        </p:txBody>
      </p:sp>
    </p:spTree>
    <p:extLst>
      <p:ext uri="{BB962C8B-B14F-4D97-AF65-F5344CB8AC3E}">
        <p14:creationId xmlns:p14="http://schemas.microsoft.com/office/powerpoint/2010/main" val="2790489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13</a:t>
            </a:fld>
            <a:endParaRPr lang="en-US"/>
          </a:p>
        </p:txBody>
      </p:sp>
    </p:spTree>
    <p:extLst>
      <p:ext uri="{BB962C8B-B14F-4D97-AF65-F5344CB8AC3E}">
        <p14:creationId xmlns:p14="http://schemas.microsoft.com/office/powerpoint/2010/main" val="1328319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14</a:t>
            </a:fld>
            <a:endParaRPr lang="en-US"/>
          </a:p>
        </p:txBody>
      </p:sp>
    </p:spTree>
    <p:extLst>
      <p:ext uri="{BB962C8B-B14F-4D97-AF65-F5344CB8AC3E}">
        <p14:creationId xmlns:p14="http://schemas.microsoft.com/office/powerpoint/2010/main" val="2804515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15</a:t>
            </a:fld>
            <a:endParaRPr lang="en-US"/>
          </a:p>
        </p:txBody>
      </p:sp>
    </p:spTree>
    <p:extLst>
      <p:ext uri="{BB962C8B-B14F-4D97-AF65-F5344CB8AC3E}">
        <p14:creationId xmlns:p14="http://schemas.microsoft.com/office/powerpoint/2010/main" val="4125858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16</a:t>
            </a:fld>
            <a:endParaRPr lang="en-US"/>
          </a:p>
        </p:txBody>
      </p:sp>
    </p:spTree>
    <p:extLst>
      <p:ext uri="{BB962C8B-B14F-4D97-AF65-F5344CB8AC3E}">
        <p14:creationId xmlns:p14="http://schemas.microsoft.com/office/powerpoint/2010/main" val="188480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17</a:t>
            </a:fld>
            <a:endParaRPr lang="en-US"/>
          </a:p>
        </p:txBody>
      </p:sp>
    </p:spTree>
    <p:extLst>
      <p:ext uri="{BB962C8B-B14F-4D97-AF65-F5344CB8AC3E}">
        <p14:creationId xmlns:p14="http://schemas.microsoft.com/office/powerpoint/2010/main" val="1893817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18</a:t>
            </a:fld>
            <a:endParaRPr lang="en-US"/>
          </a:p>
        </p:txBody>
      </p:sp>
    </p:spTree>
    <p:extLst>
      <p:ext uri="{BB962C8B-B14F-4D97-AF65-F5344CB8AC3E}">
        <p14:creationId xmlns:p14="http://schemas.microsoft.com/office/powerpoint/2010/main" val="3973142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19</a:t>
            </a:fld>
            <a:endParaRPr lang="en-US"/>
          </a:p>
        </p:txBody>
      </p:sp>
    </p:spTree>
    <p:extLst>
      <p:ext uri="{BB962C8B-B14F-4D97-AF65-F5344CB8AC3E}">
        <p14:creationId xmlns:p14="http://schemas.microsoft.com/office/powerpoint/2010/main" val="1036673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20</a:t>
            </a:fld>
            <a:endParaRPr lang="en-US"/>
          </a:p>
        </p:txBody>
      </p:sp>
    </p:spTree>
    <p:extLst>
      <p:ext uri="{BB962C8B-B14F-4D97-AF65-F5344CB8AC3E}">
        <p14:creationId xmlns:p14="http://schemas.microsoft.com/office/powerpoint/2010/main" val="32080126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21</a:t>
            </a:fld>
            <a:endParaRPr lang="en-US"/>
          </a:p>
        </p:txBody>
      </p:sp>
    </p:spTree>
    <p:extLst>
      <p:ext uri="{BB962C8B-B14F-4D97-AF65-F5344CB8AC3E}">
        <p14:creationId xmlns:p14="http://schemas.microsoft.com/office/powerpoint/2010/main" val="2919662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22</a:t>
            </a:fld>
            <a:endParaRPr lang="en-US"/>
          </a:p>
        </p:txBody>
      </p:sp>
    </p:spTree>
    <p:extLst>
      <p:ext uri="{BB962C8B-B14F-4D97-AF65-F5344CB8AC3E}">
        <p14:creationId xmlns:p14="http://schemas.microsoft.com/office/powerpoint/2010/main" val="577634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23</a:t>
            </a:fld>
            <a:endParaRPr lang="en-US"/>
          </a:p>
        </p:txBody>
      </p:sp>
    </p:spTree>
    <p:extLst>
      <p:ext uri="{BB962C8B-B14F-4D97-AF65-F5344CB8AC3E}">
        <p14:creationId xmlns:p14="http://schemas.microsoft.com/office/powerpoint/2010/main" val="37205754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24</a:t>
            </a:fld>
            <a:endParaRPr lang="en-US"/>
          </a:p>
        </p:txBody>
      </p:sp>
    </p:spTree>
    <p:extLst>
      <p:ext uri="{BB962C8B-B14F-4D97-AF65-F5344CB8AC3E}">
        <p14:creationId xmlns:p14="http://schemas.microsoft.com/office/powerpoint/2010/main" val="14536491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25</a:t>
            </a:fld>
            <a:endParaRPr lang="en-US"/>
          </a:p>
        </p:txBody>
      </p:sp>
    </p:spTree>
    <p:extLst>
      <p:ext uri="{BB962C8B-B14F-4D97-AF65-F5344CB8AC3E}">
        <p14:creationId xmlns:p14="http://schemas.microsoft.com/office/powerpoint/2010/main" val="4103767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26</a:t>
            </a:fld>
            <a:endParaRPr lang="en-US"/>
          </a:p>
        </p:txBody>
      </p:sp>
    </p:spTree>
    <p:extLst>
      <p:ext uri="{BB962C8B-B14F-4D97-AF65-F5344CB8AC3E}">
        <p14:creationId xmlns:p14="http://schemas.microsoft.com/office/powerpoint/2010/main" val="26523307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27</a:t>
            </a:fld>
            <a:endParaRPr lang="en-US"/>
          </a:p>
        </p:txBody>
      </p:sp>
    </p:spTree>
    <p:extLst>
      <p:ext uri="{BB962C8B-B14F-4D97-AF65-F5344CB8AC3E}">
        <p14:creationId xmlns:p14="http://schemas.microsoft.com/office/powerpoint/2010/main" val="37068632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28</a:t>
            </a:fld>
            <a:endParaRPr lang="en-US"/>
          </a:p>
        </p:txBody>
      </p:sp>
    </p:spTree>
    <p:extLst>
      <p:ext uri="{BB962C8B-B14F-4D97-AF65-F5344CB8AC3E}">
        <p14:creationId xmlns:p14="http://schemas.microsoft.com/office/powerpoint/2010/main" val="39098484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29</a:t>
            </a:fld>
            <a:endParaRPr lang="en-US"/>
          </a:p>
        </p:txBody>
      </p:sp>
    </p:spTree>
    <p:extLst>
      <p:ext uri="{BB962C8B-B14F-4D97-AF65-F5344CB8AC3E}">
        <p14:creationId xmlns:p14="http://schemas.microsoft.com/office/powerpoint/2010/main" val="35036761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30</a:t>
            </a:fld>
            <a:endParaRPr lang="en-US"/>
          </a:p>
        </p:txBody>
      </p:sp>
    </p:spTree>
    <p:extLst>
      <p:ext uri="{BB962C8B-B14F-4D97-AF65-F5344CB8AC3E}">
        <p14:creationId xmlns:p14="http://schemas.microsoft.com/office/powerpoint/2010/main" val="1196365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31</a:t>
            </a:fld>
            <a:endParaRPr lang="en-US"/>
          </a:p>
        </p:txBody>
      </p:sp>
    </p:spTree>
    <p:extLst>
      <p:ext uri="{BB962C8B-B14F-4D97-AF65-F5344CB8AC3E}">
        <p14:creationId xmlns:p14="http://schemas.microsoft.com/office/powerpoint/2010/main" val="29215713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32</a:t>
            </a:fld>
            <a:endParaRPr lang="en-US"/>
          </a:p>
        </p:txBody>
      </p:sp>
    </p:spTree>
    <p:extLst>
      <p:ext uri="{BB962C8B-B14F-4D97-AF65-F5344CB8AC3E}">
        <p14:creationId xmlns:p14="http://schemas.microsoft.com/office/powerpoint/2010/main" val="6899961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33</a:t>
            </a:fld>
            <a:endParaRPr lang="en-US"/>
          </a:p>
        </p:txBody>
      </p:sp>
    </p:spTree>
    <p:extLst>
      <p:ext uri="{BB962C8B-B14F-4D97-AF65-F5344CB8AC3E}">
        <p14:creationId xmlns:p14="http://schemas.microsoft.com/office/powerpoint/2010/main" val="38228541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34</a:t>
            </a:fld>
            <a:endParaRPr lang="en-US"/>
          </a:p>
        </p:txBody>
      </p:sp>
    </p:spTree>
    <p:extLst>
      <p:ext uri="{BB962C8B-B14F-4D97-AF65-F5344CB8AC3E}">
        <p14:creationId xmlns:p14="http://schemas.microsoft.com/office/powerpoint/2010/main" val="19161873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35</a:t>
            </a:fld>
            <a:endParaRPr lang="en-US"/>
          </a:p>
        </p:txBody>
      </p:sp>
    </p:spTree>
    <p:extLst>
      <p:ext uri="{BB962C8B-B14F-4D97-AF65-F5344CB8AC3E}">
        <p14:creationId xmlns:p14="http://schemas.microsoft.com/office/powerpoint/2010/main" val="7001442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36</a:t>
            </a:fld>
            <a:endParaRPr lang="en-US"/>
          </a:p>
        </p:txBody>
      </p:sp>
    </p:spTree>
    <p:extLst>
      <p:ext uri="{BB962C8B-B14F-4D97-AF65-F5344CB8AC3E}">
        <p14:creationId xmlns:p14="http://schemas.microsoft.com/office/powerpoint/2010/main" val="28588489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37</a:t>
            </a:fld>
            <a:endParaRPr lang="en-US"/>
          </a:p>
        </p:txBody>
      </p:sp>
    </p:spTree>
    <p:extLst>
      <p:ext uri="{BB962C8B-B14F-4D97-AF65-F5344CB8AC3E}">
        <p14:creationId xmlns:p14="http://schemas.microsoft.com/office/powerpoint/2010/main" val="36035137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38</a:t>
            </a:fld>
            <a:endParaRPr lang="en-US"/>
          </a:p>
        </p:txBody>
      </p:sp>
    </p:spTree>
    <p:extLst>
      <p:ext uri="{BB962C8B-B14F-4D97-AF65-F5344CB8AC3E}">
        <p14:creationId xmlns:p14="http://schemas.microsoft.com/office/powerpoint/2010/main" val="20868725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7F81B-48C6-4241-8C54-F91A4F434EDD}" type="slidenum">
              <a:rPr lang="en-US" smtClean="0"/>
              <a:t>39</a:t>
            </a:fld>
            <a:endParaRPr lang="en-US"/>
          </a:p>
        </p:txBody>
      </p:sp>
    </p:spTree>
    <p:extLst>
      <p:ext uri="{BB962C8B-B14F-4D97-AF65-F5344CB8AC3E}">
        <p14:creationId xmlns:p14="http://schemas.microsoft.com/office/powerpoint/2010/main" val="2549681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1E08114-23E4-4593-BF3B-532BFBD2E1B6}" type="datetime1">
              <a:rPr lang="en-US" smtClean="0"/>
              <a:t>11/3/2017</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2868828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4F65C8-5366-440F-85B8-EFCE7441B29B}" type="datetime1">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1421199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1D68B0-814B-40D6-B4DB-04CC4FF7D2A1}" type="datetime1">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728202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74DB75F-8F27-4911-AC37-C552ADB1044A}" type="datetime1">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791169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8B6D5C-3F53-40F4-B006-594CFED681E5}" type="datetime1">
              <a:rPr lang="en-US" smtClean="0"/>
              <a:t>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573942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35FAB96-F4F7-4D54-B513-CDD7343FAFF8}" type="datetime1">
              <a:rPr lang="en-US" smtClean="0"/>
              <a:t>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81954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03BFA-5E5C-4D5E-8ABD-D656A00E87E8}" type="datetime1">
              <a:rPr lang="en-US" smtClean="0"/>
              <a:t>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99386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F94CFD-9BCE-4FD7-86C9-19BCA0CFC0F4}" type="datetime1">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2436389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86145B-A388-4771-A1DA-47B0603B35BE}" type="datetime1">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2421274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567376-1B16-4472-B0F1-F964F0DA414A}" type="datetime1">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2429404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DFDD39-9C18-486C-BC65-D16C8C15D60C}" type="datetime1">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1688334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84E44D-7099-4E2F-8E43-3E18C2255D06}" type="datetime1">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3115431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7C1EC0-F5BD-4E51-9DAB-E318021EB119}" type="datetime1">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630796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9F43C8-D353-4AE7-AD9B-AB6C5E624401}" type="datetime1">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4213674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BF94BF-BC85-48BF-BC3B-9C7B6A1A6F9D}" type="datetime1">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1575207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AD396FF-8624-43D2-B715-A5C5861C3834}" type="datetime1">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8224871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1651E3D-2E4F-4121-8B5B-DDDAB554B90A}" type="datetime1">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B6C21-E150-4397-8C19-7B7D96984F69}" type="slidenum">
              <a:rPr lang="en-US" smtClean="0"/>
              <a:t>‹#›</a:t>
            </a:fld>
            <a:endParaRPr lang="en-US"/>
          </a:p>
        </p:txBody>
      </p:sp>
    </p:spTree>
    <p:extLst>
      <p:ext uri="{BB962C8B-B14F-4D97-AF65-F5344CB8AC3E}">
        <p14:creationId xmlns:p14="http://schemas.microsoft.com/office/powerpoint/2010/main" val="592229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3AC7750-DD3B-4E48-B89E-99E4CC08EBBE}" type="datetime1">
              <a:rPr lang="en-US" smtClean="0"/>
              <a:t>11/3/2017</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8B6C21-E150-4397-8C19-7B7D96984F69}" type="slidenum">
              <a:rPr lang="en-US" smtClean="0"/>
              <a:t>‹#›</a:t>
            </a:fld>
            <a:endParaRPr lang="en-US"/>
          </a:p>
        </p:txBody>
      </p:sp>
    </p:spTree>
    <p:extLst>
      <p:ext uri="{BB962C8B-B14F-4D97-AF65-F5344CB8AC3E}">
        <p14:creationId xmlns:p14="http://schemas.microsoft.com/office/powerpoint/2010/main" val="328798961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Chapter9</a:t>
            </a:r>
            <a:endParaRPr lang="en-US" dirty="0"/>
          </a:p>
        </p:txBody>
      </p:sp>
      <p:sp>
        <p:nvSpPr>
          <p:cNvPr id="3" name="Subtitle 2"/>
          <p:cNvSpPr>
            <a:spLocks noGrp="1"/>
          </p:cNvSpPr>
          <p:nvPr>
            <p:ph type="subTitle" idx="1"/>
          </p:nvPr>
        </p:nvSpPr>
        <p:spPr/>
        <p:txBody>
          <a:bodyPr/>
          <a:lstStyle/>
          <a:p>
            <a:r>
              <a:rPr lang="en-US" dirty="0"/>
              <a:t>I2C Protocol and RTC Interfacing</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1</a:t>
            </a:fld>
            <a:endParaRPr lang="en-US" sz="2400"/>
          </a:p>
        </p:txBody>
      </p:sp>
    </p:spTree>
    <p:extLst>
      <p:ext uri="{BB962C8B-B14F-4D97-AF65-F5344CB8AC3E}">
        <p14:creationId xmlns:p14="http://schemas.microsoft.com/office/powerpoint/2010/main" val="2849911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I2C Bus Characteristics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2</a:t>
            </a:fld>
            <a:endParaRPr lang="en-US" sz="2400" dirty="0"/>
          </a:p>
        </p:txBody>
      </p:sp>
      <p:pic>
        <p:nvPicPr>
          <p:cNvPr id="5" name="Content Placeholder 4" descr="F9-1.jpg"/>
          <p:cNvPicPr>
            <a:picLocks noGrp="1"/>
          </p:cNvPicPr>
          <p:nvPr>
            <p:ph idx="1"/>
          </p:nvPr>
        </p:nvPicPr>
        <p:blipFill>
          <a:blip r:embed="rId3" cstate="print"/>
          <a:stretch>
            <a:fillRect/>
          </a:stretch>
        </p:blipFill>
        <p:spPr>
          <a:xfrm>
            <a:off x="2897108" y="2794715"/>
            <a:ext cx="7168901" cy="2859110"/>
          </a:xfrm>
          <a:prstGeom prst="rect">
            <a:avLst/>
          </a:prstGeom>
        </p:spPr>
      </p:pic>
    </p:spTree>
    <p:extLst>
      <p:ext uri="{BB962C8B-B14F-4D97-AF65-F5344CB8AC3E}">
        <p14:creationId xmlns:p14="http://schemas.microsoft.com/office/powerpoint/2010/main" val="1598672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I2C Bit Format</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3</a:t>
            </a:fld>
            <a:endParaRPr lang="en-US" sz="2400" dirty="0"/>
          </a:p>
        </p:txBody>
      </p:sp>
      <p:pic>
        <p:nvPicPr>
          <p:cNvPr id="5" name="Content Placeholder 4" descr="F9-2.jpg"/>
          <p:cNvPicPr>
            <a:picLocks noGrp="1"/>
          </p:cNvPicPr>
          <p:nvPr>
            <p:ph idx="1"/>
          </p:nvPr>
        </p:nvPicPr>
        <p:blipFill>
          <a:blip r:embed="rId3" cstate="print"/>
          <a:stretch>
            <a:fillRect/>
          </a:stretch>
        </p:blipFill>
        <p:spPr>
          <a:xfrm>
            <a:off x="3119802" y="2846231"/>
            <a:ext cx="6758294" cy="2770066"/>
          </a:xfrm>
          <a:prstGeom prst="rect">
            <a:avLst/>
          </a:prstGeom>
        </p:spPr>
      </p:pic>
    </p:spTree>
    <p:extLst>
      <p:ext uri="{BB962C8B-B14F-4D97-AF65-F5344CB8AC3E}">
        <p14:creationId xmlns:p14="http://schemas.microsoft.com/office/powerpoint/2010/main" val="3050875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 and STOP Conditions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4</a:t>
            </a:fld>
            <a:endParaRPr lang="en-US" sz="2400" dirty="0"/>
          </a:p>
        </p:txBody>
      </p:sp>
      <p:pic>
        <p:nvPicPr>
          <p:cNvPr id="5" name="Content Placeholder 4"/>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3328147" y="3193961"/>
            <a:ext cx="6222739" cy="2034862"/>
          </a:xfrm>
          <a:prstGeom prst="rect">
            <a:avLst/>
          </a:prstGeom>
        </p:spPr>
      </p:pic>
    </p:spTree>
    <p:extLst>
      <p:ext uri="{BB962C8B-B14F-4D97-AF65-F5344CB8AC3E}">
        <p14:creationId xmlns:p14="http://schemas.microsoft.com/office/powerpoint/2010/main" val="28758767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REPEATED START Condition</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5</a:t>
            </a:fld>
            <a:endParaRPr lang="en-US" sz="2400" dirty="0"/>
          </a:p>
        </p:txBody>
      </p:sp>
      <p:pic>
        <p:nvPicPr>
          <p:cNvPr id="5" name="Content Placeholder 4" descr="F9-4.jpg"/>
          <p:cNvPicPr>
            <a:picLocks noGrp="1"/>
          </p:cNvPicPr>
          <p:nvPr>
            <p:ph idx="1"/>
          </p:nvPr>
        </p:nvPicPr>
        <p:blipFill>
          <a:blip r:embed="rId3" cstate="print"/>
          <a:stretch>
            <a:fillRect/>
          </a:stretch>
        </p:blipFill>
        <p:spPr>
          <a:xfrm>
            <a:off x="3891128" y="3438659"/>
            <a:ext cx="5554913" cy="1687133"/>
          </a:xfrm>
          <a:prstGeom prst="rect">
            <a:avLst/>
          </a:prstGeom>
        </p:spPr>
      </p:pic>
    </p:spTree>
    <p:extLst>
      <p:ext uri="{BB962C8B-B14F-4D97-AF65-F5344CB8AC3E}">
        <p14:creationId xmlns:p14="http://schemas.microsoft.com/office/powerpoint/2010/main" val="1040627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Byte Format in I2C</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6</a:t>
            </a:fld>
            <a:endParaRPr lang="en-US" sz="2400" dirty="0"/>
          </a:p>
        </p:txBody>
      </p:sp>
      <p:pic>
        <p:nvPicPr>
          <p:cNvPr id="5" name="Content Placeholder 4" descr="F9-5.jpg"/>
          <p:cNvPicPr>
            <a:picLocks noGrp="1"/>
          </p:cNvPicPr>
          <p:nvPr>
            <p:ph idx="1"/>
          </p:nvPr>
        </p:nvPicPr>
        <p:blipFill>
          <a:blip r:embed="rId3" cstate="print"/>
          <a:stretch>
            <a:fillRect/>
          </a:stretch>
        </p:blipFill>
        <p:spPr>
          <a:xfrm>
            <a:off x="3215924" y="2910625"/>
            <a:ext cx="6499463" cy="2614411"/>
          </a:xfrm>
          <a:prstGeom prst="rect">
            <a:avLst/>
          </a:prstGeom>
        </p:spPr>
      </p:pic>
    </p:spTree>
    <p:extLst>
      <p:ext uri="{BB962C8B-B14F-4D97-AF65-F5344CB8AC3E}">
        <p14:creationId xmlns:p14="http://schemas.microsoft.com/office/powerpoint/2010/main" val="37364634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Address Byte Format in I2C</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7</a:t>
            </a:fld>
            <a:endParaRPr lang="en-US" sz="2400" dirty="0"/>
          </a:p>
        </p:txBody>
      </p:sp>
      <p:pic>
        <p:nvPicPr>
          <p:cNvPr id="5" name="Content Placeholder 4" descr="F9-6.jpg"/>
          <p:cNvPicPr>
            <a:picLocks noGrp="1"/>
          </p:cNvPicPr>
          <p:nvPr>
            <p:ph idx="1"/>
          </p:nvPr>
        </p:nvPicPr>
        <p:blipFill>
          <a:blip r:embed="rId3" cstate="print"/>
          <a:stretch>
            <a:fillRect/>
          </a:stretch>
        </p:blipFill>
        <p:spPr>
          <a:xfrm>
            <a:off x="3114453" y="3451538"/>
            <a:ext cx="7052276" cy="1622738"/>
          </a:xfrm>
          <a:prstGeom prst="rect">
            <a:avLst/>
          </a:prstGeom>
        </p:spPr>
      </p:pic>
    </p:spTree>
    <p:extLst>
      <p:ext uri="{BB962C8B-B14F-4D97-AF65-F5344CB8AC3E}">
        <p14:creationId xmlns:p14="http://schemas.microsoft.com/office/powerpoint/2010/main" val="1590260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Typical Data Transmission</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8</a:t>
            </a:fld>
            <a:endParaRPr lang="en-US" sz="2400" dirty="0"/>
          </a:p>
        </p:txBody>
      </p:sp>
      <p:pic>
        <p:nvPicPr>
          <p:cNvPr id="5" name="Content Placeholder 4" descr="F9-7.jpg"/>
          <p:cNvPicPr>
            <a:picLocks noGrp="1"/>
          </p:cNvPicPr>
          <p:nvPr>
            <p:ph idx="1"/>
          </p:nvPr>
        </p:nvPicPr>
        <p:blipFill>
          <a:blip r:embed="rId3" cstate="print"/>
          <a:stretch>
            <a:fillRect/>
          </a:stretch>
        </p:blipFill>
        <p:spPr>
          <a:xfrm>
            <a:off x="2712642" y="3438659"/>
            <a:ext cx="7639058" cy="1596980"/>
          </a:xfrm>
          <a:prstGeom prst="rect">
            <a:avLst/>
          </a:prstGeom>
        </p:spPr>
      </p:pic>
    </p:spTree>
    <p:extLst>
      <p:ext uri="{BB962C8B-B14F-4D97-AF65-F5344CB8AC3E}">
        <p14:creationId xmlns:p14="http://schemas.microsoft.com/office/powerpoint/2010/main" val="28685463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Clock Stretching</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9</a:t>
            </a:fld>
            <a:endParaRPr lang="en-US" sz="2400" dirty="0"/>
          </a:p>
        </p:txBody>
      </p:sp>
      <p:pic>
        <p:nvPicPr>
          <p:cNvPr id="5" name="Content Placeholder 4" descr="F9-8.jpg"/>
          <p:cNvPicPr>
            <a:picLocks noGrp="1"/>
          </p:cNvPicPr>
          <p:nvPr>
            <p:ph idx="1"/>
          </p:nvPr>
        </p:nvPicPr>
        <p:blipFill>
          <a:blip r:embed="rId3" cstate="print"/>
          <a:stretch>
            <a:fillRect/>
          </a:stretch>
        </p:blipFill>
        <p:spPr>
          <a:xfrm>
            <a:off x="2785212" y="2717441"/>
            <a:ext cx="7424809" cy="3026535"/>
          </a:xfrm>
          <a:prstGeom prst="rect">
            <a:avLst/>
          </a:prstGeom>
        </p:spPr>
      </p:pic>
    </p:spTree>
    <p:extLst>
      <p:ext uri="{BB962C8B-B14F-4D97-AF65-F5344CB8AC3E}">
        <p14:creationId xmlns:p14="http://schemas.microsoft.com/office/powerpoint/2010/main" val="1654345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Multi-byte Burst Write</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10</a:t>
            </a:fld>
            <a:endParaRPr lang="en-US" sz="2400" dirty="0"/>
          </a:p>
        </p:txBody>
      </p:sp>
      <p:pic>
        <p:nvPicPr>
          <p:cNvPr id="5" name="Content Placeholder 4" descr="F9-9.jpg"/>
          <p:cNvPicPr>
            <a:picLocks noGrp="1"/>
          </p:cNvPicPr>
          <p:nvPr>
            <p:ph idx="1"/>
          </p:nvPr>
        </p:nvPicPr>
        <p:blipFill>
          <a:blip r:embed="rId3" cstate="print"/>
          <a:stretch>
            <a:fillRect/>
          </a:stretch>
        </p:blipFill>
        <p:spPr>
          <a:xfrm>
            <a:off x="1484311" y="3367480"/>
            <a:ext cx="10018712" cy="1570569"/>
          </a:xfrm>
          <a:prstGeom prst="rect">
            <a:avLst/>
          </a:prstGeom>
        </p:spPr>
      </p:pic>
    </p:spTree>
    <p:extLst>
      <p:ext uri="{BB962C8B-B14F-4D97-AF65-F5344CB8AC3E}">
        <p14:creationId xmlns:p14="http://schemas.microsoft.com/office/powerpoint/2010/main" val="20403188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Multi-byte Burst Read</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11</a:t>
            </a:fld>
            <a:endParaRPr lang="en-US" sz="2400" dirty="0"/>
          </a:p>
        </p:txBody>
      </p:sp>
      <p:pic>
        <p:nvPicPr>
          <p:cNvPr id="5" name="Content Placeholder 4" descr="F9-10.jpg"/>
          <p:cNvPicPr>
            <a:picLocks noGrp="1"/>
          </p:cNvPicPr>
          <p:nvPr>
            <p:ph idx="1"/>
          </p:nvPr>
        </p:nvPicPr>
        <p:blipFill>
          <a:blip r:embed="rId3" cstate="print"/>
          <a:stretch>
            <a:fillRect/>
          </a:stretch>
        </p:blipFill>
        <p:spPr>
          <a:xfrm>
            <a:off x="1519337" y="3514632"/>
            <a:ext cx="9983686" cy="1276265"/>
          </a:xfrm>
          <a:prstGeom prst="rect">
            <a:avLst/>
          </a:prstGeom>
        </p:spPr>
      </p:pic>
    </p:spTree>
    <p:extLst>
      <p:ext uri="{BB962C8B-B14F-4D97-AF65-F5344CB8AC3E}">
        <p14:creationId xmlns:p14="http://schemas.microsoft.com/office/powerpoint/2010/main" val="33621401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I2C Module Base Address for SAMD2x</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12</a:t>
            </a:fld>
            <a:endParaRPr lang="en-US" sz="2400" dirty="0"/>
          </a:p>
        </p:txBody>
      </p:sp>
      <p:graphicFrame>
        <p:nvGraphicFramePr>
          <p:cNvPr id="6" name="Table 5"/>
          <p:cNvGraphicFramePr>
            <a:graphicFrameLocks noGrp="1"/>
          </p:cNvGraphicFramePr>
          <p:nvPr>
            <p:extLst>
              <p:ext uri="{D42A27DB-BD31-4B8C-83A1-F6EECF244321}">
                <p14:modId xmlns:p14="http://schemas.microsoft.com/office/powerpoint/2010/main" val="3753006015"/>
              </p:ext>
            </p:extLst>
          </p:nvPr>
        </p:nvGraphicFramePr>
        <p:xfrm>
          <a:off x="3998948" y="2575555"/>
          <a:ext cx="5486048" cy="2453640"/>
        </p:xfrm>
        <a:graphic>
          <a:graphicData uri="http://schemas.openxmlformats.org/drawingml/2006/table">
            <a:tbl>
              <a:tblPr firstRow="1" lastCol="1" bandRow="1">
                <a:tableStyleId>{5C22544A-7EE6-4342-B048-85BDC9FD1C3A}</a:tableStyleId>
              </a:tblPr>
              <a:tblGrid>
                <a:gridCol w="2743024"/>
                <a:gridCol w="2743024"/>
              </a:tblGrid>
              <a:tr h="331202">
                <a:tc>
                  <a:txBody>
                    <a:bodyPr/>
                    <a:lstStyle/>
                    <a:p>
                      <a:pPr marL="0" marR="0" algn="ctr">
                        <a:lnSpc>
                          <a:spcPct val="115000"/>
                        </a:lnSpc>
                        <a:spcBef>
                          <a:spcPts val="0"/>
                        </a:spcBef>
                        <a:spcAft>
                          <a:spcPts val="0"/>
                        </a:spcAft>
                      </a:pPr>
                      <a:r>
                        <a:rPr lang="en-US" sz="2000">
                          <a:effectLst/>
                        </a:rPr>
                        <a:t>I2C Module</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c>
                  <a:txBody>
                    <a:bodyPr/>
                    <a:lstStyle/>
                    <a:p>
                      <a:pPr marL="0" marR="0" algn="ctr">
                        <a:lnSpc>
                          <a:spcPct val="115000"/>
                        </a:lnSpc>
                        <a:spcBef>
                          <a:spcPts val="0"/>
                        </a:spcBef>
                        <a:spcAft>
                          <a:spcPts val="0"/>
                        </a:spcAft>
                      </a:pPr>
                      <a:r>
                        <a:rPr lang="en-US" sz="2000">
                          <a:effectLst/>
                        </a:rPr>
                        <a:t>Base Address</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r>
              <a:tr h="331202">
                <a:tc>
                  <a:txBody>
                    <a:bodyPr/>
                    <a:lstStyle/>
                    <a:p>
                      <a:pPr marL="0" marR="0" algn="ctr">
                        <a:lnSpc>
                          <a:spcPct val="115000"/>
                        </a:lnSpc>
                        <a:spcBef>
                          <a:spcPts val="0"/>
                        </a:spcBef>
                        <a:spcAft>
                          <a:spcPts val="0"/>
                        </a:spcAft>
                      </a:pPr>
                      <a:r>
                        <a:rPr lang="en-US" sz="2000">
                          <a:effectLst/>
                        </a:rPr>
                        <a:t>SERCOM0</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c>
                  <a:txBody>
                    <a:bodyPr/>
                    <a:lstStyle/>
                    <a:p>
                      <a:pPr marL="0" marR="0" algn="ctr">
                        <a:lnSpc>
                          <a:spcPct val="115000"/>
                        </a:lnSpc>
                        <a:spcBef>
                          <a:spcPts val="0"/>
                        </a:spcBef>
                        <a:spcAft>
                          <a:spcPts val="0"/>
                        </a:spcAft>
                      </a:pPr>
                      <a:r>
                        <a:rPr lang="en-US" sz="2000">
                          <a:effectLst/>
                        </a:rPr>
                        <a:t>0x4200 0800</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r>
              <a:tr h="331202">
                <a:tc>
                  <a:txBody>
                    <a:bodyPr/>
                    <a:lstStyle/>
                    <a:p>
                      <a:pPr marL="0" marR="0" algn="ctr">
                        <a:lnSpc>
                          <a:spcPct val="115000"/>
                        </a:lnSpc>
                        <a:spcBef>
                          <a:spcPts val="0"/>
                        </a:spcBef>
                        <a:spcAft>
                          <a:spcPts val="0"/>
                        </a:spcAft>
                      </a:pPr>
                      <a:r>
                        <a:rPr lang="en-US" sz="2000">
                          <a:effectLst/>
                        </a:rPr>
                        <a:t>SERCOM1</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c>
                  <a:txBody>
                    <a:bodyPr/>
                    <a:lstStyle/>
                    <a:p>
                      <a:pPr marL="0" marR="0" algn="ctr">
                        <a:lnSpc>
                          <a:spcPct val="115000"/>
                        </a:lnSpc>
                        <a:spcBef>
                          <a:spcPts val="0"/>
                        </a:spcBef>
                        <a:spcAft>
                          <a:spcPts val="0"/>
                        </a:spcAft>
                      </a:pPr>
                      <a:r>
                        <a:rPr lang="en-US" sz="2000">
                          <a:effectLst/>
                        </a:rPr>
                        <a:t>0x4200 0C00</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r>
              <a:tr h="331202">
                <a:tc>
                  <a:txBody>
                    <a:bodyPr/>
                    <a:lstStyle/>
                    <a:p>
                      <a:pPr marL="0" marR="0" algn="ctr">
                        <a:lnSpc>
                          <a:spcPct val="115000"/>
                        </a:lnSpc>
                        <a:spcBef>
                          <a:spcPts val="0"/>
                        </a:spcBef>
                        <a:spcAft>
                          <a:spcPts val="0"/>
                        </a:spcAft>
                      </a:pPr>
                      <a:r>
                        <a:rPr lang="en-US" sz="2000">
                          <a:effectLst/>
                        </a:rPr>
                        <a:t>SERCOM2</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c>
                  <a:txBody>
                    <a:bodyPr/>
                    <a:lstStyle/>
                    <a:p>
                      <a:pPr marL="0" marR="0" algn="ctr">
                        <a:lnSpc>
                          <a:spcPct val="115000"/>
                        </a:lnSpc>
                        <a:spcBef>
                          <a:spcPts val="0"/>
                        </a:spcBef>
                        <a:spcAft>
                          <a:spcPts val="0"/>
                        </a:spcAft>
                      </a:pPr>
                      <a:r>
                        <a:rPr lang="en-US" sz="2000">
                          <a:effectLst/>
                        </a:rPr>
                        <a:t>0x4200 1000</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r>
              <a:tr h="331202">
                <a:tc>
                  <a:txBody>
                    <a:bodyPr/>
                    <a:lstStyle/>
                    <a:p>
                      <a:pPr marL="0" marR="0" algn="ctr">
                        <a:lnSpc>
                          <a:spcPct val="115000"/>
                        </a:lnSpc>
                        <a:spcBef>
                          <a:spcPts val="0"/>
                        </a:spcBef>
                        <a:spcAft>
                          <a:spcPts val="0"/>
                        </a:spcAft>
                      </a:pPr>
                      <a:r>
                        <a:rPr lang="en-US" sz="2000">
                          <a:effectLst/>
                        </a:rPr>
                        <a:t>SERCOM3</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c>
                  <a:txBody>
                    <a:bodyPr/>
                    <a:lstStyle/>
                    <a:p>
                      <a:pPr marL="0" marR="0" algn="ctr">
                        <a:lnSpc>
                          <a:spcPct val="115000"/>
                        </a:lnSpc>
                        <a:spcBef>
                          <a:spcPts val="0"/>
                        </a:spcBef>
                        <a:spcAft>
                          <a:spcPts val="0"/>
                        </a:spcAft>
                      </a:pPr>
                      <a:r>
                        <a:rPr lang="en-US" sz="2000">
                          <a:effectLst/>
                        </a:rPr>
                        <a:t>0x4200 1400</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r>
              <a:tr h="331202">
                <a:tc>
                  <a:txBody>
                    <a:bodyPr/>
                    <a:lstStyle/>
                    <a:p>
                      <a:pPr marL="0" marR="0" algn="ctr">
                        <a:lnSpc>
                          <a:spcPct val="115000"/>
                        </a:lnSpc>
                        <a:spcBef>
                          <a:spcPts val="0"/>
                        </a:spcBef>
                        <a:spcAft>
                          <a:spcPts val="0"/>
                        </a:spcAft>
                      </a:pPr>
                      <a:r>
                        <a:rPr lang="en-US" sz="2000">
                          <a:effectLst/>
                        </a:rPr>
                        <a:t>SERCOM4</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c>
                  <a:txBody>
                    <a:bodyPr/>
                    <a:lstStyle/>
                    <a:p>
                      <a:pPr marL="0" marR="0" algn="ctr">
                        <a:lnSpc>
                          <a:spcPct val="115000"/>
                        </a:lnSpc>
                        <a:spcBef>
                          <a:spcPts val="0"/>
                        </a:spcBef>
                        <a:spcAft>
                          <a:spcPts val="0"/>
                        </a:spcAft>
                      </a:pPr>
                      <a:r>
                        <a:rPr lang="en-US" sz="2000">
                          <a:effectLst/>
                        </a:rPr>
                        <a:t>0x4200 1800</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r>
              <a:tr h="331202">
                <a:tc>
                  <a:txBody>
                    <a:bodyPr/>
                    <a:lstStyle/>
                    <a:p>
                      <a:pPr marL="0" marR="0" algn="ctr">
                        <a:lnSpc>
                          <a:spcPct val="115000"/>
                        </a:lnSpc>
                        <a:spcBef>
                          <a:spcPts val="0"/>
                        </a:spcBef>
                        <a:spcAft>
                          <a:spcPts val="0"/>
                        </a:spcAft>
                      </a:pPr>
                      <a:r>
                        <a:rPr lang="en-US" sz="2000">
                          <a:effectLst/>
                        </a:rPr>
                        <a:t>SERCOM5</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c>
                  <a:txBody>
                    <a:bodyPr/>
                    <a:lstStyle/>
                    <a:p>
                      <a:pPr marL="0" marR="0" algn="ctr">
                        <a:lnSpc>
                          <a:spcPct val="115000"/>
                        </a:lnSpc>
                        <a:spcBef>
                          <a:spcPts val="0"/>
                        </a:spcBef>
                        <a:spcAft>
                          <a:spcPts val="0"/>
                        </a:spcAft>
                      </a:pPr>
                      <a:r>
                        <a:rPr lang="en-US" sz="2000" dirty="0">
                          <a:effectLst/>
                        </a:rPr>
                        <a:t>0x4200 1C00</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txBody>
                  <a:tcPr marL="125157" marR="125157" marT="0" marB="0"/>
                </a:tc>
              </a:tr>
            </a:tbl>
          </a:graphicData>
        </a:graphic>
      </p:graphicFrame>
    </p:spTree>
    <p:extLst>
      <p:ext uri="{BB962C8B-B14F-4D97-AF65-F5344CB8AC3E}">
        <p14:creationId xmlns:p14="http://schemas.microsoft.com/office/powerpoint/2010/main" val="26524827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1"/>
            <a:ext cx="10018713" cy="1004552"/>
          </a:xfrm>
        </p:spPr>
        <p:txBody>
          <a:bodyPr/>
          <a:lstStyle/>
          <a:p>
            <a:r>
              <a:rPr lang="en-US" dirty="0"/>
              <a:t>I2C Master Slave connection</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13</a:t>
            </a:fld>
            <a:endParaRPr lang="en-US" sz="2400" dirty="0"/>
          </a:p>
        </p:txBody>
      </p:sp>
      <p:pic>
        <p:nvPicPr>
          <p:cNvPr id="3" name="Picture 2"/>
          <p:cNvPicPr>
            <a:picLocks noChangeAspect="1"/>
          </p:cNvPicPr>
          <p:nvPr/>
        </p:nvPicPr>
        <p:blipFill>
          <a:blip r:embed="rId3"/>
          <a:stretch>
            <a:fillRect/>
          </a:stretch>
        </p:blipFill>
        <p:spPr>
          <a:xfrm>
            <a:off x="1864667" y="1163839"/>
            <a:ext cx="9268697" cy="2802854"/>
          </a:xfrm>
          <a:prstGeom prst="rect">
            <a:avLst/>
          </a:prstGeom>
        </p:spPr>
      </p:pic>
      <p:pic>
        <p:nvPicPr>
          <p:cNvPr id="5" name="Picture 4"/>
          <p:cNvPicPr>
            <a:picLocks noChangeAspect="1"/>
          </p:cNvPicPr>
          <p:nvPr/>
        </p:nvPicPr>
        <p:blipFill>
          <a:blip r:embed="rId4"/>
          <a:stretch>
            <a:fillRect/>
          </a:stretch>
        </p:blipFill>
        <p:spPr>
          <a:xfrm>
            <a:off x="1864667" y="4125978"/>
            <a:ext cx="9292106" cy="1270269"/>
          </a:xfrm>
          <a:prstGeom prst="rect">
            <a:avLst/>
          </a:prstGeom>
        </p:spPr>
      </p:pic>
    </p:spTree>
    <p:extLst>
      <p:ext uri="{BB962C8B-B14F-4D97-AF65-F5344CB8AC3E}">
        <p14:creationId xmlns:p14="http://schemas.microsoft.com/office/powerpoint/2010/main" val="26935413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875764"/>
            <a:ext cx="10018713" cy="1004552"/>
          </a:xfrm>
        </p:spPr>
        <p:txBody>
          <a:bodyPr/>
          <a:lstStyle/>
          <a:p>
            <a:r>
              <a:rPr lang="en-US" dirty="0"/>
              <a:t>Some I2C Registers </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14</a:t>
            </a:fld>
            <a:endParaRPr lang="en-US" sz="2400" dirty="0"/>
          </a:p>
        </p:txBody>
      </p:sp>
      <p:graphicFrame>
        <p:nvGraphicFramePr>
          <p:cNvPr id="6" name="Table 5"/>
          <p:cNvGraphicFramePr>
            <a:graphicFrameLocks noGrp="1"/>
          </p:cNvGraphicFramePr>
          <p:nvPr>
            <p:extLst>
              <p:ext uri="{D42A27DB-BD31-4B8C-83A1-F6EECF244321}">
                <p14:modId xmlns:p14="http://schemas.microsoft.com/office/powerpoint/2010/main" val="91257281"/>
              </p:ext>
            </p:extLst>
          </p:nvPr>
        </p:nvGraphicFramePr>
        <p:xfrm>
          <a:off x="3242683" y="2535334"/>
          <a:ext cx="6501966" cy="2996946"/>
        </p:xfrm>
        <a:graphic>
          <a:graphicData uri="http://schemas.openxmlformats.org/drawingml/2006/table">
            <a:tbl>
              <a:tblPr firstRow="1" firstCol="1" bandRow="1">
                <a:tableStyleId>{5C22544A-7EE6-4342-B048-85BDC9FD1C3A}</a:tableStyleId>
              </a:tblPr>
              <a:tblGrid>
                <a:gridCol w="1863970"/>
                <a:gridCol w="2170977"/>
                <a:gridCol w="2467019"/>
              </a:tblGrid>
              <a:tr h="646249">
                <a:tc>
                  <a:txBody>
                    <a:bodyPr/>
                    <a:lstStyle/>
                    <a:p>
                      <a:pPr marL="0" marR="0">
                        <a:lnSpc>
                          <a:spcPct val="115000"/>
                        </a:lnSpc>
                        <a:spcBef>
                          <a:spcPts val="0"/>
                        </a:spcBef>
                        <a:spcAft>
                          <a:spcPts val="0"/>
                        </a:spcAft>
                      </a:pPr>
                      <a:r>
                        <a:rPr lang="en-US" sz="1900" dirty="0">
                          <a:effectLst/>
                        </a:rPr>
                        <a:t>Register Name</a:t>
                      </a:r>
                      <a:endParaRPr lang="en-US" sz="1900" dirty="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Register Function</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Register Address(Hex)</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r>
              <a:tr h="313366">
                <a:tc>
                  <a:txBody>
                    <a:bodyPr/>
                    <a:lstStyle/>
                    <a:p>
                      <a:pPr marL="0" marR="0">
                        <a:lnSpc>
                          <a:spcPct val="115000"/>
                        </a:lnSpc>
                        <a:spcBef>
                          <a:spcPts val="0"/>
                        </a:spcBef>
                        <a:spcAft>
                          <a:spcPts val="0"/>
                        </a:spcAft>
                      </a:pPr>
                      <a:r>
                        <a:rPr lang="en-US" sz="1900">
                          <a:effectLst/>
                        </a:rPr>
                        <a:t>CTRLA</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Control A</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0000</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r>
              <a:tr h="313366">
                <a:tc>
                  <a:txBody>
                    <a:bodyPr/>
                    <a:lstStyle/>
                    <a:p>
                      <a:pPr marL="0" marR="0">
                        <a:lnSpc>
                          <a:spcPct val="115000"/>
                        </a:lnSpc>
                        <a:spcBef>
                          <a:spcPts val="0"/>
                        </a:spcBef>
                        <a:spcAft>
                          <a:spcPts val="0"/>
                        </a:spcAft>
                      </a:pPr>
                      <a:r>
                        <a:rPr lang="en-US" sz="1900">
                          <a:effectLst/>
                        </a:rPr>
                        <a:t>CTRLB</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Control B</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0004</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r>
              <a:tr h="313366">
                <a:tc>
                  <a:txBody>
                    <a:bodyPr/>
                    <a:lstStyle/>
                    <a:p>
                      <a:pPr marL="0" marR="0">
                        <a:lnSpc>
                          <a:spcPct val="115000"/>
                        </a:lnSpc>
                        <a:spcBef>
                          <a:spcPts val="0"/>
                        </a:spcBef>
                        <a:spcAft>
                          <a:spcPts val="0"/>
                        </a:spcAft>
                      </a:pPr>
                      <a:r>
                        <a:rPr lang="en-US" sz="1900">
                          <a:effectLst/>
                        </a:rPr>
                        <a:t>BAUD</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Baud Rate</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000C</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r>
              <a:tr h="313366">
                <a:tc>
                  <a:txBody>
                    <a:bodyPr/>
                    <a:lstStyle/>
                    <a:p>
                      <a:pPr marL="0" marR="0">
                        <a:lnSpc>
                          <a:spcPct val="115000"/>
                        </a:lnSpc>
                        <a:spcBef>
                          <a:spcPts val="0"/>
                        </a:spcBef>
                        <a:spcAft>
                          <a:spcPts val="0"/>
                        </a:spcAft>
                      </a:pPr>
                      <a:r>
                        <a:rPr lang="en-US" sz="1900">
                          <a:effectLst/>
                        </a:rPr>
                        <a:t>INTFLAG</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Interrupt Flag</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0018</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r>
              <a:tr h="313366">
                <a:tc>
                  <a:txBody>
                    <a:bodyPr/>
                    <a:lstStyle/>
                    <a:p>
                      <a:pPr marL="0" marR="0">
                        <a:lnSpc>
                          <a:spcPct val="115000"/>
                        </a:lnSpc>
                        <a:spcBef>
                          <a:spcPts val="0"/>
                        </a:spcBef>
                        <a:spcAft>
                          <a:spcPts val="0"/>
                        </a:spcAft>
                      </a:pPr>
                      <a:r>
                        <a:rPr lang="en-US" sz="1900">
                          <a:effectLst/>
                        </a:rPr>
                        <a:t>STATUS</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Status </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001A</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r>
              <a:tr h="313366">
                <a:tc>
                  <a:txBody>
                    <a:bodyPr/>
                    <a:lstStyle/>
                    <a:p>
                      <a:pPr marL="0" marR="0">
                        <a:lnSpc>
                          <a:spcPct val="115000"/>
                        </a:lnSpc>
                        <a:spcBef>
                          <a:spcPts val="0"/>
                        </a:spcBef>
                        <a:spcAft>
                          <a:spcPts val="0"/>
                        </a:spcAft>
                      </a:pPr>
                      <a:r>
                        <a:rPr lang="en-US" sz="1900">
                          <a:effectLst/>
                        </a:rPr>
                        <a:t>ADDR</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Address</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a:effectLst/>
                        </a:rPr>
                        <a:t>0024</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r>
              <a:tr h="313366">
                <a:tc>
                  <a:txBody>
                    <a:bodyPr/>
                    <a:lstStyle/>
                    <a:p>
                      <a:pPr marL="0" marR="0">
                        <a:lnSpc>
                          <a:spcPct val="115000"/>
                        </a:lnSpc>
                        <a:spcBef>
                          <a:spcPts val="0"/>
                        </a:spcBef>
                        <a:spcAft>
                          <a:spcPts val="0"/>
                        </a:spcAft>
                      </a:pPr>
                      <a:r>
                        <a:rPr lang="en-US" sz="1900">
                          <a:effectLst/>
                        </a:rPr>
                        <a:t>DATA</a:t>
                      </a:r>
                      <a:endParaRPr lang="en-US" sz="190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dirty="0">
                          <a:effectLst/>
                        </a:rPr>
                        <a:t>DATA</a:t>
                      </a:r>
                      <a:endParaRPr lang="en-US" sz="1900" dirty="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c>
                  <a:txBody>
                    <a:bodyPr/>
                    <a:lstStyle/>
                    <a:p>
                      <a:pPr marL="0" marR="0">
                        <a:lnSpc>
                          <a:spcPct val="115000"/>
                        </a:lnSpc>
                        <a:spcBef>
                          <a:spcPts val="0"/>
                        </a:spcBef>
                        <a:spcAft>
                          <a:spcPts val="0"/>
                        </a:spcAft>
                      </a:pPr>
                      <a:r>
                        <a:rPr lang="en-US" sz="1900" dirty="0">
                          <a:effectLst/>
                        </a:rPr>
                        <a:t>0028</a:t>
                      </a:r>
                      <a:endParaRPr lang="en-US" sz="1900" dirty="0">
                        <a:effectLst/>
                        <a:latin typeface="Calibri" panose="020F0502020204030204" pitchFamily="34" charset="0"/>
                        <a:ea typeface="Times New Roman" panose="02020603050405020304" pitchFamily="18" charset="0"/>
                        <a:cs typeface="Arial" panose="020B0604020202020204" pitchFamily="34" charset="0"/>
                      </a:endParaRPr>
                    </a:p>
                  </a:txBody>
                  <a:tcPr marL="118417" marR="118417" marT="0" marB="0"/>
                </a:tc>
              </a:tr>
            </a:tbl>
          </a:graphicData>
        </a:graphic>
      </p:graphicFrame>
    </p:spTree>
    <p:extLst>
      <p:ext uri="{BB962C8B-B14F-4D97-AF65-F5344CB8AC3E}">
        <p14:creationId xmlns:p14="http://schemas.microsoft.com/office/powerpoint/2010/main" val="19694839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875764"/>
            <a:ext cx="10018713" cy="1004552"/>
          </a:xfrm>
        </p:spPr>
        <p:txBody>
          <a:bodyPr/>
          <a:lstStyle/>
          <a:p>
            <a:r>
              <a:rPr lang="it-IT" dirty="0"/>
              <a:t>I2C CTRLA (Control A) Register </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15</a:t>
            </a:fld>
            <a:endParaRPr lang="en-US" sz="2400" dirty="0"/>
          </a:p>
        </p:txBody>
      </p:sp>
      <p:pic>
        <p:nvPicPr>
          <p:cNvPr id="3" name="Picture 2"/>
          <p:cNvPicPr>
            <a:picLocks noChangeAspect="1"/>
          </p:cNvPicPr>
          <p:nvPr/>
        </p:nvPicPr>
        <p:blipFill>
          <a:blip r:embed="rId3"/>
          <a:stretch>
            <a:fillRect/>
          </a:stretch>
        </p:blipFill>
        <p:spPr>
          <a:xfrm>
            <a:off x="2412336" y="1880316"/>
            <a:ext cx="7585306" cy="4546242"/>
          </a:xfrm>
          <a:prstGeom prst="rect">
            <a:avLst/>
          </a:prstGeom>
        </p:spPr>
      </p:pic>
    </p:spTree>
    <p:extLst>
      <p:ext uri="{BB962C8B-B14F-4D97-AF65-F5344CB8AC3E}">
        <p14:creationId xmlns:p14="http://schemas.microsoft.com/office/powerpoint/2010/main" val="15428929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875764"/>
            <a:ext cx="10018713" cy="1004552"/>
          </a:xfrm>
        </p:spPr>
        <p:txBody>
          <a:bodyPr>
            <a:normAutofit fontScale="90000"/>
          </a:bodyPr>
          <a:lstStyle/>
          <a:p>
            <a:r>
              <a:rPr lang="en-US" dirty="0"/>
              <a:t>CTRLA (Control A) register bit description (See SAMD2x datasheet for other bits)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16</a:t>
            </a:fld>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2298647101"/>
              </p:ext>
            </p:extLst>
          </p:nvPr>
        </p:nvGraphicFramePr>
        <p:xfrm>
          <a:off x="1995632" y="2236114"/>
          <a:ext cx="8739253" cy="3996142"/>
        </p:xfrm>
        <a:graphic>
          <a:graphicData uri="http://schemas.openxmlformats.org/drawingml/2006/table">
            <a:tbl>
              <a:tblPr firstRow="1" firstCol="1" bandRow="1">
                <a:tableStyleId>{5C22544A-7EE6-4342-B048-85BDC9FD1C3A}</a:tableStyleId>
              </a:tblPr>
              <a:tblGrid>
                <a:gridCol w="1544808"/>
                <a:gridCol w="1035798"/>
                <a:gridCol w="6158647"/>
              </a:tblGrid>
              <a:tr h="280523">
                <a:tc>
                  <a:txBody>
                    <a:bodyPr/>
                    <a:lstStyle/>
                    <a:p>
                      <a:pPr marL="0" marR="0">
                        <a:lnSpc>
                          <a:spcPct val="115000"/>
                        </a:lnSpc>
                        <a:spcBef>
                          <a:spcPts val="0"/>
                        </a:spcBef>
                        <a:spcAft>
                          <a:spcPts val="0"/>
                        </a:spcAft>
                      </a:pPr>
                      <a:r>
                        <a:rPr lang="en-US" sz="1600">
                          <a:effectLst/>
                        </a:rPr>
                        <a:t>Field</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c>
                  <a:txBody>
                    <a:bodyPr/>
                    <a:lstStyle/>
                    <a:p>
                      <a:pPr marL="0" marR="0">
                        <a:lnSpc>
                          <a:spcPct val="115000"/>
                        </a:lnSpc>
                        <a:spcBef>
                          <a:spcPts val="0"/>
                        </a:spcBef>
                        <a:spcAft>
                          <a:spcPts val="0"/>
                        </a:spcAft>
                      </a:pPr>
                      <a:r>
                        <a:rPr lang="en-US" sz="1600">
                          <a:effectLst/>
                        </a:rPr>
                        <a:t>Bit</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c>
                  <a:txBody>
                    <a:bodyPr/>
                    <a:lstStyle/>
                    <a:p>
                      <a:pPr marL="0" marR="0">
                        <a:lnSpc>
                          <a:spcPct val="115000"/>
                        </a:lnSpc>
                        <a:spcBef>
                          <a:spcPts val="0"/>
                        </a:spcBef>
                        <a:spcAft>
                          <a:spcPts val="0"/>
                        </a:spcAft>
                      </a:pPr>
                      <a:r>
                        <a:rPr lang="en-US" sz="1400">
                          <a:effectLst/>
                        </a:rPr>
                        <a:t>Description</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r>
              <a:tr h="486240">
                <a:tc>
                  <a:txBody>
                    <a:bodyPr/>
                    <a:lstStyle/>
                    <a:p>
                      <a:pPr marL="0" marR="0">
                        <a:lnSpc>
                          <a:spcPct val="115000"/>
                        </a:lnSpc>
                        <a:spcBef>
                          <a:spcPts val="0"/>
                        </a:spcBef>
                        <a:spcAft>
                          <a:spcPts val="0"/>
                        </a:spcAft>
                      </a:pPr>
                      <a:r>
                        <a:rPr lang="en-US" sz="1400">
                          <a:effectLst/>
                        </a:rPr>
                        <a:t>RUNSTDBY</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c>
                  <a:txBody>
                    <a:bodyPr/>
                    <a:lstStyle/>
                    <a:p>
                      <a:pPr marL="0" marR="0">
                        <a:lnSpc>
                          <a:spcPct val="115000"/>
                        </a:lnSpc>
                        <a:spcBef>
                          <a:spcPts val="0"/>
                        </a:spcBef>
                        <a:spcAft>
                          <a:spcPts val="0"/>
                        </a:spcAft>
                      </a:pPr>
                      <a:r>
                        <a:rPr lang="en-US" sz="1600">
                          <a:effectLst/>
                        </a:rPr>
                        <a:t>7</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c>
                  <a:txBody>
                    <a:bodyPr/>
                    <a:lstStyle/>
                    <a:p>
                      <a:pPr marL="0" marR="0">
                        <a:lnSpc>
                          <a:spcPct val="115000"/>
                        </a:lnSpc>
                        <a:spcBef>
                          <a:spcPts val="0"/>
                        </a:spcBef>
                        <a:spcAft>
                          <a:spcPts val="0"/>
                        </a:spcAft>
                      </a:pPr>
                      <a:r>
                        <a:rPr lang="en-US" sz="1400">
                          <a:effectLst/>
                        </a:rPr>
                        <a:t>Run In Standby</a:t>
                      </a:r>
                      <a:endParaRPr lang="en-US" sz="1600">
                        <a:effectLst/>
                      </a:endParaRPr>
                    </a:p>
                    <a:p>
                      <a:pPr marL="0" marR="0">
                        <a:lnSpc>
                          <a:spcPct val="115000"/>
                        </a:lnSpc>
                        <a:spcBef>
                          <a:spcPts val="0"/>
                        </a:spcBef>
                        <a:spcAft>
                          <a:spcPts val="0"/>
                        </a:spcAft>
                      </a:pPr>
                      <a:r>
                        <a:rPr lang="en-US" sz="1400">
                          <a:effectLst/>
                        </a:rPr>
                        <a:t>This bit defines the functionality in standby sleep mode.</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r>
              <a:tr h="280523">
                <a:tc>
                  <a:txBody>
                    <a:bodyPr/>
                    <a:lstStyle/>
                    <a:p>
                      <a:pPr marL="0" marR="0">
                        <a:lnSpc>
                          <a:spcPct val="115000"/>
                        </a:lnSpc>
                        <a:spcBef>
                          <a:spcPts val="0"/>
                        </a:spcBef>
                        <a:spcAft>
                          <a:spcPts val="0"/>
                        </a:spcAft>
                      </a:pPr>
                      <a:r>
                        <a:rPr lang="en-US" sz="1400">
                          <a:effectLst/>
                        </a:rPr>
                        <a:t> </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c>
                  <a:txBody>
                    <a:bodyPr/>
                    <a:lstStyle/>
                    <a:p>
                      <a:pPr marL="0" marR="0">
                        <a:lnSpc>
                          <a:spcPct val="115000"/>
                        </a:lnSpc>
                        <a:spcBef>
                          <a:spcPts val="0"/>
                        </a:spcBef>
                        <a:spcAft>
                          <a:spcPts val="0"/>
                        </a:spcAft>
                      </a:pPr>
                      <a:r>
                        <a:rPr lang="en-US" sz="1600">
                          <a:effectLst/>
                        </a:rPr>
                        <a:t>6:5</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c>
                  <a:txBody>
                    <a:bodyPr/>
                    <a:lstStyle/>
                    <a:p>
                      <a:pPr marL="0" marR="0">
                        <a:lnSpc>
                          <a:spcPct val="115000"/>
                        </a:lnSpc>
                        <a:spcBef>
                          <a:spcPts val="0"/>
                        </a:spcBef>
                        <a:spcAft>
                          <a:spcPts val="0"/>
                        </a:spcAft>
                      </a:pPr>
                      <a:r>
                        <a:rPr lang="en-US" sz="1400">
                          <a:effectLst/>
                        </a:rPr>
                        <a:t>Reserved</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r>
              <a:tr h="1458721">
                <a:tc>
                  <a:txBody>
                    <a:bodyPr/>
                    <a:lstStyle/>
                    <a:p>
                      <a:pPr marL="0" marR="0">
                        <a:lnSpc>
                          <a:spcPct val="115000"/>
                        </a:lnSpc>
                        <a:spcBef>
                          <a:spcPts val="0"/>
                        </a:spcBef>
                        <a:spcAft>
                          <a:spcPts val="0"/>
                        </a:spcAft>
                      </a:pPr>
                      <a:r>
                        <a:rPr lang="en-US" sz="1400">
                          <a:effectLst/>
                        </a:rPr>
                        <a:t>MODE</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c>
                  <a:txBody>
                    <a:bodyPr/>
                    <a:lstStyle/>
                    <a:p>
                      <a:pPr marL="0" marR="0">
                        <a:lnSpc>
                          <a:spcPct val="115000"/>
                        </a:lnSpc>
                        <a:spcBef>
                          <a:spcPts val="0"/>
                        </a:spcBef>
                        <a:spcAft>
                          <a:spcPts val="0"/>
                        </a:spcAft>
                      </a:pPr>
                      <a:r>
                        <a:rPr lang="en-US" sz="1600">
                          <a:effectLst/>
                        </a:rPr>
                        <a:t>4:2</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c>
                  <a:txBody>
                    <a:bodyPr/>
                    <a:lstStyle/>
                    <a:p>
                      <a:pPr marL="0" marR="0">
                        <a:lnSpc>
                          <a:spcPct val="115000"/>
                        </a:lnSpc>
                        <a:spcBef>
                          <a:spcPts val="0"/>
                        </a:spcBef>
                        <a:spcAft>
                          <a:spcPts val="0"/>
                        </a:spcAft>
                      </a:pPr>
                      <a:r>
                        <a:rPr lang="en-US" sz="1400">
                          <a:effectLst/>
                        </a:rPr>
                        <a:t>Operating Mode (Selecting UART, SPI or I2C)</a:t>
                      </a:r>
                      <a:endParaRPr lang="en-US" sz="1600">
                        <a:effectLst/>
                      </a:endParaRPr>
                    </a:p>
                    <a:p>
                      <a:pPr marL="0" marR="0">
                        <a:lnSpc>
                          <a:spcPct val="115000"/>
                        </a:lnSpc>
                        <a:spcBef>
                          <a:spcPts val="0"/>
                        </a:spcBef>
                        <a:spcAft>
                          <a:spcPts val="0"/>
                        </a:spcAft>
                      </a:pPr>
                      <a:r>
                        <a:rPr lang="en-US" sz="1400">
                          <a:effectLst/>
                        </a:rPr>
                        <a:t>0x1: UART with internal clock.</a:t>
                      </a:r>
                      <a:endParaRPr lang="en-US" sz="1600">
                        <a:effectLst/>
                      </a:endParaRPr>
                    </a:p>
                    <a:p>
                      <a:pPr marL="0" marR="0">
                        <a:lnSpc>
                          <a:spcPct val="115000"/>
                        </a:lnSpc>
                        <a:spcBef>
                          <a:spcPts val="0"/>
                        </a:spcBef>
                        <a:spcAft>
                          <a:spcPts val="0"/>
                        </a:spcAft>
                      </a:pPr>
                      <a:r>
                        <a:rPr lang="en-US" sz="1400">
                          <a:effectLst/>
                        </a:rPr>
                        <a:t>0x2: SPI in slave operation.</a:t>
                      </a:r>
                      <a:endParaRPr lang="en-US" sz="1600">
                        <a:effectLst/>
                      </a:endParaRPr>
                    </a:p>
                    <a:p>
                      <a:pPr marL="0" marR="0">
                        <a:lnSpc>
                          <a:spcPct val="115000"/>
                        </a:lnSpc>
                        <a:spcBef>
                          <a:spcPts val="0"/>
                        </a:spcBef>
                        <a:spcAft>
                          <a:spcPts val="0"/>
                        </a:spcAft>
                      </a:pPr>
                      <a:r>
                        <a:rPr lang="en-US" sz="1400">
                          <a:effectLst/>
                        </a:rPr>
                        <a:t>0x3: SPI in master operation.</a:t>
                      </a:r>
                      <a:endParaRPr lang="en-US" sz="1600">
                        <a:effectLst/>
                      </a:endParaRPr>
                    </a:p>
                    <a:p>
                      <a:pPr marL="0" marR="0">
                        <a:lnSpc>
                          <a:spcPct val="115000"/>
                        </a:lnSpc>
                        <a:spcBef>
                          <a:spcPts val="0"/>
                        </a:spcBef>
                        <a:spcAft>
                          <a:spcPts val="0"/>
                        </a:spcAft>
                      </a:pPr>
                      <a:r>
                        <a:rPr lang="en-US" sz="1400">
                          <a:effectLst/>
                        </a:rPr>
                        <a:t>0x4: I2C in slave operation.</a:t>
                      </a:r>
                      <a:endParaRPr lang="en-US" sz="1600">
                        <a:effectLst/>
                      </a:endParaRPr>
                    </a:p>
                    <a:p>
                      <a:pPr marL="0" marR="0">
                        <a:lnSpc>
                          <a:spcPct val="115000"/>
                        </a:lnSpc>
                        <a:spcBef>
                          <a:spcPts val="0"/>
                        </a:spcBef>
                        <a:spcAft>
                          <a:spcPts val="0"/>
                        </a:spcAft>
                      </a:pPr>
                      <a:r>
                        <a:rPr lang="en-US" sz="1400">
                          <a:effectLst/>
                        </a:rPr>
                        <a:t>0x5: I2C in master operation.</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r>
              <a:tr h="729360">
                <a:tc>
                  <a:txBody>
                    <a:bodyPr/>
                    <a:lstStyle/>
                    <a:p>
                      <a:pPr marL="0" marR="0">
                        <a:lnSpc>
                          <a:spcPct val="115000"/>
                        </a:lnSpc>
                        <a:spcBef>
                          <a:spcPts val="0"/>
                        </a:spcBef>
                        <a:spcAft>
                          <a:spcPts val="0"/>
                        </a:spcAft>
                      </a:pPr>
                      <a:r>
                        <a:rPr lang="en-US" sz="1400">
                          <a:effectLst/>
                        </a:rPr>
                        <a:t>ENABLE</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c>
                  <a:txBody>
                    <a:bodyPr/>
                    <a:lstStyle/>
                    <a:p>
                      <a:pPr marL="0" marR="0">
                        <a:lnSpc>
                          <a:spcPct val="115000"/>
                        </a:lnSpc>
                        <a:spcBef>
                          <a:spcPts val="0"/>
                        </a:spcBef>
                        <a:spcAft>
                          <a:spcPts val="0"/>
                        </a:spcAft>
                      </a:pPr>
                      <a:r>
                        <a:rPr lang="en-US" sz="1600">
                          <a:effectLst/>
                        </a:rPr>
                        <a:t>1</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c>
                  <a:txBody>
                    <a:bodyPr/>
                    <a:lstStyle/>
                    <a:p>
                      <a:pPr marL="0" marR="0">
                        <a:lnSpc>
                          <a:spcPct val="115000"/>
                        </a:lnSpc>
                        <a:spcBef>
                          <a:spcPts val="0"/>
                        </a:spcBef>
                        <a:spcAft>
                          <a:spcPts val="0"/>
                        </a:spcAft>
                      </a:pPr>
                      <a:r>
                        <a:rPr lang="en-US" sz="1400">
                          <a:effectLst/>
                        </a:rPr>
                        <a:t>Enable</a:t>
                      </a:r>
                      <a:endParaRPr lang="en-US" sz="1600">
                        <a:effectLst/>
                      </a:endParaRPr>
                    </a:p>
                    <a:p>
                      <a:pPr marL="0" marR="0">
                        <a:lnSpc>
                          <a:spcPct val="115000"/>
                        </a:lnSpc>
                        <a:spcBef>
                          <a:spcPts val="0"/>
                        </a:spcBef>
                        <a:spcAft>
                          <a:spcPts val="0"/>
                        </a:spcAft>
                      </a:pPr>
                      <a:r>
                        <a:rPr lang="en-US" sz="1400">
                          <a:effectLst/>
                        </a:rPr>
                        <a:t>0: The peripheral is disabled or being disabled.</a:t>
                      </a:r>
                      <a:endParaRPr lang="en-US" sz="1600">
                        <a:effectLst/>
                      </a:endParaRPr>
                    </a:p>
                    <a:p>
                      <a:pPr marL="0" marR="0">
                        <a:lnSpc>
                          <a:spcPct val="115000"/>
                        </a:lnSpc>
                        <a:spcBef>
                          <a:spcPts val="0"/>
                        </a:spcBef>
                        <a:spcAft>
                          <a:spcPts val="0"/>
                        </a:spcAft>
                      </a:pPr>
                      <a:r>
                        <a:rPr lang="en-US" sz="1400">
                          <a:effectLst/>
                        </a:rPr>
                        <a:t>1: The peripheral is enabled or being enabled.</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r>
              <a:tr h="729360">
                <a:tc>
                  <a:txBody>
                    <a:bodyPr/>
                    <a:lstStyle/>
                    <a:p>
                      <a:pPr marL="0" marR="0">
                        <a:lnSpc>
                          <a:spcPct val="115000"/>
                        </a:lnSpc>
                        <a:spcBef>
                          <a:spcPts val="0"/>
                        </a:spcBef>
                        <a:spcAft>
                          <a:spcPts val="0"/>
                        </a:spcAft>
                      </a:pPr>
                      <a:r>
                        <a:rPr lang="en-US" sz="1400">
                          <a:effectLst/>
                        </a:rPr>
                        <a:t>SWRST</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c>
                  <a:txBody>
                    <a:bodyPr/>
                    <a:lstStyle/>
                    <a:p>
                      <a:pPr marL="0" marR="0">
                        <a:lnSpc>
                          <a:spcPct val="115000"/>
                        </a:lnSpc>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c>
                  <a:txBody>
                    <a:bodyPr/>
                    <a:lstStyle/>
                    <a:p>
                      <a:pPr marL="0" marR="0">
                        <a:lnSpc>
                          <a:spcPct val="115000"/>
                        </a:lnSpc>
                        <a:spcBef>
                          <a:spcPts val="0"/>
                        </a:spcBef>
                        <a:spcAft>
                          <a:spcPts val="0"/>
                        </a:spcAft>
                      </a:pPr>
                      <a:r>
                        <a:rPr lang="en-US" sz="1400" dirty="0">
                          <a:effectLst/>
                        </a:rPr>
                        <a:t>Software Reset</a:t>
                      </a:r>
                      <a:endParaRPr lang="en-US" sz="1600" dirty="0">
                        <a:effectLst/>
                      </a:endParaRPr>
                    </a:p>
                    <a:p>
                      <a:pPr marL="0" marR="0">
                        <a:lnSpc>
                          <a:spcPct val="115000"/>
                        </a:lnSpc>
                        <a:spcBef>
                          <a:spcPts val="0"/>
                        </a:spcBef>
                        <a:spcAft>
                          <a:spcPts val="0"/>
                        </a:spcAft>
                      </a:pPr>
                      <a:r>
                        <a:rPr lang="en-US" sz="1400" dirty="0">
                          <a:effectLst/>
                        </a:rPr>
                        <a:t>0: There is no reset operation ongoing.</a:t>
                      </a:r>
                      <a:endParaRPr lang="en-US" sz="1600" dirty="0">
                        <a:effectLst/>
                      </a:endParaRPr>
                    </a:p>
                    <a:p>
                      <a:pPr marL="0" marR="0">
                        <a:lnSpc>
                          <a:spcPct val="115000"/>
                        </a:lnSpc>
                        <a:spcBef>
                          <a:spcPts val="0"/>
                        </a:spcBef>
                        <a:spcAft>
                          <a:spcPts val="0"/>
                        </a:spcAft>
                      </a:pPr>
                      <a:r>
                        <a:rPr lang="en-US" sz="1400" dirty="0">
                          <a:effectLst/>
                        </a:rPr>
                        <a:t>1: The reset operation is ongoing.</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101053" marR="101053" marT="0" marB="0"/>
                </a:tc>
              </a:tr>
            </a:tbl>
          </a:graphicData>
        </a:graphic>
      </p:graphicFrame>
    </p:spTree>
    <p:extLst>
      <p:ext uri="{BB962C8B-B14F-4D97-AF65-F5344CB8AC3E}">
        <p14:creationId xmlns:p14="http://schemas.microsoft.com/office/powerpoint/2010/main" val="28196299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275008"/>
          </a:xfrm>
        </p:spPr>
        <p:txBody>
          <a:bodyPr>
            <a:normAutofit/>
          </a:bodyPr>
          <a:lstStyle/>
          <a:p>
            <a:r>
              <a:rPr lang="it-IT" dirty="0"/>
              <a:t>I2C CTRLB (Control B)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17</a:t>
            </a:fld>
            <a:endParaRPr lang="en-US" sz="2400" dirty="0"/>
          </a:p>
        </p:txBody>
      </p:sp>
      <p:pic>
        <p:nvPicPr>
          <p:cNvPr id="3" name="Picture 2"/>
          <p:cNvPicPr>
            <a:picLocks noChangeAspect="1"/>
          </p:cNvPicPr>
          <p:nvPr/>
        </p:nvPicPr>
        <p:blipFill>
          <a:blip r:embed="rId3"/>
          <a:stretch>
            <a:fillRect/>
          </a:stretch>
        </p:blipFill>
        <p:spPr>
          <a:xfrm>
            <a:off x="2575537" y="1462870"/>
            <a:ext cx="7959505" cy="4769386"/>
          </a:xfrm>
          <a:prstGeom prst="rect">
            <a:avLst/>
          </a:prstGeom>
        </p:spPr>
      </p:pic>
    </p:spTree>
    <p:extLst>
      <p:ext uri="{BB962C8B-B14F-4D97-AF65-F5344CB8AC3E}">
        <p14:creationId xmlns:p14="http://schemas.microsoft.com/office/powerpoint/2010/main" val="31053517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59854"/>
            <a:ext cx="10018713" cy="1275008"/>
          </a:xfrm>
        </p:spPr>
        <p:txBody>
          <a:bodyPr>
            <a:normAutofit fontScale="90000"/>
          </a:bodyPr>
          <a:lstStyle/>
          <a:p>
            <a:r>
              <a:rPr lang="en-US" dirty="0"/>
              <a:t>CTRLB (Control B) Register Bit Description (See SAMD2x datasheet for other bits)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18</a:t>
            </a:fld>
            <a:endParaRPr lang="en-US" sz="2400" dirty="0"/>
          </a:p>
        </p:txBody>
      </p:sp>
      <p:pic>
        <p:nvPicPr>
          <p:cNvPr id="5" name="Picture 4"/>
          <p:cNvPicPr>
            <a:picLocks noChangeAspect="1"/>
          </p:cNvPicPr>
          <p:nvPr/>
        </p:nvPicPr>
        <p:blipFill>
          <a:blip r:embed="rId3"/>
          <a:stretch>
            <a:fillRect/>
          </a:stretch>
        </p:blipFill>
        <p:spPr>
          <a:xfrm>
            <a:off x="1716012" y="2904542"/>
            <a:ext cx="9108339" cy="2156855"/>
          </a:xfrm>
          <a:prstGeom prst="rect">
            <a:avLst/>
          </a:prstGeom>
        </p:spPr>
      </p:pic>
    </p:spTree>
    <p:extLst>
      <p:ext uri="{BB962C8B-B14F-4D97-AF65-F5344CB8AC3E}">
        <p14:creationId xmlns:p14="http://schemas.microsoft.com/office/powerpoint/2010/main" val="6197068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59854"/>
            <a:ext cx="10018713" cy="1275008"/>
          </a:xfrm>
        </p:spPr>
        <p:txBody>
          <a:bodyPr>
            <a:normAutofit/>
          </a:bodyPr>
          <a:lstStyle/>
          <a:p>
            <a:r>
              <a:rPr lang="en-US" dirty="0"/>
              <a:t>A clock period of I2C clock</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19</a:t>
            </a:fld>
            <a:endParaRPr lang="en-US" sz="2400" dirty="0"/>
          </a:p>
        </p:txBody>
      </p:sp>
      <p:pic>
        <p:nvPicPr>
          <p:cNvPr id="3" name="Picture 2"/>
          <p:cNvPicPr>
            <a:picLocks noChangeAspect="1"/>
          </p:cNvPicPr>
          <p:nvPr/>
        </p:nvPicPr>
        <p:blipFill>
          <a:blip r:embed="rId3"/>
          <a:stretch>
            <a:fillRect/>
          </a:stretch>
        </p:blipFill>
        <p:spPr>
          <a:xfrm>
            <a:off x="3706926" y="2372038"/>
            <a:ext cx="5535409" cy="3860218"/>
          </a:xfrm>
          <a:prstGeom prst="rect">
            <a:avLst/>
          </a:prstGeom>
        </p:spPr>
      </p:pic>
    </p:spTree>
    <p:extLst>
      <p:ext uri="{BB962C8B-B14F-4D97-AF65-F5344CB8AC3E}">
        <p14:creationId xmlns:p14="http://schemas.microsoft.com/office/powerpoint/2010/main" val="6991991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59854"/>
            <a:ext cx="10018713" cy="1275008"/>
          </a:xfrm>
        </p:spPr>
        <p:txBody>
          <a:bodyPr>
            <a:normAutofit/>
          </a:bodyPr>
          <a:lstStyle/>
          <a:p>
            <a:r>
              <a:rPr lang="en-US" dirty="0"/>
              <a:t>BAUD Register to Set I2C Baud Rate</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20</a:t>
            </a:fld>
            <a:endParaRPr lang="en-US" sz="2400" dirty="0"/>
          </a:p>
        </p:txBody>
      </p:sp>
      <p:pic>
        <p:nvPicPr>
          <p:cNvPr id="5" name="Picture 4"/>
          <p:cNvPicPr>
            <a:picLocks noChangeAspect="1"/>
          </p:cNvPicPr>
          <p:nvPr/>
        </p:nvPicPr>
        <p:blipFill>
          <a:blip r:embed="rId3"/>
          <a:stretch>
            <a:fillRect/>
          </a:stretch>
        </p:blipFill>
        <p:spPr>
          <a:xfrm>
            <a:off x="2664289" y="2915256"/>
            <a:ext cx="7658754" cy="1798412"/>
          </a:xfrm>
          <a:prstGeom prst="rect">
            <a:avLst/>
          </a:prstGeom>
        </p:spPr>
      </p:pic>
    </p:spTree>
    <p:extLst>
      <p:ext uri="{BB962C8B-B14F-4D97-AF65-F5344CB8AC3E}">
        <p14:creationId xmlns:p14="http://schemas.microsoft.com/office/powerpoint/2010/main" val="24680018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59854"/>
            <a:ext cx="10018713" cy="1275008"/>
          </a:xfrm>
        </p:spPr>
        <p:txBody>
          <a:bodyPr>
            <a:normAutofit fontScale="90000"/>
          </a:bodyPr>
          <a:lstStyle/>
          <a:p>
            <a:r>
              <a:rPr lang="en-US" dirty="0"/>
              <a:t>BAUD Register Bits (See SAMD2x datasheet for other bits)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21</a:t>
            </a:fld>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val="1018750085"/>
              </p:ext>
            </p:extLst>
          </p:nvPr>
        </p:nvGraphicFramePr>
        <p:xfrm>
          <a:off x="2471195" y="3025521"/>
          <a:ext cx="8216008" cy="1261872"/>
        </p:xfrm>
        <a:graphic>
          <a:graphicData uri="http://schemas.openxmlformats.org/drawingml/2006/table">
            <a:tbl>
              <a:tblPr firstRow="1" firstCol="1" bandRow="1">
                <a:tableStyleId>{5C22544A-7EE6-4342-B048-85BDC9FD1C3A}</a:tableStyleId>
              </a:tblPr>
              <a:tblGrid>
                <a:gridCol w="1449884"/>
                <a:gridCol w="6766124"/>
              </a:tblGrid>
              <a:tr h="403876">
                <a:tc>
                  <a:txBody>
                    <a:bodyPr/>
                    <a:lstStyle/>
                    <a:p>
                      <a:pPr marL="0" marR="0">
                        <a:lnSpc>
                          <a:spcPct val="115000"/>
                        </a:lnSpc>
                        <a:spcBef>
                          <a:spcPts val="0"/>
                        </a:spcBef>
                        <a:spcAft>
                          <a:spcPts val="0"/>
                        </a:spcAft>
                      </a:pPr>
                      <a:r>
                        <a:rPr lang="en-US" sz="2400">
                          <a:effectLst/>
                        </a:rPr>
                        <a:t>Bits</a:t>
                      </a:r>
                      <a:endParaRPr lang="en-US" sz="2400">
                        <a:effectLst/>
                        <a:latin typeface="Calibri" panose="020F0502020204030204" pitchFamily="34" charset="0"/>
                        <a:ea typeface="Times New Roman" panose="02020603050405020304" pitchFamily="18" charset="0"/>
                        <a:cs typeface="Arial" panose="020B0604020202020204" pitchFamily="34" charset="0"/>
                      </a:endParaRPr>
                    </a:p>
                  </a:txBody>
                  <a:tcPr marL="152619" marR="152619" marT="0" marB="0"/>
                </a:tc>
                <a:tc>
                  <a:txBody>
                    <a:bodyPr/>
                    <a:lstStyle/>
                    <a:p>
                      <a:pPr marL="0" marR="0">
                        <a:lnSpc>
                          <a:spcPct val="115000"/>
                        </a:lnSpc>
                        <a:spcBef>
                          <a:spcPts val="0"/>
                        </a:spcBef>
                        <a:spcAft>
                          <a:spcPts val="0"/>
                        </a:spcAft>
                      </a:pPr>
                      <a:r>
                        <a:rPr lang="en-US" sz="2400">
                          <a:effectLst/>
                        </a:rPr>
                        <a:t>Description</a:t>
                      </a:r>
                      <a:endParaRPr lang="en-US" sz="2400">
                        <a:effectLst/>
                        <a:latin typeface="Calibri" panose="020F0502020204030204" pitchFamily="34" charset="0"/>
                        <a:ea typeface="Times New Roman" panose="02020603050405020304" pitchFamily="18" charset="0"/>
                        <a:cs typeface="Arial" panose="020B0604020202020204" pitchFamily="34" charset="0"/>
                      </a:endParaRPr>
                    </a:p>
                  </a:txBody>
                  <a:tcPr marL="152619" marR="152619" marT="0" marB="0"/>
                </a:tc>
              </a:tr>
              <a:tr h="403876">
                <a:tc>
                  <a:txBody>
                    <a:bodyPr/>
                    <a:lstStyle/>
                    <a:p>
                      <a:pPr marL="0" marR="0">
                        <a:lnSpc>
                          <a:spcPct val="115000"/>
                        </a:lnSpc>
                        <a:spcBef>
                          <a:spcPts val="0"/>
                        </a:spcBef>
                        <a:spcAft>
                          <a:spcPts val="0"/>
                        </a:spcAft>
                      </a:pPr>
                      <a:r>
                        <a:rPr lang="en-US" sz="2400">
                          <a:effectLst/>
                        </a:rPr>
                        <a:t>15-8</a:t>
                      </a:r>
                      <a:endParaRPr lang="en-US" sz="2400">
                        <a:effectLst/>
                        <a:latin typeface="Calibri" panose="020F0502020204030204" pitchFamily="34" charset="0"/>
                        <a:ea typeface="Times New Roman" panose="02020603050405020304" pitchFamily="18" charset="0"/>
                        <a:cs typeface="Arial" panose="020B0604020202020204" pitchFamily="34" charset="0"/>
                      </a:endParaRPr>
                    </a:p>
                  </a:txBody>
                  <a:tcPr marL="152619" marR="152619" marT="0" marB="0"/>
                </a:tc>
                <a:tc>
                  <a:txBody>
                    <a:bodyPr/>
                    <a:lstStyle/>
                    <a:p>
                      <a:pPr marL="0" marR="0">
                        <a:lnSpc>
                          <a:spcPct val="115000"/>
                        </a:lnSpc>
                        <a:spcBef>
                          <a:spcPts val="0"/>
                        </a:spcBef>
                        <a:spcAft>
                          <a:spcPts val="0"/>
                        </a:spcAft>
                      </a:pPr>
                      <a:r>
                        <a:rPr lang="en-US" sz="2400">
                          <a:effectLst/>
                        </a:rPr>
                        <a:t>BAUDLOW – describes the low time of SCL</a:t>
                      </a:r>
                      <a:endParaRPr lang="en-US" sz="2400">
                        <a:effectLst/>
                        <a:latin typeface="Calibri" panose="020F0502020204030204" pitchFamily="34" charset="0"/>
                        <a:ea typeface="Times New Roman" panose="02020603050405020304" pitchFamily="18" charset="0"/>
                        <a:cs typeface="Arial" panose="020B0604020202020204" pitchFamily="34" charset="0"/>
                      </a:endParaRPr>
                    </a:p>
                  </a:txBody>
                  <a:tcPr marL="152619" marR="152619" marT="0" marB="0"/>
                </a:tc>
              </a:tr>
              <a:tr h="403876">
                <a:tc>
                  <a:txBody>
                    <a:bodyPr/>
                    <a:lstStyle/>
                    <a:p>
                      <a:pPr marL="0" marR="0">
                        <a:lnSpc>
                          <a:spcPct val="115000"/>
                        </a:lnSpc>
                        <a:spcBef>
                          <a:spcPts val="0"/>
                        </a:spcBef>
                        <a:spcAft>
                          <a:spcPts val="0"/>
                        </a:spcAft>
                      </a:pPr>
                      <a:r>
                        <a:rPr lang="en-US" sz="2400">
                          <a:effectLst/>
                        </a:rPr>
                        <a:t>7-0</a:t>
                      </a:r>
                      <a:endParaRPr lang="en-US" sz="2400">
                        <a:effectLst/>
                        <a:latin typeface="Calibri" panose="020F0502020204030204" pitchFamily="34" charset="0"/>
                        <a:ea typeface="Times New Roman" panose="02020603050405020304" pitchFamily="18" charset="0"/>
                        <a:cs typeface="Arial" panose="020B0604020202020204" pitchFamily="34" charset="0"/>
                      </a:endParaRPr>
                    </a:p>
                  </a:txBody>
                  <a:tcPr marL="152619" marR="152619" marT="0" marB="0"/>
                </a:tc>
                <a:tc>
                  <a:txBody>
                    <a:bodyPr/>
                    <a:lstStyle/>
                    <a:p>
                      <a:pPr marL="0" marR="0">
                        <a:lnSpc>
                          <a:spcPct val="115000"/>
                        </a:lnSpc>
                        <a:spcBef>
                          <a:spcPts val="0"/>
                        </a:spcBef>
                        <a:spcAft>
                          <a:spcPts val="0"/>
                        </a:spcAft>
                      </a:pPr>
                      <a:r>
                        <a:rPr lang="en-US" sz="2400" dirty="0">
                          <a:effectLst/>
                        </a:rPr>
                        <a:t>BAUD – describes the high time of SCL</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txBody>
                  <a:tcPr marL="152619" marR="152619" marT="0" marB="0"/>
                </a:tc>
              </a:tr>
            </a:tbl>
          </a:graphicData>
        </a:graphic>
      </p:graphicFrame>
    </p:spTree>
    <p:extLst>
      <p:ext uri="{BB962C8B-B14F-4D97-AF65-F5344CB8AC3E}">
        <p14:creationId xmlns:p14="http://schemas.microsoft.com/office/powerpoint/2010/main" val="6443752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59854"/>
            <a:ext cx="10018713" cy="1275008"/>
          </a:xfrm>
        </p:spPr>
        <p:txBody>
          <a:bodyPr>
            <a:normAutofit/>
          </a:bodyPr>
          <a:lstStyle/>
          <a:p>
            <a:r>
              <a:rPr lang="en-US" dirty="0"/>
              <a:t>I2C ADDR register for slave address </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22</a:t>
            </a:fld>
            <a:endParaRPr lang="en-US" sz="2400" dirty="0"/>
          </a:p>
        </p:txBody>
      </p:sp>
      <p:pic>
        <p:nvPicPr>
          <p:cNvPr id="5" name="Picture 4"/>
          <p:cNvPicPr>
            <a:picLocks noChangeAspect="1"/>
          </p:cNvPicPr>
          <p:nvPr/>
        </p:nvPicPr>
        <p:blipFill>
          <a:blip r:embed="rId3"/>
          <a:stretch>
            <a:fillRect/>
          </a:stretch>
        </p:blipFill>
        <p:spPr>
          <a:xfrm>
            <a:off x="2422697" y="2325705"/>
            <a:ext cx="8141937" cy="3250583"/>
          </a:xfrm>
          <a:prstGeom prst="rect">
            <a:avLst/>
          </a:prstGeom>
        </p:spPr>
      </p:pic>
    </p:spTree>
    <p:extLst>
      <p:ext uri="{BB962C8B-B14F-4D97-AF65-F5344CB8AC3E}">
        <p14:creationId xmlns:p14="http://schemas.microsoft.com/office/powerpoint/2010/main" val="40177515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59854"/>
            <a:ext cx="10018713" cy="1275008"/>
          </a:xfrm>
        </p:spPr>
        <p:txBody>
          <a:bodyPr>
            <a:normAutofit fontScale="90000"/>
          </a:bodyPr>
          <a:lstStyle/>
          <a:p>
            <a:r>
              <a:rPr lang="en-US" dirty="0"/>
              <a:t>ADDR Register Bits (See SAMD2x datasheet for other bits)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23</a:t>
            </a:fld>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val="2522405513"/>
              </p:ext>
            </p:extLst>
          </p:nvPr>
        </p:nvGraphicFramePr>
        <p:xfrm>
          <a:off x="2420635" y="2284382"/>
          <a:ext cx="8195911" cy="3046692"/>
        </p:xfrm>
        <a:graphic>
          <a:graphicData uri="http://schemas.openxmlformats.org/drawingml/2006/table">
            <a:tbl>
              <a:tblPr firstRow="1" firstCol="1" bandRow="1">
                <a:tableStyleId>{5C22544A-7EE6-4342-B048-85BDC9FD1C3A}</a:tableStyleId>
              </a:tblPr>
              <a:tblGrid>
                <a:gridCol w="839774"/>
                <a:gridCol w="1441743"/>
                <a:gridCol w="5914394"/>
              </a:tblGrid>
              <a:tr h="250791">
                <a:tc>
                  <a:txBody>
                    <a:bodyPr/>
                    <a:lstStyle/>
                    <a:p>
                      <a:pPr marL="0" marR="0">
                        <a:lnSpc>
                          <a:spcPct val="115000"/>
                        </a:lnSpc>
                        <a:spcBef>
                          <a:spcPts val="0"/>
                        </a:spcBef>
                        <a:spcAft>
                          <a:spcPts val="0"/>
                        </a:spcAft>
                      </a:pPr>
                      <a:r>
                        <a:rPr lang="en-US" sz="1500">
                          <a:effectLst/>
                        </a:rPr>
                        <a:t>Bits</a:t>
                      </a:r>
                      <a:endParaRPr lang="en-US" sz="1500">
                        <a:effectLst/>
                        <a:latin typeface="Calibri" panose="020F0502020204030204" pitchFamily="34" charset="0"/>
                        <a:ea typeface="Times New Roman" panose="02020603050405020304" pitchFamily="18" charset="0"/>
                        <a:cs typeface="Arial" panose="020B0604020202020204" pitchFamily="34" charset="0"/>
                      </a:endParaRPr>
                    </a:p>
                  </a:txBody>
                  <a:tcPr marL="94771" marR="94771" marT="0" marB="0"/>
                </a:tc>
                <a:tc>
                  <a:txBody>
                    <a:bodyPr/>
                    <a:lstStyle/>
                    <a:p>
                      <a:pPr marL="0" marR="0">
                        <a:lnSpc>
                          <a:spcPct val="115000"/>
                        </a:lnSpc>
                        <a:spcBef>
                          <a:spcPts val="0"/>
                        </a:spcBef>
                        <a:spcAft>
                          <a:spcPts val="0"/>
                        </a:spcAft>
                      </a:pPr>
                      <a:r>
                        <a:rPr lang="en-US" sz="1500">
                          <a:effectLst/>
                        </a:rPr>
                        <a:t>Field</a:t>
                      </a:r>
                      <a:endParaRPr lang="en-US" sz="1500">
                        <a:effectLst/>
                        <a:latin typeface="Calibri" panose="020F0502020204030204" pitchFamily="34" charset="0"/>
                        <a:ea typeface="Times New Roman" panose="02020603050405020304" pitchFamily="18" charset="0"/>
                        <a:cs typeface="Arial" panose="020B0604020202020204" pitchFamily="34" charset="0"/>
                      </a:endParaRPr>
                    </a:p>
                  </a:txBody>
                  <a:tcPr marL="94771" marR="94771" marT="0" marB="0"/>
                </a:tc>
                <a:tc>
                  <a:txBody>
                    <a:bodyPr/>
                    <a:lstStyle/>
                    <a:p>
                      <a:pPr marL="0" marR="0">
                        <a:lnSpc>
                          <a:spcPct val="115000"/>
                        </a:lnSpc>
                        <a:spcBef>
                          <a:spcPts val="0"/>
                        </a:spcBef>
                        <a:spcAft>
                          <a:spcPts val="0"/>
                        </a:spcAft>
                      </a:pPr>
                      <a:r>
                        <a:rPr lang="en-US" sz="1500">
                          <a:effectLst/>
                        </a:rPr>
                        <a:t>Description</a:t>
                      </a:r>
                      <a:endParaRPr lang="en-US" sz="1500">
                        <a:effectLst/>
                        <a:latin typeface="Calibri" panose="020F0502020204030204" pitchFamily="34" charset="0"/>
                        <a:ea typeface="Times New Roman" panose="02020603050405020304" pitchFamily="18" charset="0"/>
                        <a:cs typeface="Arial" panose="020B0604020202020204" pitchFamily="34" charset="0"/>
                      </a:endParaRPr>
                    </a:p>
                  </a:txBody>
                  <a:tcPr marL="94771" marR="94771" marT="0" marB="0"/>
                </a:tc>
              </a:tr>
              <a:tr h="2783802">
                <a:tc>
                  <a:txBody>
                    <a:bodyPr/>
                    <a:lstStyle/>
                    <a:p>
                      <a:pPr marL="0" marR="0">
                        <a:lnSpc>
                          <a:spcPct val="115000"/>
                        </a:lnSpc>
                        <a:spcBef>
                          <a:spcPts val="0"/>
                        </a:spcBef>
                        <a:spcAft>
                          <a:spcPts val="0"/>
                        </a:spcAft>
                      </a:pPr>
                      <a:r>
                        <a:rPr lang="en-US" sz="1500">
                          <a:effectLst/>
                        </a:rPr>
                        <a:t>10-0</a:t>
                      </a:r>
                      <a:endParaRPr lang="en-US" sz="1500">
                        <a:effectLst/>
                        <a:latin typeface="Calibri" panose="020F0502020204030204" pitchFamily="34" charset="0"/>
                        <a:ea typeface="Times New Roman" panose="02020603050405020304" pitchFamily="18" charset="0"/>
                        <a:cs typeface="Arial" panose="020B0604020202020204" pitchFamily="34" charset="0"/>
                      </a:endParaRPr>
                    </a:p>
                  </a:txBody>
                  <a:tcPr marL="94771" marR="94771" marT="0" marB="0"/>
                </a:tc>
                <a:tc>
                  <a:txBody>
                    <a:bodyPr/>
                    <a:lstStyle/>
                    <a:p>
                      <a:pPr marL="0" marR="0">
                        <a:lnSpc>
                          <a:spcPct val="115000"/>
                        </a:lnSpc>
                        <a:spcBef>
                          <a:spcPts val="0"/>
                        </a:spcBef>
                        <a:spcAft>
                          <a:spcPts val="0"/>
                        </a:spcAft>
                      </a:pPr>
                      <a:r>
                        <a:rPr lang="en-US" sz="1500">
                          <a:effectLst/>
                        </a:rPr>
                        <a:t>ADDR[10:0]</a:t>
                      </a:r>
                      <a:endParaRPr lang="en-US" sz="1500">
                        <a:effectLst/>
                        <a:latin typeface="Calibri" panose="020F0502020204030204" pitchFamily="34" charset="0"/>
                        <a:ea typeface="Times New Roman" panose="02020603050405020304" pitchFamily="18" charset="0"/>
                        <a:cs typeface="Arial" panose="020B0604020202020204" pitchFamily="34" charset="0"/>
                      </a:endParaRPr>
                    </a:p>
                  </a:txBody>
                  <a:tcPr marL="94771" marR="94771" marT="0" marB="0"/>
                </a:tc>
                <a:tc>
                  <a:txBody>
                    <a:bodyPr/>
                    <a:lstStyle/>
                    <a:p>
                      <a:pPr marL="0" marR="0">
                        <a:lnSpc>
                          <a:spcPct val="115000"/>
                        </a:lnSpc>
                        <a:spcBef>
                          <a:spcPts val="0"/>
                        </a:spcBef>
                        <a:spcAft>
                          <a:spcPts val="0"/>
                        </a:spcAft>
                      </a:pPr>
                      <a:r>
                        <a:rPr lang="en-US" sz="1500" dirty="0">
                          <a:effectLst/>
                        </a:rPr>
                        <a:t>A</a:t>
                      </a:r>
                      <a:r>
                        <a:rPr lang="en-US" sz="1300" dirty="0">
                          <a:effectLst/>
                        </a:rPr>
                        <a:t>ddress</a:t>
                      </a:r>
                      <a:endParaRPr lang="en-US" sz="1500" dirty="0">
                        <a:effectLst/>
                      </a:endParaRPr>
                    </a:p>
                    <a:p>
                      <a:pPr marL="0" marR="0">
                        <a:lnSpc>
                          <a:spcPct val="115000"/>
                        </a:lnSpc>
                        <a:spcBef>
                          <a:spcPts val="0"/>
                        </a:spcBef>
                        <a:spcAft>
                          <a:spcPts val="0"/>
                        </a:spcAft>
                      </a:pPr>
                      <a:r>
                        <a:rPr lang="en-US" sz="1300" dirty="0">
                          <a:effectLst/>
                        </a:rPr>
                        <a:t>When ADDR is written, the consecutive operation will depend on the bus state:</a:t>
                      </a:r>
                      <a:endParaRPr lang="en-US" sz="1500" dirty="0">
                        <a:effectLst/>
                      </a:endParaRPr>
                    </a:p>
                    <a:p>
                      <a:pPr marL="0" marR="0">
                        <a:lnSpc>
                          <a:spcPct val="115000"/>
                        </a:lnSpc>
                        <a:spcBef>
                          <a:spcPts val="0"/>
                        </a:spcBef>
                        <a:spcAft>
                          <a:spcPts val="0"/>
                        </a:spcAft>
                      </a:pPr>
                      <a:r>
                        <a:rPr lang="en-US" sz="1300" dirty="0">
                          <a:effectLst/>
                        </a:rPr>
                        <a:t>Unknown: INTFLAG.MB and STATUS.BUSERR are set, and the operation is terminated.</a:t>
                      </a:r>
                      <a:endParaRPr lang="en-US" sz="1500" dirty="0">
                        <a:effectLst/>
                      </a:endParaRPr>
                    </a:p>
                    <a:p>
                      <a:pPr marL="0" marR="0">
                        <a:lnSpc>
                          <a:spcPct val="115000"/>
                        </a:lnSpc>
                        <a:spcBef>
                          <a:spcPts val="0"/>
                        </a:spcBef>
                        <a:spcAft>
                          <a:spcPts val="0"/>
                        </a:spcAft>
                      </a:pPr>
                      <a:r>
                        <a:rPr lang="en-US" sz="1300" dirty="0">
                          <a:effectLst/>
                        </a:rPr>
                        <a:t>Busy: The I</a:t>
                      </a:r>
                      <a:r>
                        <a:rPr lang="en-US" sz="900" dirty="0">
                          <a:effectLst/>
                        </a:rPr>
                        <a:t>2</a:t>
                      </a:r>
                      <a:r>
                        <a:rPr lang="en-US" sz="1300" dirty="0">
                          <a:effectLst/>
                        </a:rPr>
                        <a:t>C master will await further operation until the bus becomes idle.</a:t>
                      </a:r>
                      <a:endParaRPr lang="en-US" sz="1500" dirty="0">
                        <a:effectLst/>
                      </a:endParaRPr>
                    </a:p>
                    <a:p>
                      <a:pPr marL="0" marR="0">
                        <a:lnSpc>
                          <a:spcPct val="115000"/>
                        </a:lnSpc>
                        <a:spcBef>
                          <a:spcPts val="0"/>
                        </a:spcBef>
                        <a:spcAft>
                          <a:spcPts val="0"/>
                        </a:spcAft>
                      </a:pPr>
                      <a:r>
                        <a:rPr lang="en-US" sz="1300" dirty="0">
                          <a:effectLst/>
                        </a:rPr>
                        <a:t>Idle: The I</a:t>
                      </a:r>
                      <a:r>
                        <a:rPr lang="en-US" sz="900" dirty="0">
                          <a:effectLst/>
                        </a:rPr>
                        <a:t>2</a:t>
                      </a:r>
                      <a:r>
                        <a:rPr lang="en-US" sz="1300" dirty="0">
                          <a:effectLst/>
                        </a:rPr>
                        <a:t>C master will issue a start condition followed by the address written in ADDR. If the address is acknowledged,</a:t>
                      </a:r>
                      <a:endParaRPr lang="en-US" sz="1500" dirty="0">
                        <a:effectLst/>
                      </a:endParaRPr>
                    </a:p>
                    <a:p>
                      <a:pPr marL="0" marR="0">
                        <a:lnSpc>
                          <a:spcPct val="115000"/>
                        </a:lnSpc>
                        <a:spcBef>
                          <a:spcPts val="0"/>
                        </a:spcBef>
                        <a:spcAft>
                          <a:spcPts val="0"/>
                        </a:spcAft>
                      </a:pPr>
                      <a:r>
                        <a:rPr lang="en-US" sz="1300" dirty="0">
                          <a:effectLst/>
                        </a:rPr>
                        <a:t>SCL is forced and held low, and STATUS.CLKHOLD and INTFLAG.MB are set.</a:t>
                      </a:r>
                      <a:endParaRPr lang="en-US" sz="1500" dirty="0">
                        <a:effectLst/>
                      </a:endParaRPr>
                    </a:p>
                    <a:p>
                      <a:pPr marL="0" marR="0">
                        <a:lnSpc>
                          <a:spcPct val="115000"/>
                        </a:lnSpc>
                        <a:spcBef>
                          <a:spcPts val="0"/>
                        </a:spcBef>
                        <a:spcAft>
                          <a:spcPts val="0"/>
                        </a:spcAft>
                      </a:pPr>
                      <a:r>
                        <a:rPr lang="en-US" sz="1300" dirty="0">
                          <a:effectLst/>
                        </a:rPr>
                        <a:t>Owner: A repeated start sequence will be performed. If the previous transaction was a read, the acknowledge action is sent before the repeated start bus condition is issued on the bus. Writing ADDR to issue a repeated start is performed while INTFLAG.MB or INTFLAG.SB is set. </a:t>
                      </a:r>
                      <a:endParaRPr lang="en-US" sz="1500" dirty="0">
                        <a:effectLst/>
                        <a:latin typeface="Calibri" panose="020F0502020204030204" pitchFamily="34" charset="0"/>
                        <a:ea typeface="Times New Roman" panose="02020603050405020304" pitchFamily="18" charset="0"/>
                        <a:cs typeface="Arial" panose="020B0604020202020204" pitchFamily="34" charset="0"/>
                      </a:endParaRPr>
                    </a:p>
                  </a:txBody>
                  <a:tcPr marL="94771" marR="94771" marT="0" marB="0"/>
                </a:tc>
              </a:tr>
            </a:tbl>
          </a:graphicData>
        </a:graphic>
      </p:graphicFrame>
    </p:spTree>
    <p:extLst>
      <p:ext uri="{BB962C8B-B14F-4D97-AF65-F5344CB8AC3E}">
        <p14:creationId xmlns:p14="http://schemas.microsoft.com/office/powerpoint/2010/main" val="40834753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59854"/>
            <a:ext cx="10018713" cy="1275008"/>
          </a:xfrm>
        </p:spPr>
        <p:txBody>
          <a:bodyPr>
            <a:normAutofit/>
          </a:bodyPr>
          <a:lstStyle/>
          <a:p>
            <a:r>
              <a:rPr lang="en-US" dirty="0"/>
              <a:t>DATA Transmit/Receive Buffer Register </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24</a:t>
            </a:fld>
            <a:endParaRPr lang="en-US" sz="2400" dirty="0"/>
          </a:p>
        </p:txBody>
      </p:sp>
      <p:pic>
        <p:nvPicPr>
          <p:cNvPr id="5" name="Picture 4"/>
          <p:cNvPicPr>
            <a:picLocks noChangeAspect="1"/>
          </p:cNvPicPr>
          <p:nvPr/>
        </p:nvPicPr>
        <p:blipFill>
          <a:blip r:embed="rId3"/>
          <a:stretch>
            <a:fillRect/>
          </a:stretch>
        </p:blipFill>
        <p:spPr>
          <a:xfrm>
            <a:off x="2108063" y="3017204"/>
            <a:ext cx="8771206" cy="1670706"/>
          </a:xfrm>
          <a:prstGeom prst="rect">
            <a:avLst/>
          </a:prstGeom>
        </p:spPr>
      </p:pic>
    </p:spTree>
    <p:extLst>
      <p:ext uri="{BB962C8B-B14F-4D97-AF65-F5344CB8AC3E}">
        <p14:creationId xmlns:p14="http://schemas.microsoft.com/office/powerpoint/2010/main" val="23435074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59854"/>
            <a:ext cx="10018713" cy="1275008"/>
          </a:xfrm>
        </p:spPr>
        <p:txBody>
          <a:bodyPr>
            <a:normAutofit/>
          </a:bodyPr>
          <a:lstStyle/>
          <a:p>
            <a:r>
              <a:rPr lang="en-US" dirty="0"/>
              <a:t>DATA Register Bits </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25</a:t>
            </a:fld>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val="148353809"/>
              </p:ext>
            </p:extLst>
          </p:nvPr>
        </p:nvGraphicFramePr>
        <p:xfrm>
          <a:off x="3219126" y="2860218"/>
          <a:ext cx="6980942" cy="2070164"/>
        </p:xfrm>
        <a:graphic>
          <a:graphicData uri="http://schemas.openxmlformats.org/drawingml/2006/table">
            <a:tbl>
              <a:tblPr firstRow="1" firstCol="1" bandRow="1">
                <a:tableStyleId>{5C22544A-7EE6-4342-B048-85BDC9FD1C3A}</a:tableStyleId>
              </a:tblPr>
              <a:tblGrid>
                <a:gridCol w="715285"/>
                <a:gridCol w="1228018"/>
                <a:gridCol w="5037639"/>
              </a:tblGrid>
              <a:tr h="295390">
                <a:tc>
                  <a:txBody>
                    <a:bodyPr/>
                    <a:lstStyle/>
                    <a:p>
                      <a:pPr marL="0" marR="0">
                        <a:lnSpc>
                          <a:spcPct val="115000"/>
                        </a:lnSpc>
                        <a:spcBef>
                          <a:spcPts val="0"/>
                        </a:spcBef>
                        <a:spcAft>
                          <a:spcPts val="0"/>
                        </a:spcAft>
                      </a:pPr>
                      <a:r>
                        <a:rPr lang="en-US" sz="1800">
                          <a:effectLst/>
                        </a:rPr>
                        <a:t>Bits</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a:effectLst/>
                        </a:rPr>
                        <a:t>Field</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a:effectLst/>
                        </a:rPr>
                        <a:t>Description</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r>
              <a:tr h="1570939">
                <a:tc>
                  <a:txBody>
                    <a:bodyPr/>
                    <a:lstStyle/>
                    <a:p>
                      <a:pPr marL="0" marR="0">
                        <a:lnSpc>
                          <a:spcPct val="115000"/>
                        </a:lnSpc>
                        <a:spcBef>
                          <a:spcPts val="0"/>
                        </a:spcBef>
                        <a:spcAft>
                          <a:spcPts val="0"/>
                        </a:spcAft>
                      </a:pPr>
                      <a:r>
                        <a:rPr lang="en-US" sz="1800">
                          <a:effectLst/>
                        </a:rPr>
                        <a:t>7-0</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a:effectLst/>
                        </a:rPr>
                        <a:t>DATA[7:0]</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800" dirty="0">
                          <a:effectLst/>
                        </a:rPr>
                        <a:t>Data</a:t>
                      </a:r>
                    </a:p>
                    <a:p>
                      <a:pPr marL="0" marR="0" algn="just">
                        <a:lnSpc>
                          <a:spcPct val="115000"/>
                        </a:lnSpc>
                        <a:spcBef>
                          <a:spcPts val="0"/>
                        </a:spcBef>
                        <a:spcAft>
                          <a:spcPts val="0"/>
                        </a:spcAft>
                      </a:pPr>
                      <a:r>
                        <a:rPr lang="en-US" sz="1400" dirty="0">
                          <a:effectLst/>
                        </a:rPr>
                        <a:t>The master data register I/O location (DATA) provides access to the master transmit and receive data buffers. Reading valid data or writing data to be transmitted can be successfully done only when SCL is held low by the master (STATUS.CLKHOLD is set). An exception occurs when reading the last data byte after the stop condition has been sent.</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28640374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59854"/>
            <a:ext cx="10018713" cy="1275008"/>
          </a:xfrm>
        </p:spPr>
        <p:txBody>
          <a:bodyPr>
            <a:normAutofit/>
          </a:bodyPr>
          <a:lstStyle/>
          <a:p>
            <a:r>
              <a:rPr lang="en-US" dirty="0"/>
              <a:t>INTFLAG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26</a:t>
            </a:fld>
            <a:endParaRPr lang="en-US" sz="2400" dirty="0"/>
          </a:p>
        </p:txBody>
      </p:sp>
      <p:pic>
        <p:nvPicPr>
          <p:cNvPr id="5" name="Picture 4"/>
          <p:cNvPicPr>
            <a:picLocks noChangeAspect="1"/>
          </p:cNvPicPr>
          <p:nvPr/>
        </p:nvPicPr>
        <p:blipFill>
          <a:blip r:embed="rId3"/>
          <a:stretch>
            <a:fillRect/>
          </a:stretch>
        </p:blipFill>
        <p:spPr>
          <a:xfrm>
            <a:off x="2061793" y="3436145"/>
            <a:ext cx="9113155" cy="852521"/>
          </a:xfrm>
          <a:prstGeom prst="rect">
            <a:avLst/>
          </a:prstGeom>
        </p:spPr>
      </p:pic>
    </p:spTree>
    <p:extLst>
      <p:ext uri="{BB962C8B-B14F-4D97-AF65-F5344CB8AC3E}">
        <p14:creationId xmlns:p14="http://schemas.microsoft.com/office/powerpoint/2010/main" val="23336858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59854"/>
            <a:ext cx="10018713" cy="1275008"/>
          </a:xfrm>
        </p:spPr>
        <p:txBody>
          <a:bodyPr>
            <a:normAutofit fontScale="90000"/>
          </a:bodyPr>
          <a:lstStyle/>
          <a:p>
            <a:r>
              <a:rPr lang="en-US" dirty="0"/>
              <a:t>INTFLAG Register Bit Description (See SAMD2x datasheet for other bits)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27</a:t>
            </a:fld>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val="1120189089"/>
              </p:ext>
            </p:extLst>
          </p:nvPr>
        </p:nvGraphicFramePr>
        <p:xfrm>
          <a:off x="3103215" y="3064952"/>
          <a:ext cx="7848642" cy="2163871"/>
        </p:xfrm>
        <a:graphic>
          <a:graphicData uri="http://schemas.openxmlformats.org/drawingml/2006/table">
            <a:tbl>
              <a:tblPr firstRow="1" firstCol="1" bandRow="1">
                <a:tableStyleId>{5C22544A-7EE6-4342-B048-85BDC9FD1C3A}</a:tableStyleId>
              </a:tblPr>
              <a:tblGrid>
                <a:gridCol w="804192"/>
                <a:gridCol w="1380655"/>
                <a:gridCol w="5663795"/>
              </a:tblGrid>
              <a:tr h="298501">
                <a:tc>
                  <a:txBody>
                    <a:bodyPr/>
                    <a:lstStyle/>
                    <a:p>
                      <a:pPr marL="0" marR="0">
                        <a:lnSpc>
                          <a:spcPct val="115000"/>
                        </a:lnSpc>
                        <a:spcBef>
                          <a:spcPts val="0"/>
                        </a:spcBef>
                        <a:spcAft>
                          <a:spcPts val="0"/>
                        </a:spcAft>
                      </a:pPr>
                      <a:r>
                        <a:rPr lang="en-US" sz="1600">
                          <a:effectLst/>
                        </a:rPr>
                        <a:t>Bits</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a:effectLst/>
                        </a:rPr>
                        <a:t>Field</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a:effectLst/>
                        </a:rPr>
                        <a:t>Description</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r>
              <a:tr h="932685">
                <a:tc>
                  <a:txBody>
                    <a:bodyPr/>
                    <a:lstStyle/>
                    <a:p>
                      <a:pPr marL="0" marR="0">
                        <a:lnSpc>
                          <a:spcPct val="115000"/>
                        </a:lnSpc>
                        <a:spcBef>
                          <a:spcPts val="0"/>
                        </a:spcBef>
                        <a:spcAft>
                          <a:spcPts val="0"/>
                        </a:spcAft>
                      </a:pPr>
                      <a:r>
                        <a:rPr lang="en-US" sz="1600">
                          <a:effectLst/>
                        </a:rPr>
                        <a:t>1</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a:effectLst/>
                        </a:rPr>
                        <a:t>MB</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just">
                        <a:lnSpc>
                          <a:spcPct val="115000"/>
                        </a:lnSpc>
                        <a:spcBef>
                          <a:spcPts val="0"/>
                        </a:spcBef>
                        <a:spcAft>
                          <a:spcPts val="0"/>
                        </a:spcAft>
                      </a:pPr>
                      <a:r>
                        <a:rPr lang="en-US" sz="1600">
                          <a:effectLst/>
                        </a:rPr>
                        <a:t>Master on Bus</a:t>
                      </a:r>
                      <a:r>
                        <a:rPr lang="en-US" sz="1100">
                          <a:effectLst/>
                        </a:rPr>
                        <a:t> </a:t>
                      </a:r>
                      <a:endParaRPr lang="en-US" sz="1600">
                        <a:effectLst/>
                      </a:endParaRPr>
                    </a:p>
                    <a:p>
                      <a:pPr marL="0" marR="0">
                        <a:lnSpc>
                          <a:spcPct val="115000"/>
                        </a:lnSpc>
                        <a:spcBef>
                          <a:spcPts val="0"/>
                        </a:spcBef>
                        <a:spcAft>
                          <a:spcPts val="0"/>
                        </a:spcAft>
                      </a:pPr>
                      <a:r>
                        <a:rPr lang="en-US" sz="1600">
                          <a:effectLst/>
                        </a:rPr>
                        <a:t>The Master on Bus flag (MB) is set when a byte is transmitted in master write mode.</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r>
              <a:tr h="932685">
                <a:tc>
                  <a:txBody>
                    <a:bodyPr/>
                    <a:lstStyle/>
                    <a:p>
                      <a:pPr marL="0" marR="0">
                        <a:lnSpc>
                          <a:spcPct val="115000"/>
                        </a:lnSpc>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a:effectLst/>
                        </a:rPr>
                        <a:t>SB</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dirty="0">
                          <a:effectLst/>
                        </a:rPr>
                        <a:t>Slave on Bus</a:t>
                      </a:r>
                    </a:p>
                    <a:p>
                      <a:pPr marL="0" marR="0">
                        <a:lnSpc>
                          <a:spcPct val="115000"/>
                        </a:lnSpc>
                        <a:spcBef>
                          <a:spcPts val="0"/>
                        </a:spcBef>
                        <a:spcAft>
                          <a:spcPts val="0"/>
                        </a:spcAft>
                      </a:pPr>
                      <a:r>
                        <a:rPr lang="en-US" sz="1600" dirty="0">
                          <a:effectLst/>
                        </a:rPr>
                        <a:t>The Slave on Bus flag (SB) is set when a byte is successfully received in master read mode</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28170629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59854"/>
            <a:ext cx="10018713" cy="1275008"/>
          </a:xfrm>
        </p:spPr>
        <p:txBody>
          <a:bodyPr>
            <a:normAutofit/>
          </a:bodyPr>
          <a:lstStyle/>
          <a:p>
            <a:r>
              <a:rPr lang="en-US" dirty="0"/>
              <a:t>Status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28</a:t>
            </a:fld>
            <a:endParaRPr lang="en-US" sz="2400" dirty="0"/>
          </a:p>
        </p:txBody>
      </p:sp>
      <p:pic>
        <p:nvPicPr>
          <p:cNvPr id="5" name="Picture 4"/>
          <p:cNvPicPr>
            <a:picLocks noChangeAspect="1"/>
          </p:cNvPicPr>
          <p:nvPr/>
        </p:nvPicPr>
        <p:blipFill>
          <a:blip r:embed="rId3"/>
          <a:stretch>
            <a:fillRect/>
          </a:stretch>
        </p:blipFill>
        <p:spPr>
          <a:xfrm>
            <a:off x="2292144" y="2687179"/>
            <a:ext cx="8403043" cy="2527635"/>
          </a:xfrm>
          <a:prstGeom prst="rect">
            <a:avLst/>
          </a:prstGeom>
        </p:spPr>
      </p:pic>
    </p:spTree>
    <p:extLst>
      <p:ext uri="{BB962C8B-B14F-4D97-AF65-F5344CB8AC3E}">
        <p14:creationId xmlns:p14="http://schemas.microsoft.com/office/powerpoint/2010/main" val="1240560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759854"/>
            <a:ext cx="10018713" cy="1275008"/>
          </a:xfrm>
        </p:spPr>
        <p:txBody>
          <a:bodyPr>
            <a:normAutofit fontScale="90000"/>
          </a:bodyPr>
          <a:lstStyle/>
          <a:p>
            <a:r>
              <a:rPr lang="en-US" dirty="0"/>
              <a:t>BUS State Bits for Status Register (See SAMD2x datasheet for other bits)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29</a:t>
            </a:fld>
            <a:endParaRPr lang="en-US" sz="2400" dirty="0"/>
          </a:p>
        </p:txBody>
      </p:sp>
      <p:pic>
        <p:nvPicPr>
          <p:cNvPr id="3" name="Picture 2"/>
          <p:cNvPicPr>
            <a:picLocks noChangeAspect="1"/>
          </p:cNvPicPr>
          <p:nvPr/>
        </p:nvPicPr>
        <p:blipFill>
          <a:blip r:embed="rId3"/>
          <a:stretch>
            <a:fillRect/>
          </a:stretch>
        </p:blipFill>
        <p:spPr>
          <a:xfrm>
            <a:off x="1952594" y="2786584"/>
            <a:ext cx="9161123" cy="2583906"/>
          </a:xfrm>
          <a:prstGeom prst="rect">
            <a:avLst/>
          </a:prstGeom>
        </p:spPr>
      </p:pic>
    </p:spTree>
    <p:extLst>
      <p:ext uri="{BB962C8B-B14F-4D97-AF65-F5344CB8AC3E}">
        <p14:creationId xmlns:p14="http://schemas.microsoft.com/office/powerpoint/2010/main" val="35953848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566670"/>
          </a:xfrm>
        </p:spPr>
        <p:txBody>
          <a:bodyPr>
            <a:normAutofit fontScale="90000"/>
          </a:bodyPr>
          <a:lstStyle/>
          <a:p>
            <a:r>
              <a:rPr lang="en-US" dirty="0"/>
              <a:t>PORT pin function multiplexing</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30</a:t>
            </a:fld>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3429030785"/>
              </p:ext>
            </p:extLst>
          </p:nvPr>
        </p:nvGraphicFramePr>
        <p:xfrm>
          <a:off x="3181085" y="558511"/>
          <a:ext cx="7315198" cy="6299489"/>
        </p:xfrm>
        <a:graphic>
          <a:graphicData uri="http://schemas.openxmlformats.org/drawingml/2006/table">
            <a:tbl>
              <a:tblPr firstRow="1" firstCol="1" bandRow="1"/>
              <a:tblGrid>
                <a:gridCol w="284289"/>
                <a:gridCol w="452128"/>
                <a:gridCol w="553318"/>
                <a:gridCol w="580622"/>
                <a:gridCol w="395917"/>
                <a:gridCol w="338897"/>
                <a:gridCol w="288303"/>
                <a:gridCol w="287605"/>
                <a:gridCol w="888899"/>
                <a:gridCol w="864109"/>
                <a:gridCol w="622382"/>
                <a:gridCol w="622382"/>
                <a:gridCol w="567773"/>
                <a:gridCol w="568574"/>
              </a:tblGrid>
              <a:tr h="113183">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 (0)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 (1)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 (2)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 (3)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 (4)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 (5)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 (6)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 (7)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443">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I/O Pin</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Supply</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EIC</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REF</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ADC</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PTC</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DAC</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SERCOM-ALT</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TC/TCC</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AC/GCLK</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TCC2/WO[0]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TCC2/WO[1]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VOUT</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747">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ADC/VREFA DAC/VREFA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ADC/VREFB</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PA08</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NMI</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PA09</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EXTINT[9]</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I2S/MCK[0]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AIN[18]</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I2S/SCK[0]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AIN[19]</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SERCOM0/PAD[3]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I2S/FS[0]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TCC2/WO[0]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AC/CMP[0]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TCC2/WO[1]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AC/CMP[1]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TC3/WO[0]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SERCOM2/PAD[3]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TC3/WO[1]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TCC2/WO[0]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TCC2/WO[1]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PA18</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TC3/WO[0]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AC/CMP[0]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PA19</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TC3/WO[1]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AC/CMP[1]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X[8]</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TC7/WO[0]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I2S/SCK[0]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X[9]</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TC7/WO[1]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I2S/FS[0]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TC4/WO[0]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TC4/WO[1]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USB/SOF 1kHz</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TC5/WO[0]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USB/DM</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SERCOM3/PAD[3]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TC5/WO[1]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USB/DP</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PA28</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EXTINT[8]</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PA30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SWCLK</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PA31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SERCOM1/PAD[3]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SWDIO(4)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AIN[8]</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TC7/WO[0]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AIN[9]</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TC7/WO[1]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Y[8]</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TC6/WO[0]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Y[9]</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TC6/WO[1]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AIN[15]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PB08</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EXTINT[8]</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TC4/WO[0]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PB09</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VDDANA</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EXTINT[9]</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AIN[3]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Y[15]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TC4/WO[1]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TC5/WO[0]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I2S/MCK[1]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TC5/WO[1]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I2S/SCK[1]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TC4/WO[0]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I2S/FS[1]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TC4/WO[1]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TC5/WO[0]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X[15]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SERCOM4/PAD[3]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TC5/WO[1]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TC6/WO[0]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I2S/SD[1]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PB17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TC6/WO[1]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TCC0/WO[5]</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I2S/MCK[0]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PB22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EXTINT[6]</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TC7/WO[0]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PB23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EXTINT[7]</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SERCOM5/PAD[3]</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TC7/WO[1]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GCLK_IO[1]</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83">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PB30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VDDIO</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EXTINT[14]</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SERCOM5/PAD[0]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TCC0/WO[0]</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TCC1/WO[2]</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dirty="0">
                        <a:effectLst/>
                        <a:latin typeface="Calibri" panose="020F0502020204030204" pitchFamily="34" charset="0"/>
                        <a:ea typeface="Times New Roman" panose="02020603050405020304" pitchFamily="18" charset="0"/>
                        <a:cs typeface="Arial" panose="020B0604020202020204" pitchFamily="34" charset="0"/>
                      </a:endParaRPr>
                    </a:p>
                  </a:txBody>
                  <a:tcPr marL="8374" marR="83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946272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PMUX Register Options</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31</a:t>
            </a:fld>
            <a:endParaRPr lang="en-US" sz="2400" dirty="0"/>
          </a:p>
        </p:txBody>
      </p:sp>
      <p:pic>
        <p:nvPicPr>
          <p:cNvPr id="3" name="Picture 2"/>
          <p:cNvPicPr>
            <a:picLocks noChangeAspect="1"/>
          </p:cNvPicPr>
          <p:nvPr/>
        </p:nvPicPr>
        <p:blipFill>
          <a:blip r:embed="rId3"/>
          <a:stretch>
            <a:fillRect/>
          </a:stretch>
        </p:blipFill>
        <p:spPr>
          <a:xfrm>
            <a:off x="2240308" y="2482776"/>
            <a:ext cx="8506718" cy="3339977"/>
          </a:xfrm>
          <a:prstGeom prst="rect">
            <a:avLst/>
          </a:prstGeom>
        </p:spPr>
      </p:pic>
    </p:spTree>
    <p:extLst>
      <p:ext uri="{BB962C8B-B14F-4D97-AF65-F5344CB8AC3E}">
        <p14:creationId xmlns:p14="http://schemas.microsoft.com/office/powerpoint/2010/main" val="6580960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Pin Configuration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32</a:t>
            </a:fld>
            <a:endParaRPr lang="en-US" sz="2400" dirty="0"/>
          </a:p>
        </p:txBody>
      </p:sp>
      <p:pic>
        <p:nvPicPr>
          <p:cNvPr id="5" name="Picture 4"/>
          <p:cNvPicPr>
            <a:picLocks noChangeAspect="1"/>
          </p:cNvPicPr>
          <p:nvPr/>
        </p:nvPicPr>
        <p:blipFill>
          <a:blip r:embed="rId3"/>
          <a:stretch>
            <a:fillRect/>
          </a:stretch>
        </p:blipFill>
        <p:spPr>
          <a:xfrm>
            <a:off x="1897529" y="2862979"/>
            <a:ext cx="9192275" cy="1193229"/>
          </a:xfrm>
          <a:prstGeom prst="rect">
            <a:avLst/>
          </a:prstGeom>
        </p:spPr>
      </p:pic>
    </p:spTree>
    <p:extLst>
      <p:ext uri="{BB962C8B-B14F-4D97-AF65-F5344CB8AC3E}">
        <p14:creationId xmlns:p14="http://schemas.microsoft.com/office/powerpoint/2010/main" val="30306141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PMUX Register</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33</a:t>
            </a:fld>
            <a:endParaRPr lang="en-US" sz="2400" dirty="0"/>
          </a:p>
        </p:txBody>
      </p:sp>
      <p:pic>
        <p:nvPicPr>
          <p:cNvPr id="3" name="Picture 2"/>
          <p:cNvPicPr>
            <a:picLocks noChangeAspect="1"/>
          </p:cNvPicPr>
          <p:nvPr/>
        </p:nvPicPr>
        <p:blipFill>
          <a:blip r:embed="rId3"/>
          <a:stretch>
            <a:fillRect/>
          </a:stretch>
        </p:blipFill>
        <p:spPr>
          <a:xfrm>
            <a:off x="2395289" y="2989498"/>
            <a:ext cx="8556567" cy="1302683"/>
          </a:xfrm>
          <a:prstGeom prst="rect">
            <a:avLst/>
          </a:prstGeom>
        </p:spPr>
      </p:pic>
    </p:spTree>
    <p:extLst>
      <p:ext uri="{BB962C8B-B14F-4D97-AF65-F5344CB8AC3E}">
        <p14:creationId xmlns:p14="http://schemas.microsoft.com/office/powerpoint/2010/main" val="38022792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965278"/>
          </a:xfrm>
        </p:spPr>
        <p:txBody>
          <a:bodyPr/>
          <a:lstStyle/>
          <a:p>
            <a:r>
              <a:rPr lang="en-US" dirty="0"/>
              <a:t>DS1337 Pins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34</a:t>
            </a:fld>
            <a:endParaRPr lang="en-US" sz="24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5497" y="3084396"/>
            <a:ext cx="3190581" cy="1911536"/>
          </a:xfrm>
          <a:prstGeom prst="rect">
            <a:avLst/>
          </a:prstGeom>
        </p:spPr>
      </p:pic>
    </p:spTree>
    <p:extLst>
      <p:ext uri="{BB962C8B-B14F-4D97-AF65-F5344CB8AC3E}">
        <p14:creationId xmlns:p14="http://schemas.microsoft.com/office/powerpoint/2010/main" val="5238812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965278"/>
          </a:xfrm>
        </p:spPr>
        <p:txBody>
          <a:bodyPr/>
          <a:lstStyle/>
          <a:p>
            <a:r>
              <a:rPr lang="en-US" dirty="0"/>
              <a:t>SAMD2x Connections to RTC</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35</a:t>
            </a:fld>
            <a:endParaRPr lang="en-US" sz="2400" dirty="0"/>
          </a:p>
        </p:txBody>
      </p:sp>
      <p:pic>
        <p:nvPicPr>
          <p:cNvPr id="5" name="Picture 4"/>
          <p:cNvPicPr>
            <a:picLocks noChangeAspect="1"/>
          </p:cNvPicPr>
          <p:nvPr/>
        </p:nvPicPr>
        <p:blipFill>
          <a:blip r:embed="rId3"/>
          <a:stretch>
            <a:fillRect/>
          </a:stretch>
        </p:blipFill>
        <p:spPr>
          <a:xfrm>
            <a:off x="2553614" y="2094149"/>
            <a:ext cx="7880103" cy="2838459"/>
          </a:xfrm>
          <a:prstGeom prst="rect">
            <a:avLst/>
          </a:prstGeom>
        </p:spPr>
      </p:pic>
    </p:spTree>
    <p:extLst>
      <p:ext uri="{BB962C8B-B14F-4D97-AF65-F5344CB8AC3E}">
        <p14:creationId xmlns:p14="http://schemas.microsoft.com/office/powerpoint/2010/main" val="23673650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009934"/>
          </a:xfrm>
        </p:spPr>
        <p:txBody>
          <a:bodyPr/>
          <a:lstStyle/>
          <a:p>
            <a:r>
              <a:rPr lang="en-US" dirty="0"/>
              <a:t>DS1337 Address Map</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36</a:t>
            </a:fld>
            <a:endParaRPr lang="en-US" sz="2400" dirty="0"/>
          </a:p>
        </p:txBody>
      </p:sp>
      <p:graphicFrame>
        <p:nvGraphicFramePr>
          <p:cNvPr id="6" name="Table 5"/>
          <p:cNvGraphicFramePr>
            <a:graphicFrameLocks noGrp="1"/>
          </p:cNvGraphicFramePr>
          <p:nvPr>
            <p:extLst>
              <p:ext uri="{D42A27DB-BD31-4B8C-83A1-F6EECF244321}">
                <p14:modId xmlns:p14="http://schemas.microsoft.com/office/powerpoint/2010/main" val="2726999806"/>
              </p:ext>
            </p:extLst>
          </p:nvPr>
        </p:nvGraphicFramePr>
        <p:xfrm>
          <a:off x="2296634" y="1009934"/>
          <a:ext cx="8580472" cy="3913044"/>
        </p:xfrm>
        <a:graphic>
          <a:graphicData uri="http://schemas.openxmlformats.org/drawingml/2006/table">
            <a:tbl>
              <a:tblPr firstRow="1" lastCol="1" bandRow="1">
                <a:tableStyleId>{5C22544A-7EE6-4342-B048-85BDC9FD1C3A}</a:tableStyleId>
              </a:tblPr>
              <a:tblGrid>
                <a:gridCol w="871154"/>
                <a:gridCol w="761627"/>
                <a:gridCol w="626827"/>
                <a:gridCol w="724554"/>
                <a:gridCol w="687486"/>
                <a:gridCol w="1531679"/>
                <a:gridCol w="588070"/>
                <a:gridCol w="134174"/>
                <a:gridCol w="134174"/>
                <a:gridCol w="134174"/>
                <a:gridCol w="608292"/>
                <a:gridCol w="1236002"/>
                <a:gridCol w="542259"/>
              </a:tblGrid>
              <a:tr h="252041">
                <a:tc>
                  <a:txBody>
                    <a:bodyPr/>
                    <a:lstStyle/>
                    <a:p>
                      <a:pPr marL="0" marR="0" algn="ctr">
                        <a:lnSpc>
                          <a:spcPct val="115000"/>
                        </a:lnSpc>
                        <a:spcBef>
                          <a:spcPts val="0"/>
                        </a:spcBef>
                        <a:spcAft>
                          <a:spcPts val="0"/>
                        </a:spcAft>
                      </a:pPr>
                      <a:r>
                        <a:rPr lang="en-US" sz="900" dirty="0">
                          <a:effectLst/>
                        </a:rPr>
                        <a:t>Address</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a:txBody>
                    <a:bodyPr/>
                    <a:lstStyle/>
                    <a:p>
                      <a:pPr marL="0" marR="0" algn="ctr">
                        <a:lnSpc>
                          <a:spcPct val="115000"/>
                        </a:lnSpc>
                        <a:spcBef>
                          <a:spcPts val="0"/>
                        </a:spcBef>
                        <a:spcAft>
                          <a:spcPts val="0"/>
                        </a:spcAft>
                      </a:pPr>
                      <a:r>
                        <a:rPr lang="en-US" sz="900">
                          <a:effectLst/>
                        </a:rPr>
                        <a:t>Bit7</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a:txBody>
                    <a:bodyPr/>
                    <a:lstStyle/>
                    <a:p>
                      <a:pPr marL="0" marR="0" algn="ctr">
                        <a:lnSpc>
                          <a:spcPct val="115000"/>
                        </a:lnSpc>
                        <a:spcBef>
                          <a:spcPts val="0"/>
                        </a:spcBef>
                        <a:spcAft>
                          <a:spcPts val="0"/>
                        </a:spcAft>
                      </a:pPr>
                      <a:r>
                        <a:rPr lang="en-US" sz="900">
                          <a:effectLst/>
                        </a:rPr>
                        <a:t>Bit6</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a:txBody>
                    <a:bodyPr/>
                    <a:lstStyle/>
                    <a:p>
                      <a:pPr marL="0" marR="0" algn="ctr">
                        <a:lnSpc>
                          <a:spcPct val="115000"/>
                        </a:lnSpc>
                        <a:spcBef>
                          <a:spcPts val="0"/>
                        </a:spcBef>
                        <a:spcAft>
                          <a:spcPts val="0"/>
                        </a:spcAft>
                      </a:pPr>
                      <a:r>
                        <a:rPr lang="en-US" sz="900">
                          <a:effectLst/>
                        </a:rPr>
                        <a:t>Bit5</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a:txBody>
                    <a:bodyPr/>
                    <a:lstStyle/>
                    <a:p>
                      <a:pPr marL="0" marR="0" algn="ctr">
                        <a:lnSpc>
                          <a:spcPct val="115000"/>
                        </a:lnSpc>
                        <a:spcBef>
                          <a:spcPts val="0"/>
                        </a:spcBef>
                        <a:spcAft>
                          <a:spcPts val="0"/>
                        </a:spcAft>
                      </a:pPr>
                      <a:r>
                        <a:rPr lang="en-US" sz="900">
                          <a:effectLst/>
                        </a:rPr>
                        <a:t>Bit4</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a:txBody>
                    <a:bodyPr/>
                    <a:lstStyle/>
                    <a:p>
                      <a:pPr marL="0" marR="0" algn="ctr">
                        <a:lnSpc>
                          <a:spcPct val="115000"/>
                        </a:lnSpc>
                        <a:spcBef>
                          <a:spcPts val="0"/>
                        </a:spcBef>
                        <a:spcAft>
                          <a:spcPts val="0"/>
                        </a:spcAft>
                      </a:pPr>
                      <a:r>
                        <a:rPr lang="en-US" sz="900">
                          <a:effectLst/>
                        </a:rPr>
                        <a:t>Bit3</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a:txBody>
                    <a:bodyPr/>
                    <a:lstStyle/>
                    <a:p>
                      <a:pPr marL="0" marR="0" algn="ctr">
                        <a:lnSpc>
                          <a:spcPct val="115000"/>
                        </a:lnSpc>
                        <a:spcBef>
                          <a:spcPts val="0"/>
                        </a:spcBef>
                        <a:spcAft>
                          <a:spcPts val="0"/>
                        </a:spcAft>
                      </a:pPr>
                      <a:r>
                        <a:rPr lang="en-US" sz="900">
                          <a:effectLst/>
                        </a:rPr>
                        <a:t>Bit2</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gridSpan="2">
                  <a:txBody>
                    <a:bodyPr/>
                    <a:lstStyle/>
                    <a:p>
                      <a:pPr marL="0" marR="0" algn="ctr">
                        <a:lnSpc>
                          <a:spcPct val="115000"/>
                        </a:lnSpc>
                        <a:spcBef>
                          <a:spcPts val="0"/>
                        </a:spcBef>
                        <a:spcAft>
                          <a:spcPts val="0"/>
                        </a:spcAft>
                      </a:pPr>
                      <a:r>
                        <a:rPr lang="en-US" sz="900">
                          <a:effectLst/>
                        </a:rPr>
                        <a:t>Bit1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rPr>
                        <a:t>Bit0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Function</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a:txBody>
                    <a:bodyPr/>
                    <a:lstStyle/>
                    <a:p>
                      <a:pPr marL="0" marR="0" algn="ctr">
                        <a:lnSpc>
                          <a:spcPct val="115000"/>
                        </a:lnSpc>
                        <a:spcBef>
                          <a:spcPts val="0"/>
                        </a:spcBef>
                        <a:spcAft>
                          <a:spcPts val="0"/>
                        </a:spcAft>
                      </a:pPr>
                      <a:r>
                        <a:rPr lang="en-US" sz="900">
                          <a:effectLst/>
                        </a:rPr>
                        <a:t>Range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r>
              <a:tr h="154662">
                <a:tc>
                  <a:txBody>
                    <a:bodyPr/>
                    <a:lstStyle/>
                    <a:p>
                      <a:pPr marL="0" marR="0" algn="ctr">
                        <a:lnSpc>
                          <a:spcPct val="115000"/>
                        </a:lnSpc>
                        <a:spcBef>
                          <a:spcPts val="0"/>
                        </a:spcBef>
                        <a:spcAft>
                          <a:spcPts val="0"/>
                        </a:spcAft>
                      </a:pPr>
                      <a:r>
                        <a:rPr lang="en-US" sz="900" dirty="0">
                          <a:effectLst/>
                        </a:rPr>
                        <a:t>00H</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gridSpan="3">
                  <a:txBody>
                    <a:bodyPr/>
                    <a:lstStyle/>
                    <a:p>
                      <a:pPr marL="0" marR="0" algn="ctr">
                        <a:lnSpc>
                          <a:spcPct val="115000"/>
                        </a:lnSpc>
                        <a:spcBef>
                          <a:spcPts val="0"/>
                        </a:spcBef>
                        <a:spcAft>
                          <a:spcPts val="0"/>
                        </a:spcAft>
                      </a:pPr>
                      <a:r>
                        <a:rPr lang="en-US" sz="900">
                          <a:effectLst/>
                        </a:rPr>
                        <a:t>10 Seconds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hMerge="1">
                  <a:txBody>
                    <a:bodyPr/>
                    <a:lstStyle/>
                    <a:p>
                      <a:endParaRPr lang="en-US"/>
                    </a:p>
                  </a:txBody>
                  <a:tcPr/>
                </a:tc>
                <a:tc hMerge="1">
                  <a:txBody>
                    <a:bodyPr/>
                    <a:lstStyle/>
                    <a:p>
                      <a:endParaRPr lang="en-US"/>
                    </a:p>
                  </a:txBody>
                  <a:tcPr/>
                </a:tc>
                <a:tc gridSpan="6">
                  <a:txBody>
                    <a:bodyPr/>
                    <a:lstStyle/>
                    <a:p>
                      <a:pPr marL="0" marR="0" algn="ctr">
                        <a:lnSpc>
                          <a:spcPct val="115000"/>
                        </a:lnSpc>
                        <a:spcBef>
                          <a:spcPts val="0"/>
                        </a:spcBef>
                        <a:spcAft>
                          <a:spcPts val="0"/>
                        </a:spcAft>
                      </a:pPr>
                      <a:r>
                        <a:rPr lang="en-US" sz="900">
                          <a:effectLst/>
                        </a:rPr>
                        <a:t>Seconds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Seconds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a:txBody>
                    <a:bodyPr/>
                    <a:lstStyle/>
                    <a:p>
                      <a:pPr marL="0" marR="0" algn="ctr">
                        <a:lnSpc>
                          <a:spcPct val="115000"/>
                        </a:lnSpc>
                        <a:spcBef>
                          <a:spcPts val="0"/>
                        </a:spcBef>
                        <a:spcAft>
                          <a:spcPts val="0"/>
                        </a:spcAft>
                      </a:pPr>
                      <a:r>
                        <a:rPr lang="en-US" sz="900">
                          <a:effectLst/>
                        </a:rPr>
                        <a:t>00-59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r>
              <a:tr h="154662">
                <a:tc>
                  <a:txBody>
                    <a:bodyPr/>
                    <a:lstStyle/>
                    <a:p>
                      <a:pPr marL="0" marR="0" algn="ctr">
                        <a:lnSpc>
                          <a:spcPct val="115000"/>
                        </a:lnSpc>
                        <a:spcBef>
                          <a:spcPts val="0"/>
                        </a:spcBef>
                        <a:spcAft>
                          <a:spcPts val="0"/>
                        </a:spcAft>
                      </a:pPr>
                      <a:r>
                        <a:rPr lang="en-US" sz="900" dirty="0">
                          <a:effectLst/>
                        </a:rPr>
                        <a:t>01H</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a:txBody>
                    <a:bodyPr/>
                    <a:lstStyle/>
                    <a:p>
                      <a:pPr marL="0" marR="0" algn="ctr">
                        <a:lnSpc>
                          <a:spcPct val="115000"/>
                        </a:lnSpc>
                        <a:spcBef>
                          <a:spcPts val="0"/>
                        </a:spcBef>
                        <a:spcAft>
                          <a:spcPts val="0"/>
                        </a:spcAft>
                      </a:pPr>
                      <a:r>
                        <a:rPr lang="en-US" sz="900" dirty="0">
                          <a:effectLst/>
                        </a:rPr>
                        <a:t>0</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gridSpan="3">
                  <a:txBody>
                    <a:bodyPr/>
                    <a:lstStyle/>
                    <a:p>
                      <a:pPr marL="0" marR="0" algn="ctr">
                        <a:lnSpc>
                          <a:spcPct val="115000"/>
                        </a:lnSpc>
                        <a:spcBef>
                          <a:spcPts val="0"/>
                        </a:spcBef>
                        <a:spcAft>
                          <a:spcPts val="0"/>
                        </a:spcAft>
                      </a:pPr>
                      <a:r>
                        <a:rPr lang="en-US" sz="900">
                          <a:effectLst/>
                        </a:rPr>
                        <a:t>10 Minutes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hMerge="1">
                  <a:txBody>
                    <a:bodyPr/>
                    <a:lstStyle/>
                    <a:p>
                      <a:endParaRPr lang="en-US"/>
                    </a:p>
                  </a:txBody>
                  <a:tcPr/>
                </a:tc>
                <a:tc hMerge="1">
                  <a:txBody>
                    <a:bodyPr/>
                    <a:lstStyle/>
                    <a:p>
                      <a:endParaRPr lang="en-US"/>
                    </a:p>
                  </a:txBody>
                  <a:tcPr/>
                </a:tc>
                <a:tc gridSpan="6">
                  <a:txBody>
                    <a:bodyPr/>
                    <a:lstStyle/>
                    <a:p>
                      <a:pPr marL="0" marR="0" algn="ctr">
                        <a:lnSpc>
                          <a:spcPct val="115000"/>
                        </a:lnSpc>
                        <a:spcBef>
                          <a:spcPts val="0"/>
                        </a:spcBef>
                        <a:spcAft>
                          <a:spcPts val="0"/>
                        </a:spcAft>
                      </a:pPr>
                      <a:r>
                        <a:rPr lang="en-US" sz="900">
                          <a:effectLst/>
                        </a:rPr>
                        <a:t>Minutes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Minutes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c>
                  <a:txBody>
                    <a:bodyPr/>
                    <a:lstStyle/>
                    <a:p>
                      <a:pPr marL="0" marR="0" algn="ctr">
                        <a:lnSpc>
                          <a:spcPct val="115000"/>
                        </a:lnSpc>
                        <a:spcBef>
                          <a:spcPts val="0"/>
                        </a:spcBef>
                        <a:spcAft>
                          <a:spcPts val="0"/>
                        </a:spcAft>
                      </a:pPr>
                      <a:r>
                        <a:rPr lang="en-US" sz="900">
                          <a:effectLst/>
                        </a:rPr>
                        <a:t>00-59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tc>
              </a:tr>
              <a:tr h="206216">
                <a:tc>
                  <a:txBody>
                    <a:bodyPr/>
                    <a:lstStyle/>
                    <a:p>
                      <a:pPr marL="0" marR="0" algn="ctr">
                        <a:lnSpc>
                          <a:spcPct val="115000"/>
                        </a:lnSpc>
                        <a:spcBef>
                          <a:spcPts val="0"/>
                        </a:spcBef>
                        <a:spcAft>
                          <a:spcPts val="0"/>
                        </a:spcAft>
                      </a:pPr>
                      <a:r>
                        <a:rPr lang="en-US" sz="900">
                          <a:effectLst/>
                        </a:rPr>
                        <a:t>02H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dirty="0">
                          <a:effectLst/>
                        </a:rPr>
                        <a:t>0</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12/24</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10 hour</a:t>
                      </a:r>
                    </a:p>
                    <a:p>
                      <a:pPr marL="0" marR="0" algn="ctr">
                        <a:lnSpc>
                          <a:spcPct val="115000"/>
                        </a:lnSpc>
                        <a:spcBef>
                          <a:spcPts val="0"/>
                        </a:spcBef>
                        <a:spcAft>
                          <a:spcPts val="0"/>
                        </a:spcAft>
                      </a:pPr>
                      <a:r>
                        <a:rPr lang="en-US" sz="800">
                          <a:effectLst/>
                        </a:rPr>
                        <a:t>PM/AM</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10hour</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gridSpan="6">
                  <a:txBody>
                    <a:bodyPr/>
                    <a:lstStyle/>
                    <a:p>
                      <a:pPr marL="0" marR="0" algn="ctr">
                        <a:lnSpc>
                          <a:spcPct val="115000"/>
                        </a:lnSpc>
                        <a:spcBef>
                          <a:spcPts val="0"/>
                        </a:spcBef>
                        <a:spcAft>
                          <a:spcPts val="0"/>
                        </a:spcAft>
                      </a:pPr>
                      <a:r>
                        <a:rPr lang="en-US" sz="900">
                          <a:effectLst/>
                        </a:rPr>
                        <a:t>Hours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Hours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1-12</a:t>
                      </a:r>
                    </a:p>
                    <a:p>
                      <a:pPr marL="0" marR="0" algn="ctr">
                        <a:lnSpc>
                          <a:spcPct val="115000"/>
                        </a:lnSpc>
                        <a:spcBef>
                          <a:spcPts val="0"/>
                        </a:spcBef>
                        <a:spcAft>
                          <a:spcPts val="0"/>
                        </a:spcAft>
                      </a:pPr>
                      <a:r>
                        <a:rPr lang="en-US" sz="900">
                          <a:effectLst/>
                        </a:rPr>
                        <a:t>0-23</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103107">
                <a:tc>
                  <a:txBody>
                    <a:bodyPr/>
                    <a:lstStyle/>
                    <a:p>
                      <a:pPr marL="0" marR="0" algn="ctr">
                        <a:lnSpc>
                          <a:spcPct val="115000"/>
                        </a:lnSpc>
                        <a:spcBef>
                          <a:spcPts val="0"/>
                        </a:spcBef>
                        <a:spcAft>
                          <a:spcPts val="0"/>
                        </a:spcAft>
                      </a:pPr>
                      <a:r>
                        <a:rPr lang="en-US" sz="900">
                          <a:effectLst/>
                        </a:rPr>
                        <a:t>03H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dirty="0">
                          <a:effectLst/>
                        </a:rPr>
                        <a:t>0</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gridSpan="5">
                  <a:txBody>
                    <a:bodyPr/>
                    <a:lstStyle/>
                    <a:p>
                      <a:pPr marL="0" marR="0" algn="ctr">
                        <a:lnSpc>
                          <a:spcPct val="115000"/>
                        </a:lnSpc>
                        <a:spcBef>
                          <a:spcPts val="0"/>
                        </a:spcBef>
                        <a:spcAft>
                          <a:spcPts val="0"/>
                        </a:spcAft>
                      </a:pPr>
                      <a:r>
                        <a:rPr lang="en-US" sz="900">
                          <a:effectLst/>
                        </a:rPr>
                        <a:t>Day</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Day</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0-7</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154662">
                <a:tc>
                  <a:txBody>
                    <a:bodyPr/>
                    <a:lstStyle/>
                    <a:p>
                      <a:pPr marL="0" marR="0" algn="ctr">
                        <a:lnSpc>
                          <a:spcPct val="115000"/>
                        </a:lnSpc>
                        <a:spcBef>
                          <a:spcPts val="0"/>
                        </a:spcBef>
                        <a:spcAft>
                          <a:spcPts val="0"/>
                        </a:spcAft>
                      </a:pPr>
                      <a:r>
                        <a:rPr lang="en-US" sz="900">
                          <a:effectLst/>
                        </a:rPr>
                        <a:t>04H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dirty="0">
                          <a:effectLst/>
                        </a:rPr>
                        <a:t>0</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gridSpan="2">
                  <a:txBody>
                    <a:bodyPr/>
                    <a:lstStyle/>
                    <a:p>
                      <a:pPr marL="0" marR="0" algn="ctr">
                        <a:lnSpc>
                          <a:spcPct val="115000"/>
                        </a:lnSpc>
                        <a:spcBef>
                          <a:spcPts val="0"/>
                        </a:spcBef>
                        <a:spcAft>
                          <a:spcPts val="0"/>
                        </a:spcAft>
                      </a:pPr>
                      <a:r>
                        <a:rPr lang="en-US" sz="900">
                          <a:effectLst/>
                        </a:rPr>
                        <a:t>10 Date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gridSpan="6">
                  <a:txBody>
                    <a:bodyPr/>
                    <a:lstStyle/>
                    <a:p>
                      <a:pPr marL="0" marR="0" algn="ctr">
                        <a:lnSpc>
                          <a:spcPct val="115000"/>
                        </a:lnSpc>
                        <a:spcBef>
                          <a:spcPts val="0"/>
                        </a:spcBef>
                        <a:spcAft>
                          <a:spcPts val="0"/>
                        </a:spcAft>
                      </a:pPr>
                      <a:r>
                        <a:rPr lang="en-US" sz="900">
                          <a:effectLst/>
                        </a:rPr>
                        <a:t>Date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Date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01-31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360877">
                <a:tc>
                  <a:txBody>
                    <a:bodyPr/>
                    <a:lstStyle/>
                    <a:p>
                      <a:pPr marL="0" marR="0" algn="ctr">
                        <a:lnSpc>
                          <a:spcPct val="115000"/>
                        </a:lnSpc>
                        <a:spcBef>
                          <a:spcPts val="0"/>
                        </a:spcBef>
                        <a:spcAft>
                          <a:spcPts val="0"/>
                        </a:spcAft>
                      </a:pPr>
                      <a:r>
                        <a:rPr lang="en-US" sz="900">
                          <a:effectLst/>
                        </a:rPr>
                        <a:t>05H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800">
                          <a:effectLst/>
                        </a:rPr>
                        <a:t>Century</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dirty="0">
                          <a:effectLst/>
                        </a:rPr>
                        <a:t>0</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dirty="0">
                          <a:effectLst/>
                        </a:rPr>
                        <a:t>10Mnt</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gridSpan="6">
                  <a:txBody>
                    <a:bodyPr/>
                    <a:lstStyle/>
                    <a:p>
                      <a:pPr marL="0" marR="0" algn="ctr">
                        <a:lnSpc>
                          <a:spcPct val="115000"/>
                        </a:lnSpc>
                        <a:spcBef>
                          <a:spcPts val="0"/>
                        </a:spcBef>
                        <a:spcAft>
                          <a:spcPts val="0"/>
                        </a:spcAft>
                      </a:pPr>
                      <a:r>
                        <a:rPr lang="en-US" sz="900">
                          <a:effectLst/>
                        </a:rPr>
                        <a:t>Month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Month</a:t>
                      </a:r>
                    </a:p>
                    <a:p>
                      <a:pPr marL="0" marR="0" algn="ctr">
                        <a:lnSpc>
                          <a:spcPct val="115000"/>
                        </a:lnSpc>
                        <a:spcBef>
                          <a:spcPts val="0"/>
                        </a:spcBef>
                        <a:spcAft>
                          <a:spcPts val="0"/>
                        </a:spcAft>
                      </a:pPr>
                      <a:r>
                        <a:rPr lang="en-US" sz="900">
                          <a:effectLst/>
                        </a:rPr>
                        <a:t>Century</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1-12+</a:t>
                      </a:r>
                    </a:p>
                    <a:p>
                      <a:pPr marL="0" marR="0" algn="ctr">
                        <a:lnSpc>
                          <a:spcPct val="115000"/>
                        </a:lnSpc>
                        <a:spcBef>
                          <a:spcPts val="0"/>
                        </a:spcBef>
                        <a:spcAft>
                          <a:spcPts val="0"/>
                        </a:spcAft>
                      </a:pPr>
                      <a:r>
                        <a:rPr lang="en-US" sz="900">
                          <a:effectLst/>
                        </a:rPr>
                        <a:t>Century</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154662">
                <a:tc>
                  <a:txBody>
                    <a:bodyPr/>
                    <a:lstStyle/>
                    <a:p>
                      <a:pPr marL="0" marR="0" algn="ctr">
                        <a:lnSpc>
                          <a:spcPct val="115000"/>
                        </a:lnSpc>
                        <a:spcBef>
                          <a:spcPts val="0"/>
                        </a:spcBef>
                        <a:spcAft>
                          <a:spcPts val="0"/>
                        </a:spcAft>
                      </a:pPr>
                      <a:r>
                        <a:rPr lang="en-US" sz="900">
                          <a:effectLst/>
                        </a:rPr>
                        <a:t>06H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gridSpan="4">
                  <a:txBody>
                    <a:bodyPr/>
                    <a:lstStyle/>
                    <a:p>
                      <a:pPr marL="0" marR="0" algn="ctr">
                        <a:lnSpc>
                          <a:spcPct val="115000"/>
                        </a:lnSpc>
                        <a:spcBef>
                          <a:spcPts val="0"/>
                        </a:spcBef>
                        <a:spcAft>
                          <a:spcPts val="0"/>
                        </a:spcAft>
                      </a:pPr>
                      <a:r>
                        <a:rPr lang="en-US" sz="900" dirty="0">
                          <a:effectLst/>
                        </a:rPr>
                        <a:t>10 Year</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marL="0" marR="0" algn="ctr">
                        <a:lnSpc>
                          <a:spcPct val="115000"/>
                        </a:lnSpc>
                        <a:spcBef>
                          <a:spcPts val="0"/>
                        </a:spcBef>
                        <a:spcAft>
                          <a:spcPts val="0"/>
                        </a:spcAft>
                      </a:pPr>
                      <a:r>
                        <a:rPr lang="en-US" sz="900" dirty="0">
                          <a:effectLst/>
                        </a:rPr>
                        <a:t>Year</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Year</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00-99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154662">
                <a:tc>
                  <a:txBody>
                    <a:bodyPr/>
                    <a:lstStyle/>
                    <a:p>
                      <a:pPr marL="0" marR="0" algn="ctr">
                        <a:lnSpc>
                          <a:spcPct val="115000"/>
                        </a:lnSpc>
                        <a:spcBef>
                          <a:spcPts val="0"/>
                        </a:spcBef>
                        <a:spcAft>
                          <a:spcPts val="0"/>
                        </a:spcAft>
                      </a:pPr>
                      <a:r>
                        <a:rPr lang="en-US" sz="900">
                          <a:effectLst/>
                        </a:rPr>
                        <a:t>07H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800">
                          <a:effectLst/>
                        </a:rPr>
                        <a:t>A1M1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gridSpan="3">
                  <a:txBody>
                    <a:bodyPr/>
                    <a:lstStyle/>
                    <a:p>
                      <a:pPr marL="0" marR="0" algn="ctr">
                        <a:lnSpc>
                          <a:spcPct val="115000"/>
                        </a:lnSpc>
                        <a:spcBef>
                          <a:spcPts val="0"/>
                        </a:spcBef>
                        <a:spcAft>
                          <a:spcPts val="0"/>
                        </a:spcAft>
                      </a:pPr>
                      <a:r>
                        <a:rPr lang="en-US" sz="900" dirty="0">
                          <a:effectLst/>
                        </a:rPr>
                        <a:t>10 Seconds</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gridSpan="6">
                  <a:txBody>
                    <a:bodyPr/>
                    <a:lstStyle/>
                    <a:p>
                      <a:pPr marL="0" marR="0" algn="ctr">
                        <a:lnSpc>
                          <a:spcPct val="115000"/>
                        </a:lnSpc>
                        <a:spcBef>
                          <a:spcPts val="0"/>
                        </a:spcBef>
                        <a:spcAft>
                          <a:spcPts val="0"/>
                        </a:spcAft>
                      </a:pPr>
                      <a:r>
                        <a:rPr lang="en-US" sz="900" dirty="0">
                          <a:effectLst/>
                        </a:rPr>
                        <a:t>Seconds</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Alarm 1 Seconds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00-59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154662">
                <a:tc>
                  <a:txBody>
                    <a:bodyPr/>
                    <a:lstStyle/>
                    <a:p>
                      <a:pPr marL="0" marR="0" algn="ctr">
                        <a:lnSpc>
                          <a:spcPct val="115000"/>
                        </a:lnSpc>
                        <a:spcBef>
                          <a:spcPts val="0"/>
                        </a:spcBef>
                        <a:spcAft>
                          <a:spcPts val="0"/>
                        </a:spcAft>
                      </a:pPr>
                      <a:r>
                        <a:rPr lang="en-US" sz="900">
                          <a:effectLst/>
                        </a:rPr>
                        <a:t>08H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800">
                          <a:effectLst/>
                        </a:rPr>
                        <a:t>A1M2</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gridSpan="3">
                  <a:txBody>
                    <a:bodyPr/>
                    <a:lstStyle/>
                    <a:p>
                      <a:pPr marL="0" marR="0" algn="ctr">
                        <a:lnSpc>
                          <a:spcPct val="115000"/>
                        </a:lnSpc>
                        <a:spcBef>
                          <a:spcPts val="0"/>
                        </a:spcBef>
                        <a:spcAft>
                          <a:spcPts val="0"/>
                        </a:spcAft>
                      </a:pPr>
                      <a:r>
                        <a:rPr lang="en-US" sz="900">
                          <a:effectLst/>
                        </a:rPr>
                        <a:t>10 Minutes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gridSpan="6">
                  <a:txBody>
                    <a:bodyPr/>
                    <a:lstStyle/>
                    <a:p>
                      <a:pPr marL="0" marR="0" algn="ctr">
                        <a:lnSpc>
                          <a:spcPct val="115000"/>
                        </a:lnSpc>
                        <a:spcBef>
                          <a:spcPts val="0"/>
                        </a:spcBef>
                        <a:spcAft>
                          <a:spcPts val="0"/>
                        </a:spcAft>
                      </a:pPr>
                      <a:r>
                        <a:rPr lang="en-US" sz="900" dirty="0">
                          <a:effectLst/>
                        </a:rPr>
                        <a:t>Minutes</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Alarm 1 Minutes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00-59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57166">
                <a:tc rowSpan="2">
                  <a:txBody>
                    <a:bodyPr/>
                    <a:lstStyle/>
                    <a:p>
                      <a:pPr marL="0" marR="0" algn="ctr">
                        <a:lnSpc>
                          <a:spcPct val="115000"/>
                        </a:lnSpc>
                        <a:spcBef>
                          <a:spcPts val="0"/>
                        </a:spcBef>
                        <a:spcAft>
                          <a:spcPts val="0"/>
                        </a:spcAft>
                      </a:pPr>
                      <a:r>
                        <a:rPr lang="en-US" sz="900">
                          <a:effectLst/>
                        </a:rPr>
                        <a:t>09H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a:txBody>
                    <a:bodyPr/>
                    <a:lstStyle/>
                    <a:p>
                      <a:pPr marL="0" marR="0" algn="ctr">
                        <a:lnSpc>
                          <a:spcPct val="115000"/>
                        </a:lnSpc>
                        <a:spcBef>
                          <a:spcPts val="0"/>
                        </a:spcBef>
                        <a:spcAft>
                          <a:spcPts val="0"/>
                        </a:spcAft>
                      </a:pPr>
                      <a:r>
                        <a:rPr lang="en-US" sz="900">
                          <a:effectLst/>
                        </a:rPr>
                        <a:t>A1M3</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a:txBody>
                    <a:bodyPr/>
                    <a:lstStyle/>
                    <a:p>
                      <a:pPr marL="0" marR="0" algn="ctr">
                        <a:lnSpc>
                          <a:spcPct val="115000"/>
                        </a:lnSpc>
                        <a:spcBef>
                          <a:spcPts val="0"/>
                        </a:spcBef>
                        <a:spcAft>
                          <a:spcPts val="0"/>
                        </a:spcAft>
                      </a:pPr>
                      <a:r>
                        <a:rPr lang="en-US" sz="900">
                          <a:effectLst/>
                        </a:rPr>
                        <a:t>12/24</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AM/PM</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a:txBody>
                    <a:bodyPr/>
                    <a:lstStyle/>
                    <a:p>
                      <a:pPr marL="0" marR="0" algn="ctr">
                        <a:lnSpc>
                          <a:spcPct val="115000"/>
                        </a:lnSpc>
                        <a:spcBef>
                          <a:spcPts val="0"/>
                        </a:spcBef>
                        <a:spcAft>
                          <a:spcPts val="0"/>
                        </a:spcAft>
                      </a:pPr>
                      <a:r>
                        <a:rPr lang="en-US" sz="900">
                          <a:effectLst/>
                        </a:rPr>
                        <a:t>10 Hour</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gridSpan="6">
                  <a:txBody>
                    <a:bodyPr/>
                    <a:lstStyle/>
                    <a:p>
                      <a:pPr marL="0" marR="0" algn="ctr">
                        <a:lnSpc>
                          <a:spcPct val="115000"/>
                        </a:lnSpc>
                        <a:spcBef>
                          <a:spcPts val="0"/>
                        </a:spcBef>
                        <a:spcAft>
                          <a:spcPts val="0"/>
                        </a:spcAft>
                      </a:pPr>
                      <a:r>
                        <a:rPr lang="en-US" sz="900" dirty="0">
                          <a:effectLst/>
                        </a:rPr>
                        <a:t>Hour</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a:txBody>
                    <a:bodyPr/>
                    <a:lstStyle/>
                    <a:p>
                      <a:pPr marL="0" marR="0" algn="ctr">
                        <a:lnSpc>
                          <a:spcPct val="115000"/>
                        </a:lnSpc>
                        <a:spcBef>
                          <a:spcPts val="0"/>
                        </a:spcBef>
                        <a:spcAft>
                          <a:spcPts val="0"/>
                        </a:spcAft>
                      </a:pPr>
                      <a:r>
                        <a:rPr lang="en-US" sz="900">
                          <a:effectLst/>
                        </a:rPr>
                        <a:t>Alarm 1 Hours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a:txBody>
                    <a:bodyPr/>
                    <a:lstStyle/>
                    <a:p>
                      <a:pPr marL="0" marR="0" algn="ctr">
                        <a:lnSpc>
                          <a:spcPct val="115000"/>
                        </a:lnSpc>
                        <a:spcBef>
                          <a:spcPts val="0"/>
                        </a:spcBef>
                        <a:spcAft>
                          <a:spcPts val="0"/>
                        </a:spcAft>
                      </a:pPr>
                      <a:r>
                        <a:rPr lang="en-US" sz="900">
                          <a:effectLst/>
                        </a:rPr>
                        <a:t>1-12</a:t>
                      </a:r>
                    </a:p>
                    <a:p>
                      <a:pPr marL="0" marR="0" algn="ctr">
                        <a:lnSpc>
                          <a:spcPct val="115000"/>
                        </a:lnSpc>
                        <a:spcBef>
                          <a:spcPts val="0"/>
                        </a:spcBef>
                        <a:spcAft>
                          <a:spcPts val="0"/>
                        </a:spcAft>
                      </a:pPr>
                      <a:r>
                        <a:rPr lang="en-US" sz="900">
                          <a:effectLst/>
                        </a:rPr>
                        <a:t>00-23</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20621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800" dirty="0">
                          <a:effectLst/>
                        </a:rPr>
                        <a:t>10 Hour</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vMerge="1">
                  <a:txBody>
                    <a:bodyPr/>
                    <a:lstStyle/>
                    <a:p>
                      <a:endParaRPr lang="en-US"/>
                    </a:p>
                  </a:txBody>
                  <a:tcPr/>
                </a:tc>
                <a:tc gridSpan="6"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r>
              <a:tr h="103107">
                <a:tc rowSpan="2">
                  <a:txBody>
                    <a:bodyPr/>
                    <a:lstStyle/>
                    <a:p>
                      <a:pPr marL="0" marR="0" algn="ctr">
                        <a:lnSpc>
                          <a:spcPct val="115000"/>
                        </a:lnSpc>
                        <a:spcBef>
                          <a:spcPts val="0"/>
                        </a:spcBef>
                        <a:spcAft>
                          <a:spcPts val="0"/>
                        </a:spcAft>
                      </a:pPr>
                      <a:r>
                        <a:rPr lang="en-US" sz="900">
                          <a:effectLst/>
                        </a:rPr>
                        <a:t>0AH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a:txBody>
                    <a:bodyPr/>
                    <a:lstStyle/>
                    <a:p>
                      <a:pPr marL="0" marR="0" algn="ctr">
                        <a:lnSpc>
                          <a:spcPct val="115000"/>
                        </a:lnSpc>
                        <a:spcBef>
                          <a:spcPts val="0"/>
                        </a:spcBef>
                        <a:spcAft>
                          <a:spcPts val="0"/>
                        </a:spcAft>
                      </a:pPr>
                      <a:r>
                        <a:rPr lang="en-US" sz="900">
                          <a:effectLst/>
                        </a:rPr>
                        <a:t>A1M4</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a:txBody>
                    <a:bodyPr/>
                    <a:lstStyle/>
                    <a:p>
                      <a:pPr marL="0" marR="0" algn="ctr">
                        <a:lnSpc>
                          <a:spcPct val="115000"/>
                        </a:lnSpc>
                        <a:spcBef>
                          <a:spcPts val="0"/>
                        </a:spcBef>
                        <a:spcAft>
                          <a:spcPts val="0"/>
                        </a:spcAft>
                      </a:pPr>
                      <a:r>
                        <a:rPr lang="en-US" sz="900">
                          <a:effectLst/>
                        </a:rPr>
                        <a:t>DY/DT</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gridSpan="2">
                  <a:txBody>
                    <a:bodyPr/>
                    <a:lstStyle/>
                    <a:p>
                      <a:pPr marL="0" marR="0" algn="ctr">
                        <a:lnSpc>
                          <a:spcPct val="115000"/>
                        </a:lnSpc>
                        <a:spcBef>
                          <a:spcPts val="0"/>
                        </a:spcBef>
                        <a:spcAft>
                          <a:spcPts val="0"/>
                        </a:spcAft>
                      </a:pPr>
                      <a:r>
                        <a:rPr lang="en-US" sz="800">
                          <a:effectLst/>
                        </a:rPr>
                        <a:t>10 Date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hMerge="1">
                  <a:txBody>
                    <a:bodyPr/>
                    <a:lstStyle/>
                    <a:p>
                      <a:endParaRPr lang="en-US"/>
                    </a:p>
                  </a:txBody>
                  <a:tcPr/>
                </a:tc>
                <a:tc gridSpan="6">
                  <a:txBody>
                    <a:bodyPr/>
                    <a:lstStyle/>
                    <a:p>
                      <a:pPr marL="0" marR="0" algn="ctr">
                        <a:lnSpc>
                          <a:spcPct val="115000"/>
                        </a:lnSpc>
                        <a:spcBef>
                          <a:spcPts val="0"/>
                        </a:spcBef>
                        <a:spcAft>
                          <a:spcPts val="0"/>
                        </a:spcAft>
                      </a:pPr>
                      <a:r>
                        <a:rPr lang="en-US" sz="900" dirty="0">
                          <a:effectLst/>
                        </a:rPr>
                        <a:t>Day</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Alarm 1 Day</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1-7</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154662">
                <a:tc vMerge="1">
                  <a:txBody>
                    <a:bodyPr/>
                    <a:lstStyle/>
                    <a:p>
                      <a:endParaRPr lang="en-US"/>
                    </a:p>
                  </a:txBody>
                  <a:tcPr/>
                </a:tc>
                <a:tc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gridSpan="6">
                  <a:txBody>
                    <a:bodyPr/>
                    <a:lstStyle/>
                    <a:p>
                      <a:pPr marL="0" marR="0" algn="ctr">
                        <a:lnSpc>
                          <a:spcPct val="115000"/>
                        </a:lnSpc>
                        <a:spcBef>
                          <a:spcPts val="0"/>
                        </a:spcBef>
                        <a:spcAft>
                          <a:spcPts val="0"/>
                        </a:spcAft>
                      </a:pPr>
                      <a:r>
                        <a:rPr lang="en-US" sz="900" dirty="0">
                          <a:effectLst/>
                        </a:rPr>
                        <a:t>Date</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Alarm 1 Date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01-31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154662">
                <a:tc>
                  <a:txBody>
                    <a:bodyPr/>
                    <a:lstStyle/>
                    <a:p>
                      <a:pPr marL="0" marR="0" algn="ctr">
                        <a:lnSpc>
                          <a:spcPct val="115000"/>
                        </a:lnSpc>
                        <a:spcBef>
                          <a:spcPts val="0"/>
                        </a:spcBef>
                        <a:spcAft>
                          <a:spcPts val="0"/>
                        </a:spcAft>
                      </a:pPr>
                      <a:r>
                        <a:rPr lang="en-US" sz="900">
                          <a:effectLst/>
                        </a:rPr>
                        <a:t>0BH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800">
                          <a:effectLst/>
                        </a:rPr>
                        <a:t>A2M2</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gridSpan="3">
                  <a:txBody>
                    <a:bodyPr/>
                    <a:lstStyle/>
                    <a:p>
                      <a:pPr marL="0" marR="0" algn="ctr">
                        <a:lnSpc>
                          <a:spcPct val="115000"/>
                        </a:lnSpc>
                        <a:spcBef>
                          <a:spcPts val="0"/>
                        </a:spcBef>
                        <a:spcAft>
                          <a:spcPts val="0"/>
                        </a:spcAft>
                      </a:pPr>
                      <a:r>
                        <a:rPr lang="en-US" sz="900">
                          <a:effectLst/>
                        </a:rPr>
                        <a:t>10 Minutes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gridSpan="6">
                  <a:txBody>
                    <a:bodyPr/>
                    <a:lstStyle/>
                    <a:p>
                      <a:pPr marL="0" marR="0" algn="ctr">
                        <a:lnSpc>
                          <a:spcPct val="115000"/>
                        </a:lnSpc>
                        <a:spcBef>
                          <a:spcPts val="0"/>
                        </a:spcBef>
                        <a:spcAft>
                          <a:spcPts val="0"/>
                        </a:spcAft>
                      </a:pPr>
                      <a:r>
                        <a:rPr lang="en-US" sz="900" dirty="0">
                          <a:effectLst/>
                        </a:rPr>
                        <a:t>Minutes</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Alarm 2 Minutes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00-59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57166">
                <a:tc rowSpan="2">
                  <a:txBody>
                    <a:bodyPr/>
                    <a:lstStyle/>
                    <a:p>
                      <a:pPr marL="0" marR="0" algn="ctr">
                        <a:lnSpc>
                          <a:spcPct val="115000"/>
                        </a:lnSpc>
                        <a:spcBef>
                          <a:spcPts val="0"/>
                        </a:spcBef>
                        <a:spcAft>
                          <a:spcPts val="0"/>
                        </a:spcAft>
                      </a:pPr>
                      <a:r>
                        <a:rPr lang="en-US" sz="900">
                          <a:effectLst/>
                        </a:rPr>
                        <a:t>0CH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a:txBody>
                    <a:bodyPr/>
                    <a:lstStyle/>
                    <a:p>
                      <a:pPr marL="0" marR="0" algn="ctr">
                        <a:lnSpc>
                          <a:spcPct val="115000"/>
                        </a:lnSpc>
                        <a:spcBef>
                          <a:spcPts val="0"/>
                        </a:spcBef>
                        <a:spcAft>
                          <a:spcPts val="0"/>
                        </a:spcAft>
                      </a:pPr>
                      <a:r>
                        <a:rPr lang="en-US" sz="900">
                          <a:effectLst/>
                        </a:rPr>
                        <a:t>A2M3</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a:txBody>
                    <a:bodyPr/>
                    <a:lstStyle/>
                    <a:p>
                      <a:pPr marL="0" marR="0" algn="ctr">
                        <a:lnSpc>
                          <a:spcPct val="115000"/>
                        </a:lnSpc>
                        <a:spcBef>
                          <a:spcPts val="0"/>
                        </a:spcBef>
                        <a:spcAft>
                          <a:spcPts val="0"/>
                        </a:spcAft>
                      </a:pPr>
                      <a:r>
                        <a:rPr lang="en-US" sz="900">
                          <a:effectLst/>
                        </a:rPr>
                        <a:t>12/24</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AM/PM</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a:txBody>
                    <a:bodyPr/>
                    <a:lstStyle/>
                    <a:p>
                      <a:pPr marL="0" marR="0" algn="ctr">
                        <a:lnSpc>
                          <a:spcPct val="115000"/>
                        </a:lnSpc>
                        <a:spcBef>
                          <a:spcPts val="0"/>
                        </a:spcBef>
                        <a:spcAft>
                          <a:spcPts val="0"/>
                        </a:spcAft>
                      </a:pPr>
                      <a:r>
                        <a:rPr lang="en-US" sz="900">
                          <a:effectLst/>
                        </a:rPr>
                        <a:t>10 Hour</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gridSpan="6">
                  <a:txBody>
                    <a:bodyPr/>
                    <a:lstStyle/>
                    <a:p>
                      <a:pPr marL="0" marR="0" algn="ctr">
                        <a:lnSpc>
                          <a:spcPct val="115000"/>
                        </a:lnSpc>
                        <a:spcBef>
                          <a:spcPts val="0"/>
                        </a:spcBef>
                        <a:spcAft>
                          <a:spcPts val="0"/>
                        </a:spcAft>
                      </a:pPr>
                      <a:r>
                        <a:rPr lang="en-US" sz="900" dirty="0">
                          <a:effectLst/>
                        </a:rPr>
                        <a:t>Hour</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a:txBody>
                    <a:bodyPr/>
                    <a:lstStyle/>
                    <a:p>
                      <a:pPr marL="0" marR="0" algn="ctr">
                        <a:lnSpc>
                          <a:spcPct val="115000"/>
                        </a:lnSpc>
                        <a:spcBef>
                          <a:spcPts val="0"/>
                        </a:spcBef>
                        <a:spcAft>
                          <a:spcPts val="0"/>
                        </a:spcAft>
                      </a:pPr>
                      <a:r>
                        <a:rPr lang="en-US" sz="900">
                          <a:effectLst/>
                        </a:rPr>
                        <a:t>Alarm 2 Hours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a:txBody>
                    <a:bodyPr/>
                    <a:lstStyle/>
                    <a:p>
                      <a:pPr marL="0" marR="0" algn="ctr">
                        <a:lnSpc>
                          <a:spcPct val="115000"/>
                        </a:lnSpc>
                        <a:spcBef>
                          <a:spcPts val="0"/>
                        </a:spcBef>
                        <a:spcAft>
                          <a:spcPts val="0"/>
                        </a:spcAft>
                      </a:pPr>
                      <a:r>
                        <a:rPr lang="en-US" sz="900">
                          <a:effectLst/>
                        </a:rPr>
                        <a:t>1-12</a:t>
                      </a:r>
                    </a:p>
                    <a:p>
                      <a:pPr marL="0" marR="0" algn="ctr">
                        <a:lnSpc>
                          <a:spcPct val="115000"/>
                        </a:lnSpc>
                        <a:spcBef>
                          <a:spcPts val="0"/>
                        </a:spcBef>
                        <a:spcAft>
                          <a:spcPts val="0"/>
                        </a:spcAft>
                      </a:pPr>
                      <a:r>
                        <a:rPr lang="en-US" sz="900">
                          <a:effectLst/>
                        </a:rPr>
                        <a:t>00-23</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20621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800" dirty="0">
                          <a:effectLst/>
                        </a:rPr>
                        <a:t>10 Hour</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vMerge="1">
                  <a:txBody>
                    <a:bodyPr/>
                    <a:lstStyle/>
                    <a:p>
                      <a:endParaRPr lang="en-US"/>
                    </a:p>
                  </a:txBody>
                  <a:tcPr/>
                </a:tc>
                <a:tc gridSpan="6"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r>
              <a:tr h="103107">
                <a:tc rowSpan="2">
                  <a:txBody>
                    <a:bodyPr/>
                    <a:lstStyle/>
                    <a:p>
                      <a:pPr marL="0" marR="0" algn="ctr">
                        <a:lnSpc>
                          <a:spcPct val="115000"/>
                        </a:lnSpc>
                        <a:spcBef>
                          <a:spcPts val="0"/>
                        </a:spcBef>
                        <a:spcAft>
                          <a:spcPts val="0"/>
                        </a:spcAft>
                      </a:pPr>
                      <a:r>
                        <a:rPr lang="en-US" sz="900">
                          <a:effectLst/>
                        </a:rPr>
                        <a:t>0DH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a:txBody>
                    <a:bodyPr/>
                    <a:lstStyle/>
                    <a:p>
                      <a:pPr marL="0" marR="0" algn="ctr">
                        <a:lnSpc>
                          <a:spcPct val="115000"/>
                        </a:lnSpc>
                        <a:spcBef>
                          <a:spcPts val="0"/>
                        </a:spcBef>
                        <a:spcAft>
                          <a:spcPts val="0"/>
                        </a:spcAft>
                      </a:pPr>
                      <a:r>
                        <a:rPr lang="en-US" sz="900">
                          <a:effectLst/>
                        </a:rPr>
                        <a:t>A2M4</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a:txBody>
                    <a:bodyPr/>
                    <a:lstStyle/>
                    <a:p>
                      <a:pPr marL="0" marR="0" algn="ctr">
                        <a:lnSpc>
                          <a:spcPct val="115000"/>
                        </a:lnSpc>
                        <a:spcBef>
                          <a:spcPts val="0"/>
                        </a:spcBef>
                        <a:spcAft>
                          <a:spcPts val="0"/>
                        </a:spcAft>
                      </a:pPr>
                      <a:r>
                        <a:rPr lang="en-US" sz="900">
                          <a:effectLst/>
                        </a:rPr>
                        <a:t>DY/DT</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gridSpan="2">
                  <a:txBody>
                    <a:bodyPr/>
                    <a:lstStyle/>
                    <a:p>
                      <a:pPr marL="0" marR="0" algn="ctr">
                        <a:lnSpc>
                          <a:spcPct val="115000"/>
                        </a:lnSpc>
                        <a:spcBef>
                          <a:spcPts val="0"/>
                        </a:spcBef>
                        <a:spcAft>
                          <a:spcPts val="0"/>
                        </a:spcAft>
                      </a:pPr>
                      <a:r>
                        <a:rPr lang="en-US" sz="800">
                          <a:effectLst/>
                        </a:rPr>
                        <a:t>10 Date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rowSpan="2" hMerge="1">
                  <a:txBody>
                    <a:bodyPr/>
                    <a:lstStyle/>
                    <a:p>
                      <a:endParaRPr lang="en-US"/>
                    </a:p>
                  </a:txBody>
                  <a:tcPr/>
                </a:tc>
                <a:tc gridSpan="6">
                  <a:txBody>
                    <a:bodyPr/>
                    <a:lstStyle/>
                    <a:p>
                      <a:pPr marL="0" marR="0" algn="ctr">
                        <a:lnSpc>
                          <a:spcPct val="115000"/>
                        </a:lnSpc>
                        <a:spcBef>
                          <a:spcPts val="0"/>
                        </a:spcBef>
                        <a:spcAft>
                          <a:spcPts val="0"/>
                        </a:spcAft>
                      </a:pPr>
                      <a:r>
                        <a:rPr lang="en-US" sz="900">
                          <a:effectLst/>
                        </a:rPr>
                        <a:t>Day</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rPr>
                        <a:t>Alarm 2 Day</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1-7</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154662">
                <a:tc vMerge="1">
                  <a:txBody>
                    <a:bodyPr/>
                    <a:lstStyle/>
                    <a:p>
                      <a:endParaRPr lang="en-US"/>
                    </a:p>
                  </a:txBody>
                  <a:tcPr/>
                </a:tc>
                <a:tc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gridSpan="6">
                  <a:txBody>
                    <a:bodyPr/>
                    <a:lstStyle/>
                    <a:p>
                      <a:pPr marL="0" marR="0" algn="ctr">
                        <a:lnSpc>
                          <a:spcPct val="115000"/>
                        </a:lnSpc>
                        <a:spcBef>
                          <a:spcPts val="0"/>
                        </a:spcBef>
                        <a:spcAft>
                          <a:spcPts val="0"/>
                        </a:spcAft>
                      </a:pPr>
                      <a:r>
                        <a:rPr lang="en-US" sz="900">
                          <a:effectLst/>
                        </a:rPr>
                        <a:t>Date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rPr>
                        <a:t>Alarm 2 Date</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01-31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206216">
                <a:tc>
                  <a:txBody>
                    <a:bodyPr/>
                    <a:lstStyle/>
                    <a:p>
                      <a:pPr marL="0" marR="0" algn="ctr">
                        <a:lnSpc>
                          <a:spcPct val="115000"/>
                        </a:lnSpc>
                        <a:spcBef>
                          <a:spcPts val="0"/>
                        </a:spcBef>
                        <a:spcAft>
                          <a:spcPts val="0"/>
                        </a:spcAft>
                      </a:pPr>
                      <a:r>
                        <a:rPr lang="en-US" sz="900">
                          <a:effectLst/>
                        </a:rPr>
                        <a:t>0EH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EOSC</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RS2</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RS1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gridSpan="2">
                  <a:txBody>
                    <a:bodyPr/>
                    <a:lstStyle/>
                    <a:p>
                      <a:pPr marL="0" marR="0" algn="ctr">
                        <a:lnSpc>
                          <a:spcPct val="115000"/>
                        </a:lnSpc>
                        <a:spcBef>
                          <a:spcPts val="0"/>
                        </a:spcBef>
                        <a:spcAft>
                          <a:spcPts val="0"/>
                        </a:spcAft>
                      </a:pPr>
                      <a:r>
                        <a:rPr lang="en-US" sz="900">
                          <a:effectLst/>
                        </a:rPr>
                        <a:t>INTCN</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rPr>
                        <a:t>A2IE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A1IE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dirty="0">
                          <a:effectLst/>
                        </a:rPr>
                        <a:t>Control</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r h="154662">
                <a:tc>
                  <a:txBody>
                    <a:bodyPr/>
                    <a:lstStyle/>
                    <a:p>
                      <a:pPr marL="0" marR="0" algn="ctr">
                        <a:lnSpc>
                          <a:spcPct val="115000"/>
                        </a:lnSpc>
                        <a:spcBef>
                          <a:spcPts val="0"/>
                        </a:spcBef>
                        <a:spcAft>
                          <a:spcPts val="0"/>
                        </a:spcAft>
                      </a:pPr>
                      <a:r>
                        <a:rPr lang="en-US" sz="900">
                          <a:effectLst/>
                        </a:rPr>
                        <a:t>0FH</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OSF</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gridSpan="2">
                  <a:txBody>
                    <a:bodyPr/>
                    <a:lstStyle/>
                    <a:p>
                      <a:pPr marL="0" marR="0" algn="ctr">
                        <a:lnSpc>
                          <a:spcPct val="115000"/>
                        </a:lnSpc>
                        <a:spcBef>
                          <a:spcPts val="0"/>
                        </a:spcBef>
                        <a:spcAft>
                          <a:spcPts val="0"/>
                        </a:spcAft>
                      </a:pPr>
                      <a:r>
                        <a:rPr lang="en-US" sz="900">
                          <a:effectLst/>
                        </a:rPr>
                        <a:t>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rPr>
                        <a:t>A2F</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900">
                          <a:effectLst/>
                        </a:rPr>
                        <a:t>A1F</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dirty="0">
                          <a:effectLst/>
                        </a:rPr>
                        <a:t>Status</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c>
                  <a:txBody>
                    <a:bodyPr/>
                    <a:lstStyle/>
                    <a:p>
                      <a:pPr marL="0" marR="0" algn="ctr">
                        <a:lnSpc>
                          <a:spcPct val="115000"/>
                        </a:lnSpc>
                        <a:spcBef>
                          <a:spcPts val="0"/>
                        </a:spcBef>
                        <a:spcAft>
                          <a:spcPts val="0"/>
                        </a:spcAft>
                      </a:pPr>
                      <a:r>
                        <a:rPr lang="en-US" sz="900" dirty="0">
                          <a:effectLst/>
                        </a:rPr>
                        <a:t>-</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0616" marR="20616" marT="0" marB="0" anchor="ctr"/>
                </a:tc>
              </a:tr>
            </a:tbl>
          </a:graphicData>
        </a:graphic>
      </p:graphicFrame>
    </p:spTree>
    <p:extLst>
      <p:ext uri="{BB962C8B-B14F-4D97-AF65-F5344CB8AC3E}">
        <p14:creationId xmlns:p14="http://schemas.microsoft.com/office/powerpoint/2010/main" val="33696402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965278"/>
          </a:xfrm>
        </p:spPr>
        <p:txBody>
          <a:bodyPr/>
          <a:lstStyle/>
          <a:p>
            <a:r>
              <a:rPr lang="en-US" dirty="0"/>
              <a:t>Simplified Structure of SQW/INTB Pin</a:t>
            </a:r>
            <a:endParaRPr lang="en-US" dirty="0"/>
          </a:p>
        </p:txBody>
      </p:sp>
      <p:sp>
        <p:nvSpPr>
          <p:cNvPr id="4" name="Slide Number Placeholder 3"/>
          <p:cNvSpPr>
            <a:spLocks noGrp="1"/>
          </p:cNvSpPr>
          <p:nvPr>
            <p:ph type="sldNum" sz="quarter" idx="12"/>
          </p:nvPr>
        </p:nvSpPr>
        <p:spPr/>
        <p:txBody>
          <a:bodyPr/>
          <a:lstStyle/>
          <a:p>
            <a:fld id="{728B6C21-E150-4397-8C19-7B7D96984F69}" type="slidenum">
              <a:rPr lang="en-US" sz="2400" smtClean="0"/>
              <a:t>37</a:t>
            </a:fld>
            <a:endParaRPr lang="en-US" sz="24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096" y="1965278"/>
            <a:ext cx="7282396" cy="3753134"/>
          </a:xfrm>
          <a:prstGeom prst="rect">
            <a:avLst/>
          </a:prstGeom>
        </p:spPr>
      </p:pic>
    </p:spTree>
    <p:extLst>
      <p:ext uri="{BB962C8B-B14F-4D97-AF65-F5344CB8AC3E}">
        <p14:creationId xmlns:p14="http://schemas.microsoft.com/office/powerpoint/2010/main" val="6228753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965278"/>
          </a:xfrm>
        </p:spPr>
        <p:txBody>
          <a:bodyPr/>
          <a:lstStyle/>
          <a:p>
            <a:r>
              <a:rPr lang="en-US" dirty="0"/>
              <a:t>RS bits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38</a:t>
            </a:fld>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3704265831"/>
              </p:ext>
            </p:extLst>
          </p:nvPr>
        </p:nvGraphicFramePr>
        <p:xfrm>
          <a:off x="3572942" y="1965278"/>
          <a:ext cx="6317010" cy="2015490"/>
        </p:xfrm>
        <a:graphic>
          <a:graphicData uri="http://schemas.openxmlformats.org/drawingml/2006/table">
            <a:tbl>
              <a:tblPr firstRow="1" lastCol="1" bandRow="1">
                <a:tableStyleId>{5C22544A-7EE6-4342-B048-85BDC9FD1C3A}</a:tableStyleId>
              </a:tblPr>
              <a:tblGrid>
                <a:gridCol w="1657179"/>
                <a:gridCol w="1747930"/>
                <a:gridCol w="2911901"/>
              </a:tblGrid>
              <a:tr h="375890">
                <a:tc>
                  <a:txBody>
                    <a:bodyPr/>
                    <a:lstStyle/>
                    <a:p>
                      <a:pPr marL="0" marR="0" algn="ctr">
                        <a:lnSpc>
                          <a:spcPct val="115000"/>
                        </a:lnSpc>
                        <a:spcBef>
                          <a:spcPts val="0"/>
                        </a:spcBef>
                        <a:spcAft>
                          <a:spcPts val="0"/>
                        </a:spcAft>
                      </a:pPr>
                      <a:r>
                        <a:rPr lang="en-US" sz="2300">
                          <a:effectLst/>
                        </a:rPr>
                        <a:t>RS2</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c>
                  <a:txBody>
                    <a:bodyPr/>
                    <a:lstStyle/>
                    <a:p>
                      <a:pPr marL="0" marR="0" algn="ctr">
                        <a:lnSpc>
                          <a:spcPct val="115000"/>
                        </a:lnSpc>
                        <a:spcBef>
                          <a:spcPts val="0"/>
                        </a:spcBef>
                        <a:spcAft>
                          <a:spcPts val="0"/>
                        </a:spcAft>
                      </a:pPr>
                      <a:r>
                        <a:rPr lang="en-US" sz="2300">
                          <a:effectLst/>
                        </a:rPr>
                        <a:t>RS1</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c>
                  <a:txBody>
                    <a:bodyPr/>
                    <a:lstStyle/>
                    <a:p>
                      <a:pPr marL="0" marR="0" algn="ctr">
                        <a:lnSpc>
                          <a:spcPct val="115000"/>
                        </a:lnSpc>
                        <a:spcBef>
                          <a:spcPts val="0"/>
                        </a:spcBef>
                        <a:spcAft>
                          <a:spcPts val="0"/>
                        </a:spcAft>
                      </a:pPr>
                      <a:r>
                        <a:rPr lang="en-US" sz="2300">
                          <a:effectLst/>
                        </a:rPr>
                        <a:t>Output Frequency</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r>
              <a:tr h="375890">
                <a:tc>
                  <a:txBody>
                    <a:bodyPr/>
                    <a:lstStyle/>
                    <a:p>
                      <a:pPr marL="0" marR="0" algn="ctr">
                        <a:lnSpc>
                          <a:spcPct val="115000"/>
                        </a:lnSpc>
                        <a:spcBef>
                          <a:spcPts val="0"/>
                        </a:spcBef>
                        <a:spcAft>
                          <a:spcPts val="0"/>
                        </a:spcAft>
                      </a:pPr>
                      <a:r>
                        <a:rPr lang="en-US" sz="2300">
                          <a:effectLst/>
                        </a:rPr>
                        <a:t>0</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c>
                  <a:txBody>
                    <a:bodyPr/>
                    <a:lstStyle/>
                    <a:p>
                      <a:pPr marL="0" marR="0" algn="ctr">
                        <a:lnSpc>
                          <a:spcPct val="115000"/>
                        </a:lnSpc>
                        <a:spcBef>
                          <a:spcPts val="0"/>
                        </a:spcBef>
                        <a:spcAft>
                          <a:spcPts val="0"/>
                        </a:spcAft>
                      </a:pPr>
                      <a:r>
                        <a:rPr lang="en-US" sz="2300">
                          <a:effectLst/>
                        </a:rPr>
                        <a:t>0</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c>
                  <a:txBody>
                    <a:bodyPr/>
                    <a:lstStyle/>
                    <a:p>
                      <a:pPr marL="0" marR="0" algn="ctr">
                        <a:lnSpc>
                          <a:spcPct val="115000"/>
                        </a:lnSpc>
                        <a:spcBef>
                          <a:spcPts val="0"/>
                        </a:spcBef>
                        <a:spcAft>
                          <a:spcPts val="0"/>
                        </a:spcAft>
                      </a:pPr>
                      <a:r>
                        <a:rPr lang="en-US" sz="2300">
                          <a:effectLst/>
                        </a:rPr>
                        <a:t>1 Hz</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r>
              <a:tr h="375890">
                <a:tc>
                  <a:txBody>
                    <a:bodyPr/>
                    <a:lstStyle/>
                    <a:p>
                      <a:pPr marL="0" marR="0" algn="ctr">
                        <a:lnSpc>
                          <a:spcPct val="115000"/>
                        </a:lnSpc>
                        <a:spcBef>
                          <a:spcPts val="0"/>
                        </a:spcBef>
                        <a:spcAft>
                          <a:spcPts val="0"/>
                        </a:spcAft>
                      </a:pPr>
                      <a:r>
                        <a:rPr lang="en-US" sz="2300">
                          <a:effectLst/>
                        </a:rPr>
                        <a:t>0</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c>
                  <a:txBody>
                    <a:bodyPr/>
                    <a:lstStyle/>
                    <a:p>
                      <a:pPr marL="0" marR="0" algn="ctr">
                        <a:lnSpc>
                          <a:spcPct val="115000"/>
                        </a:lnSpc>
                        <a:spcBef>
                          <a:spcPts val="0"/>
                        </a:spcBef>
                        <a:spcAft>
                          <a:spcPts val="0"/>
                        </a:spcAft>
                      </a:pPr>
                      <a:r>
                        <a:rPr lang="en-US" sz="2300">
                          <a:effectLst/>
                        </a:rPr>
                        <a:t>1</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c>
                  <a:txBody>
                    <a:bodyPr/>
                    <a:lstStyle/>
                    <a:p>
                      <a:pPr marL="0" marR="0" algn="ctr">
                        <a:lnSpc>
                          <a:spcPct val="115000"/>
                        </a:lnSpc>
                        <a:spcBef>
                          <a:spcPts val="0"/>
                        </a:spcBef>
                        <a:spcAft>
                          <a:spcPts val="0"/>
                        </a:spcAft>
                      </a:pPr>
                      <a:r>
                        <a:rPr lang="en-US" sz="2300">
                          <a:effectLst/>
                        </a:rPr>
                        <a:t>4.096 kHz</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r>
              <a:tr h="375890">
                <a:tc>
                  <a:txBody>
                    <a:bodyPr/>
                    <a:lstStyle/>
                    <a:p>
                      <a:pPr marL="0" marR="0" algn="ctr">
                        <a:lnSpc>
                          <a:spcPct val="115000"/>
                        </a:lnSpc>
                        <a:spcBef>
                          <a:spcPts val="0"/>
                        </a:spcBef>
                        <a:spcAft>
                          <a:spcPts val="0"/>
                        </a:spcAft>
                      </a:pPr>
                      <a:r>
                        <a:rPr lang="en-US" sz="2300">
                          <a:effectLst/>
                        </a:rPr>
                        <a:t>1</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c>
                  <a:txBody>
                    <a:bodyPr/>
                    <a:lstStyle/>
                    <a:p>
                      <a:pPr marL="0" marR="0" algn="ctr">
                        <a:lnSpc>
                          <a:spcPct val="115000"/>
                        </a:lnSpc>
                        <a:spcBef>
                          <a:spcPts val="0"/>
                        </a:spcBef>
                        <a:spcAft>
                          <a:spcPts val="0"/>
                        </a:spcAft>
                      </a:pPr>
                      <a:r>
                        <a:rPr lang="en-US" sz="2300">
                          <a:effectLst/>
                        </a:rPr>
                        <a:t>0</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c>
                  <a:txBody>
                    <a:bodyPr/>
                    <a:lstStyle/>
                    <a:p>
                      <a:pPr marL="0" marR="0" algn="ctr">
                        <a:lnSpc>
                          <a:spcPct val="115000"/>
                        </a:lnSpc>
                        <a:spcBef>
                          <a:spcPts val="0"/>
                        </a:spcBef>
                        <a:spcAft>
                          <a:spcPts val="0"/>
                        </a:spcAft>
                      </a:pPr>
                      <a:r>
                        <a:rPr lang="en-US" sz="2300">
                          <a:effectLst/>
                        </a:rPr>
                        <a:t>8.192 kHz</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r>
              <a:tr h="375890">
                <a:tc>
                  <a:txBody>
                    <a:bodyPr/>
                    <a:lstStyle/>
                    <a:p>
                      <a:pPr marL="0" marR="0" algn="ctr">
                        <a:lnSpc>
                          <a:spcPct val="115000"/>
                        </a:lnSpc>
                        <a:spcBef>
                          <a:spcPts val="0"/>
                        </a:spcBef>
                        <a:spcAft>
                          <a:spcPts val="0"/>
                        </a:spcAft>
                      </a:pPr>
                      <a:r>
                        <a:rPr lang="en-US" sz="2300">
                          <a:effectLst/>
                        </a:rPr>
                        <a:t>1</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c>
                  <a:txBody>
                    <a:bodyPr/>
                    <a:lstStyle/>
                    <a:p>
                      <a:pPr marL="0" marR="0" algn="ctr">
                        <a:lnSpc>
                          <a:spcPct val="115000"/>
                        </a:lnSpc>
                        <a:spcBef>
                          <a:spcPts val="0"/>
                        </a:spcBef>
                        <a:spcAft>
                          <a:spcPts val="0"/>
                        </a:spcAft>
                      </a:pPr>
                      <a:r>
                        <a:rPr lang="en-US" sz="2300">
                          <a:effectLst/>
                        </a:rPr>
                        <a:t>1</a:t>
                      </a:r>
                      <a:endParaRPr lang="en-US" sz="230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c>
                  <a:txBody>
                    <a:bodyPr/>
                    <a:lstStyle/>
                    <a:p>
                      <a:pPr marL="0" marR="0" algn="ctr">
                        <a:lnSpc>
                          <a:spcPct val="115000"/>
                        </a:lnSpc>
                        <a:spcBef>
                          <a:spcPts val="0"/>
                        </a:spcBef>
                        <a:spcAft>
                          <a:spcPts val="0"/>
                        </a:spcAft>
                      </a:pPr>
                      <a:r>
                        <a:rPr lang="en-US" sz="2300" dirty="0">
                          <a:effectLst/>
                        </a:rPr>
                        <a:t>32.768 kHz</a:t>
                      </a:r>
                      <a:endParaRPr lang="en-US" sz="2300" dirty="0">
                        <a:effectLst/>
                        <a:latin typeface="Calibri" panose="020F0502020204030204" pitchFamily="34" charset="0"/>
                        <a:ea typeface="Calibri" panose="020F0502020204030204" pitchFamily="34" charset="0"/>
                        <a:cs typeface="Arial" panose="020B0604020202020204" pitchFamily="34" charset="0"/>
                      </a:endParaRPr>
                    </a:p>
                  </a:txBody>
                  <a:tcPr marL="142044" marR="142044" marT="0" marB="0"/>
                </a:tc>
              </a:tr>
            </a:tbl>
          </a:graphicData>
        </a:graphic>
      </p:graphicFrame>
    </p:spTree>
    <p:extLst>
      <p:ext uri="{BB962C8B-B14F-4D97-AF65-F5344CB8AC3E}">
        <p14:creationId xmlns:p14="http://schemas.microsoft.com/office/powerpoint/2010/main" val="20022896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965278"/>
          </a:xfrm>
        </p:spPr>
        <p:txBody>
          <a:bodyPr/>
          <a:lstStyle/>
          <a:p>
            <a:r>
              <a:rPr lang="en-US" dirty="0"/>
              <a:t>Alarm 2 Register Mask Bits</a:t>
            </a:r>
          </a:p>
        </p:txBody>
      </p:sp>
      <p:sp>
        <p:nvSpPr>
          <p:cNvPr id="4" name="Slide Number Placeholder 3"/>
          <p:cNvSpPr>
            <a:spLocks noGrp="1"/>
          </p:cNvSpPr>
          <p:nvPr>
            <p:ph type="sldNum" sz="quarter" idx="12"/>
          </p:nvPr>
        </p:nvSpPr>
        <p:spPr/>
        <p:txBody>
          <a:bodyPr/>
          <a:lstStyle/>
          <a:p>
            <a:fld id="{728B6C21-E150-4397-8C19-7B7D96984F69}" type="slidenum">
              <a:rPr lang="en-US" sz="2400" smtClean="0"/>
              <a:t>39</a:t>
            </a:fld>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val="3823776575"/>
              </p:ext>
            </p:extLst>
          </p:nvPr>
        </p:nvGraphicFramePr>
        <p:xfrm>
          <a:off x="1910006" y="2549120"/>
          <a:ext cx="9593017" cy="1892808"/>
        </p:xfrm>
        <a:graphic>
          <a:graphicData uri="http://schemas.openxmlformats.org/drawingml/2006/table">
            <a:tbl>
              <a:tblPr firstRow="1" firstCol="1" bandRow="1">
                <a:tableStyleId>{5C22544A-7EE6-4342-B048-85BDC9FD1C3A}</a:tableStyleId>
              </a:tblPr>
              <a:tblGrid>
                <a:gridCol w="1116009"/>
                <a:gridCol w="1005524"/>
                <a:gridCol w="1005524"/>
                <a:gridCol w="1092696"/>
                <a:gridCol w="5373264"/>
              </a:tblGrid>
              <a:tr h="309703">
                <a:tc>
                  <a:txBody>
                    <a:bodyPr/>
                    <a:lstStyle/>
                    <a:p>
                      <a:pPr marL="0" marR="0" algn="ctr">
                        <a:lnSpc>
                          <a:spcPct val="115000"/>
                        </a:lnSpc>
                        <a:spcBef>
                          <a:spcPts val="0"/>
                        </a:spcBef>
                        <a:spcAft>
                          <a:spcPts val="0"/>
                        </a:spcAft>
                      </a:pPr>
                      <a:r>
                        <a:rPr lang="en-US" sz="1800">
                          <a:effectLst/>
                        </a:rPr>
                        <a:t>DY/DT</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A2M4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A2M3</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A2M2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Alarm Rate</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r>
              <a:tr h="309703">
                <a:tc>
                  <a:txBody>
                    <a:bodyPr/>
                    <a:lstStyle/>
                    <a:p>
                      <a:pPr marL="0" marR="0" algn="ctr">
                        <a:lnSpc>
                          <a:spcPct val="115000"/>
                        </a:lnSpc>
                        <a:spcBef>
                          <a:spcPts val="0"/>
                        </a:spcBef>
                        <a:spcAft>
                          <a:spcPts val="0"/>
                        </a:spcAft>
                      </a:pPr>
                      <a:r>
                        <a:rPr lang="en-US" sz="1800">
                          <a:effectLst/>
                        </a:rPr>
                        <a:t>X</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Alarm once per minute</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r>
              <a:tr h="309703">
                <a:tc>
                  <a:txBody>
                    <a:bodyPr/>
                    <a:lstStyle/>
                    <a:p>
                      <a:pPr marL="0" marR="0" algn="ctr">
                        <a:lnSpc>
                          <a:spcPct val="115000"/>
                        </a:lnSpc>
                        <a:spcBef>
                          <a:spcPts val="0"/>
                        </a:spcBef>
                        <a:spcAft>
                          <a:spcPts val="0"/>
                        </a:spcAft>
                      </a:pPr>
                      <a:r>
                        <a:rPr lang="en-US" sz="1800">
                          <a:effectLst/>
                        </a:rPr>
                        <a:t>X</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Alarm when minutes match</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r>
              <a:tr h="309703">
                <a:tc>
                  <a:txBody>
                    <a:bodyPr/>
                    <a:lstStyle/>
                    <a:p>
                      <a:pPr marL="0" marR="0" algn="ctr">
                        <a:lnSpc>
                          <a:spcPct val="115000"/>
                        </a:lnSpc>
                        <a:spcBef>
                          <a:spcPts val="0"/>
                        </a:spcBef>
                        <a:spcAft>
                          <a:spcPts val="0"/>
                        </a:spcAft>
                      </a:pPr>
                      <a:r>
                        <a:rPr lang="en-US" sz="1800">
                          <a:effectLst/>
                        </a:rPr>
                        <a:t>X</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Alarm when hours and minutes match</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r>
              <a:tr h="309703">
                <a:tc>
                  <a:txBody>
                    <a:bodyPr/>
                    <a:lstStyle/>
                    <a:p>
                      <a:pPr marL="0" marR="0" algn="ctr">
                        <a:lnSpc>
                          <a:spcPct val="115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Alarm when date, hours, and minutes match</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r>
              <a:tr h="309703">
                <a:tc>
                  <a:txBody>
                    <a:bodyPr/>
                    <a:lstStyle/>
                    <a:p>
                      <a:pPr marL="0" marR="0" algn="ctr">
                        <a:lnSpc>
                          <a:spcPct val="115000"/>
                        </a:lnSpc>
                        <a:spcBef>
                          <a:spcPts val="0"/>
                        </a:spcBef>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c>
                  <a:txBody>
                    <a:bodyPr/>
                    <a:lstStyle/>
                    <a:p>
                      <a:pPr marL="0" marR="0" algn="ctr">
                        <a:lnSpc>
                          <a:spcPct val="115000"/>
                        </a:lnSpc>
                        <a:spcBef>
                          <a:spcPts val="0"/>
                        </a:spcBef>
                        <a:spcAft>
                          <a:spcPts val="0"/>
                        </a:spcAft>
                      </a:pPr>
                      <a:r>
                        <a:rPr lang="en-US" sz="1800" dirty="0">
                          <a:effectLst/>
                        </a:rPr>
                        <a:t>Alarm when day, hours, and minutes match</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109472" marR="109472" marT="0" marB="0"/>
                </a:tc>
              </a:tr>
            </a:tbl>
          </a:graphicData>
        </a:graphic>
      </p:graphicFrame>
    </p:spTree>
    <p:extLst>
      <p:ext uri="{BB962C8B-B14F-4D97-AF65-F5344CB8AC3E}">
        <p14:creationId xmlns:p14="http://schemas.microsoft.com/office/powerpoint/2010/main" val="8022376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1407</TotalTime>
  <Words>1701</Words>
  <Application>Microsoft Office PowerPoint</Application>
  <PresentationFormat>Widescreen</PresentationFormat>
  <Paragraphs>1146</Paragraphs>
  <Slides>39</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Corbel</vt:lpstr>
      <vt:lpstr>Times New Roman</vt:lpstr>
      <vt:lpstr>Parallax</vt:lpstr>
      <vt:lpstr>Chapter9</vt:lpstr>
      <vt:lpstr>I2C Bus Characteristics</vt:lpstr>
      <vt:lpstr>I2C Bit Format</vt:lpstr>
      <vt:lpstr>START and STOP Conditions</vt:lpstr>
      <vt:lpstr>REPEATED START Condition</vt:lpstr>
      <vt:lpstr>Byte Format in I2C</vt:lpstr>
      <vt:lpstr>Address Byte Format in I2C</vt:lpstr>
      <vt:lpstr>Typical Data Transmission</vt:lpstr>
      <vt:lpstr>Clock Stretching</vt:lpstr>
      <vt:lpstr>Multi-byte Burst Write</vt:lpstr>
      <vt:lpstr>Multi-byte Burst Read</vt:lpstr>
      <vt:lpstr>I2C Module Base Address for SAMD2x</vt:lpstr>
      <vt:lpstr>I2C Master Slave connection</vt:lpstr>
      <vt:lpstr>Some I2C Registers </vt:lpstr>
      <vt:lpstr>I2C CTRLA (Control A) Register </vt:lpstr>
      <vt:lpstr>CTRLA (Control A) register bit description (See SAMD2x datasheet for other bits)</vt:lpstr>
      <vt:lpstr>I2C CTRLB (Control B) Register</vt:lpstr>
      <vt:lpstr>CTRLB (Control B) Register Bit Description (See SAMD2x datasheet for other bits)</vt:lpstr>
      <vt:lpstr>A clock period of I2C clock</vt:lpstr>
      <vt:lpstr>BAUD Register to Set I2C Baud Rate</vt:lpstr>
      <vt:lpstr>BAUD Register Bits (See SAMD2x datasheet for other bits)</vt:lpstr>
      <vt:lpstr>I2C ADDR register for slave address </vt:lpstr>
      <vt:lpstr>ADDR Register Bits (See SAMD2x datasheet for other bits)</vt:lpstr>
      <vt:lpstr>DATA Transmit/Receive Buffer Register </vt:lpstr>
      <vt:lpstr>DATA Register Bits </vt:lpstr>
      <vt:lpstr>INTFLAG Register</vt:lpstr>
      <vt:lpstr>INTFLAG Register Bit Description (See SAMD2x datasheet for other bits)</vt:lpstr>
      <vt:lpstr>Status Register</vt:lpstr>
      <vt:lpstr>BUS State Bits for Status Register (See SAMD2x datasheet for other bits)</vt:lpstr>
      <vt:lpstr>PORT pin function multiplexing</vt:lpstr>
      <vt:lpstr>PMUX Register Options</vt:lpstr>
      <vt:lpstr>Pin Configuration Register</vt:lpstr>
      <vt:lpstr>PMUX Register</vt:lpstr>
      <vt:lpstr>DS1337 Pins</vt:lpstr>
      <vt:lpstr>SAMD2x Connections to RTC</vt:lpstr>
      <vt:lpstr>DS1337 Address Map</vt:lpstr>
      <vt:lpstr>Simplified Structure of SQW/INTB Pin</vt:lpstr>
      <vt:lpstr>RS bits</vt:lpstr>
      <vt:lpstr>Alarm 2 Register Mask Bits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Misagh.s</dc:creator>
  <cp:lastModifiedBy>PC00</cp:lastModifiedBy>
  <cp:revision>431</cp:revision>
  <dcterms:created xsi:type="dcterms:W3CDTF">2016-04-05T15:14:57Z</dcterms:created>
  <dcterms:modified xsi:type="dcterms:W3CDTF">2017-11-03T19:35:00Z</dcterms:modified>
</cp:coreProperties>
</file>