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29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314" r:id="rId14"/>
    <p:sldId id="315" r:id="rId15"/>
    <p:sldId id="317" r:id="rId16"/>
    <p:sldId id="316" r:id="rId17"/>
    <p:sldId id="318" r:id="rId18"/>
    <p:sldId id="319" r:id="rId19"/>
    <p:sldId id="321" r:id="rId20"/>
    <p:sldId id="320" r:id="rId21"/>
    <p:sldId id="322" r:id="rId22"/>
    <p:sldId id="323" r:id="rId23"/>
    <p:sldId id="324" r:id="rId24"/>
    <p:sldId id="325" r:id="rId25"/>
    <p:sldId id="326" r:id="rId26"/>
    <p:sldId id="327" r:id="rId27"/>
    <p:sldId id="32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1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0" d="100"/>
          <a:sy n="70" d="100"/>
        </p:scale>
        <p:origin x="4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9/30/2017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4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71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277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0885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059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136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1702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7509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9437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8263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605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6471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0878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1692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9506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8274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31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9/30/2017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9/30/2017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9/30/2017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9/30/2017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9/30/2017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9/30/2017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9/30/2017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11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PWM and DC Motor Control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Selected DC Motor </a:t>
            </a:r>
            <a:r>
              <a:rPr lang="en-US" dirty="0" smtClean="0"/>
              <a:t>Characteristics</a:t>
            </a:r>
            <a:br>
              <a:rPr lang="en-US" dirty="0" smtClean="0"/>
            </a:br>
            <a:r>
              <a:rPr lang="en-US" sz="1800" dirty="0" smtClean="0"/>
              <a:t>(</a:t>
            </a:r>
            <a:r>
              <a:rPr lang="en-US" sz="1800" dirty="0"/>
              <a:t>http://www.Jameco.com)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933966"/>
              </p:ext>
            </p:extLst>
          </p:nvPr>
        </p:nvGraphicFramePr>
        <p:xfrm>
          <a:off x="1484311" y="3206223"/>
          <a:ext cx="10018710" cy="2286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9785"/>
                <a:gridCol w="1669785"/>
                <a:gridCol w="1669785"/>
                <a:gridCol w="1669785"/>
                <a:gridCol w="1669785"/>
                <a:gridCol w="1669785"/>
              </a:tblGrid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Part No.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Nominal Volts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Volt Range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Current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RPM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Torque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154915CP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1.5–3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0.070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5,200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4.0 g-cm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154923CP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1.5–3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0.240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16,000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8.3 g-cm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177498CP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4.5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3–14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0.150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10,300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33.3 g-cm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181411CP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3–14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0.470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10,000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18.8 g-cm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DC Motor Rotation (Permanent Magnet Field)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 descr="F10_1_clockwiseAndCounterClock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705729" y="2653047"/>
            <a:ext cx="5685518" cy="321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H-Bridge Motor Configuration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pic>
        <p:nvPicPr>
          <p:cNvPr id="5" name="Content Placeholder 4" descr="F10_2_motorNotRunning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79067" y="2438400"/>
            <a:ext cx="5029200" cy="402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H-Bridge Motor Clockwise Configuration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5" name="Content Placeholder 4" descr="F10_3_clockwis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79067" y="2438400"/>
            <a:ext cx="5029200" cy="402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H-Bridge Motor Counterclockwise Configuration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Content Placeholder 4" descr="F10_4_counterClock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79067" y="2438399"/>
            <a:ext cx="5029200" cy="408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H-Bridge in an Invalid Configuration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5" name="Content Placeholder 4" descr="F10_5_invalid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79067" y="2438399"/>
            <a:ext cx="5029200" cy="402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H-Bridge Logic </a:t>
            </a:r>
            <a:r>
              <a:rPr lang="en-US" dirty="0" smtClean="0"/>
              <a:t>Configurations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2323393"/>
              </p:ext>
            </p:extLst>
          </p:nvPr>
        </p:nvGraphicFramePr>
        <p:xfrm>
          <a:off x="1484311" y="3460981"/>
          <a:ext cx="10018711" cy="15996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3533"/>
                <a:gridCol w="2003533"/>
                <a:gridCol w="2003533"/>
                <a:gridCol w="2003533"/>
                <a:gridCol w="2004579"/>
              </a:tblGrid>
              <a:tr h="3199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Motor Operation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SW1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SW2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SW3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SW4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3199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Off   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3199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Clockwise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3199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Counterclockwise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3199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Invalid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Closed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Bidirectional Motor Control Using an L298 Chip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pic>
        <p:nvPicPr>
          <p:cNvPr id="8" name="Content Placeholder 7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029" y="2438399"/>
            <a:ext cx="8882437" cy="421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Pulse Width Modulation Comparison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Content Placeholder 4" descr="F10-7_dutyCycle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056993" y="2707107"/>
            <a:ext cx="8873347" cy="289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652" y="685800"/>
            <a:ext cx="11109276" cy="1752599"/>
          </a:xfrm>
        </p:spPr>
        <p:txBody>
          <a:bodyPr/>
          <a:lstStyle/>
          <a:p>
            <a:r>
              <a:rPr lang="en-US" dirty="0"/>
              <a:t>DC Motor Connection Using a Darlington Transistor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773" y="2438399"/>
            <a:ext cx="7521047" cy="419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DC Motor Connection Using a MOSFET Transistor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795" y="2438399"/>
            <a:ext cx="7488430" cy="424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0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SIM_SCGC6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311" y="2874552"/>
            <a:ext cx="9860501" cy="255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78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Timer Status and Control (</a:t>
            </a:r>
            <a:r>
              <a:rPr lang="en-US" dirty="0" err="1"/>
              <a:t>TPMx_SC</a:t>
            </a:r>
            <a:r>
              <a:rPr lang="en-US" dirty="0"/>
              <a:t>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311" y="3706092"/>
            <a:ext cx="9860501" cy="89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40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Timer Status and Control (</a:t>
            </a:r>
            <a:r>
              <a:rPr lang="en-US" dirty="0" err="1"/>
              <a:t>TPMx_SC</a:t>
            </a:r>
            <a:r>
              <a:rPr lang="en-US" dirty="0"/>
              <a:t>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0146260"/>
              </p:ext>
            </p:extLst>
          </p:nvPr>
        </p:nvGraphicFramePr>
        <p:xfrm>
          <a:off x="1484313" y="2667000"/>
          <a:ext cx="10018713" cy="2942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9571"/>
                <a:gridCol w="2177417"/>
                <a:gridCol w="4501725"/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Field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Bits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0–2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In the </a:t>
                      </a:r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</a:rPr>
                        <a:t>prescaler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, the clock is divided by 2PS.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CMOD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3–4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Clock Mode Selection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CPWMS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Center-aligned PWM select (0: Up counter mode, 1: up-down counter mode). 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TOIE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Time Overflow Interrupt Enable (0: Disabled, 1: Enabled). 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TOF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Timer Overflow Flag 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DMA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DMA Enable (0: Disabled, 1: Enabled)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723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CMOD and PS (</a:t>
            </a:r>
            <a:r>
              <a:rPr lang="en-US" dirty="0" err="1"/>
              <a:t>Prescaler</a:t>
            </a:r>
            <a:r>
              <a:rPr lang="en-US" dirty="0"/>
              <a:t>) bits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562" y="2333767"/>
            <a:ext cx="7175201" cy="393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56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Up/Down-Counter and Up-Counter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562" y="2390146"/>
            <a:ext cx="7175201" cy="382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41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TPMxCnSC (</a:t>
            </a:r>
            <a:r>
              <a:rPr lang="en-US" dirty="0" err="1"/>
              <a:t>TPMx</a:t>
            </a:r>
            <a:r>
              <a:rPr lang="en-US" dirty="0"/>
              <a:t> Channel Status and Control)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887" y="3746825"/>
            <a:ext cx="9631136" cy="81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46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TPMxCnSC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6224960"/>
              </p:ext>
            </p:extLst>
          </p:nvPr>
        </p:nvGraphicFramePr>
        <p:xfrm>
          <a:off x="1484313" y="2667000"/>
          <a:ext cx="10018713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9571"/>
                <a:gridCol w="3339571"/>
                <a:gridCol w="3339571"/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Field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Bit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CHF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Flag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CHIE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Channel interrupt enable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MSB and MSA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5-4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Channel mode select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ELSB and ELSA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3-2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Edge or Level Select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DMA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DMA enable (0: Disabled, 1: Enabled)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912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Edge-Aligned PWM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361" y="2101756"/>
            <a:ext cx="6564573" cy="442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32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Edge-Aligned PWM (notice bit CPWMS=0)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7358101"/>
              </p:ext>
            </p:extLst>
          </p:nvPr>
        </p:nvGraphicFramePr>
        <p:xfrm>
          <a:off x="1484313" y="2667000"/>
          <a:ext cx="10018710" cy="1492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705"/>
                <a:gridCol w="1446663"/>
                <a:gridCol w="1555844"/>
                <a:gridCol w="1856096"/>
                <a:gridCol w="4010402"/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CPWMS	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MSnB:MSnA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ELSnB:ELSnA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Mode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Configuration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Edge-Aligned PWM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(non-inverted)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Set output on reload, clear output on match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01 or 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Edge-Aligned PWM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(inverted)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Clear output on reload, set output on match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713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The PWM output for MOD = 8, </a:t>
            </a:r>
            <a:r>
              <a:rPr lang="en-US" dirty="0" err="1"/>
              <a:t>CnV</a:t>
            </a:r>
            <a:r>
              <a:rPr lang="en-US" dirty="0"/>
              <a:t> = 5, ELSB:ELSA = 10 (non-inverted)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22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163" y="3316406"/>
            <a:ext cx="8914563" cy="1867326"/>
          </a:xfrm>
        </p:spPr>
      </p:pic>
    </p:spTree>
    <p:extLst>
      <p:ext uri="{BB962C8B-B14F-4D97-AF65-F5344CB8AC3E}">
        <p14:creationId xmlns:p14="http://schemas.microsoft.com/office/powerpoint/2010/main" val="97815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Center-Aligned PWM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834" y="2060812"/>
            <a:ext cx="7737905" cy="4326340"/>
          </a:xfrm>
        </p:spPr>
      </p:pic>
    </p:spTree>
    <p:extLst>
      <p:ext uri="{BB962C8B-B14F-4D97-AF65-F5344CB8AC3E}">
        <p14:creationId xmlns:p14="http://schemas.microsoft.com/office/powerpoint/2010/main" val="204300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Center-Aligned PWM (notice CPWMMS=1)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24</a:t>
            </a:fld>
            <a:endParaRPr lang="en-US" sz="2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4226981"/>
              </p:ext>
            </p:extLst>
          </p:nvPr>
        </p:nvGraphicFramePr>
        <p:xfrm>
          <a:off x="1484312" y="2667000"/>
          <a:ext cx="10402887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103"/>
                <a:gridCol w="1282889"/>
                <a:gridCol w="1405720"/>
                <a:gridCol w="1992573"/>
                <a:gridCol w="4858602"/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CPWMS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MSnB:MSnA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ELSnB:ELSnA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Mode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Configuration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Center-Aligned PWM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Clear output on match-up, set output on match-down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Center-Aligned PWM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Set output on match-up, clear output on match-down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223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The PWM output for MOD = 7, </a:t>
            </a:r>
            <a:r>
              <a:rPr lang="en-US" dirty="0" err="1"/>
              <a:t>CnV</a:t>
            </a:r>
            <a:r>
              <a:rPr lang="en-US" dirty="0"/>
              <a:t> = 4, ELSB:ELSA = 10 (non-inverted)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25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411" y="3122359"/>
            <a:ext cx="9630334" cy="2060812"/>
          </a:xfrm>
        </p:spPr>
      </p:pic>
    </p:spTree>
    <p:extLst>
      <p:ext uri="{BB962C8B-B14F-4D97-AF65-F5344CB8AC3E}">
        <p14:creationId xmlns:p14="http://schemas.microsoft.com/office/powerpoint/2010/main" val="22631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Edge-aligned vs. Center-aligned Mode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26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145" y="2438399"/>
            <a:ext cx="7467113" cy="4044288"/>
          </a:xfrm>
        </p:spPr>
      </p:pic>
    </p:spTree>
    <p:extLst>
      <p:ext uri="{BB962C8B-B14F-4D97-AF65-F5344CB8AC3E}">
        <p14:creationId xmlns:p14="http://schemas.microsoft.com/office/powerpoint/2010/main" val="364714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 err="1"/>
              <a:t>Deadband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27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411" y="2901609"/>
            <a:ext cx="9311488" cy="2502312"/>
          </a:xfrm>
        </p:spPr>
      </p:pic>
    </p:spTree>
    <p:extLst>
      <p:ext uri="{BB962C8B-B14F-4D97-AF65-F5344CB8AC3E}">
        <p14:creationId xmlns:p14="http://schemas.microsoft.com/office/powerpoint/2010/main" val="303321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1534</TotalTime>
  <Words>456</Words>
  <Application>Microsoft Office PowerPoint</Application>
  <PresentationFormat>Widescreen</PresentationFormat>
  <Paragraphs>207</Paragraphs>
  <Slides>27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Corbel</vt:lpstr>
      <vt:lpstr>Parallax</vt:lpstr>
      <vt:lpstr>Chapter 11</vt:lpstr>
      <vt:lpstr>Selected DC Motor Characteristics (http://www.Jameco.com)</vt:lpstr>
      <vt:lpstr>DC Motor Rotation (Permanent Magnet Field)</vt:lpstr>
      <vt:lpstr>H-Bridge Motor Configuration</vt:lpstr>
      <vt:lpstr>H-Bridge Motor Clockwise Configuration</vt:lpstr>
      <vt:lpstr>H-Bridge Motor Counterclockwise Configuration</vt:lpstr>
      <vt:lpstr>H-Bridge in an Invalid Configuration</vt:lpstr>
      <vt:lpstr>Some H-Bridge Logic Configurations</vt:lpstr>
      <vt:lpstr>Bidirectional Motor Control Using an L298 Chip</vt:lpstr>
      <vt:lpstr>Pulse Width Modulation Comparison</vt:lpstr>
      <vt:lpstr>DC Motor Connection Using a Darlington Transistor</vt:lpstr>
      <vt:lpstr>DC Motor Connection Using a MOSFET Transistor</vt:lpstr>
      <vt:lpstr>SIM_SCGC6 Register</vt:lpstr>
      <vt:lpstr>Timer Status and Control (TPMx_SC) Register</vt:lpstr>
      <vt:lpstr>Timer Status and Control (TPMx_SC) Register</vt:lpstr>
      <vt:lpstr>CMOD and PS (Prescaler) bits</vt:lpstr>
      <vt:lpstr>Up/Down-Counter and Up-Counter</vt:lpstr>
      <vt:lpstr>TPMxCnSC (TPMx Channel Status and Control)</vt:lpstr>
      <vt:lpstr>TPMxCnSC Register</vt:lpstr>
      <vt:lpstr>Edge-Aligned PWM</vt:lpstr>
      <vt:lpstr>Edge-Aligned PWM (notice bit CPWMS=0)</vt:lpstr>
      <vt:lpstr>The PWM output for MOD = 8, CnV = 5, ELSB:ELSA = 10 (non-inverted)</vt:lpstr>
      <vt:lpstr>Center-Aligned PWM</vt:lpstr>
      <vt:lpstr>Center-Aligned PWM (notice CPWMMS=1)</vt:lpstr>
      <vt:lpstr>The PWM output for MOD = 7, CnV = 4, ELSB:ELSA = 10 (non-inverted)</vt:lpstr>
      <vt:lpstr>Edge-aligned vs. Center-aligned Mode</vt:lpstr>
      <vt:lpstr>Deadband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455</cp:revision>
  <dcterms:created xsi:type="dcterms:W3CDTF">2016-04-05T15:14:57Z</dcterms:created>
  <dcterms:modified xsi:type="dcterms:W3CDTF">2017-09-30T12:01:40Z</dcterms:modified>
</cp:coreProperties>
</file>