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91" r:id="rId13"/>
    <p:sldId id="267" r:id="rId14"/>
    <p:sldId id="292" r:id="rId15"/>
    <p:sldId id="293" r:id="rId16"/>
    <p:sldId id="306" r:id="rId17"/>
    <p:sldId id="307" r:id="rId18"/>
    <p:sldId id="308" r:id="rId19"/>
    <p:sldId id="309" r:id="rId20"/>
    <p:sldId id="310" r:id="rId21"/>
    <p:sldId id="311" r:id="rId22"/>
    <p:sldId id="312" r:id="rId23"/>
    <p:sldId id="313" r:id="rId24"/>
    <p:sldId id="298" r:id="rId25"/>
    <p:sldId id="314" r:id="rId26"/>
    <p:sldId id="315" r:id="rId27"/>
    <p:sldId id="316" r:id="rId28"/>
    <p:sldId id="317" r:id="rId29"/>
    <p:sldId id="318" r:id="rId30"/>
    <p:sldId id="319" r:id="rId31"/>
    <p:sldId id="320" r:id="rId32"/>
    <p:sldId id="322" r:id="rId33"/>
    <p:sldId id="321" r:id="rId34"/>
    <p:sldId id="323" r:id="rId35"/>
    <p:sldId id="324" r:id="rId36"/>
    <p:sldId id="32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0" d="100"/>
          <a:sy n="70" d="100"/>
        </p:scale>
        <p:origin x="450" y="6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9D8EBD-BCEA-44DB-B3FA-BEF2334C0C16}" type="datetimeFigureOut">
              <a:rPr lang="en-US" smtClean="0"/>
              <a:t>9/25/2017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B7F81B-48C6-4241-8C54-F91A4F434EDD}" type="slidenum">
              <a:rPr lang="en-US" smtClean="0"/>
              <a:t>‹#›</a:t>
            </a:fld>
            <a:endParaRPr lang="en-US"/>
          </a:p>
        </p:txBody>
      </p:sp>
    </p:spTree>
    <p:extLst>
      <p:ext uri="{BB962C8B-B14F-4D97-AF65-F5344CB8AC3E}">
        <p14:creationId xmlns:p14="http://schemas.microsoft.com/office/powerpoint/2010/main" val="1448799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a:t>
            </a:fld>
            <a:endParaRPr lang="en-US"/>
          </a:p>
        </p:txBody>
      </p:sp>
    </p:spTree>
    <p:extLst>
      <p:ext uri="{BB962C8B-B14F-4D97-AF65-F5344CB8AC3E}">
        <p14:creationId xmlns:p14="http://schemas.microsoft.com/office/powerpoint/2010/main" val="4237718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a:t>
            </a:fld>
            <a:endParaRPr lang="en-US"/>
          </a:p>
        </p:txBody>
      </p:sp>
    </p:spTree>
    <p:extLst>
      <p:ext uri="{BB962C8B-B14F-4D97-AF65-F5344CB8AC3E}">
        <p14:creationId xmlns:p14="http://schemas.microsoft.com/office/powerpoint/2010/main" val="1177292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4</a:t>
            </a:fld>
            <a:endParaRPr lang="en-US"/>
          </a:p>
        </p:txBody>
      </p:sp>
    </p:spTree>
    <p:extLst>
      <p:ext uri="{BB962C8B-B14F-4D97-AF65-F5344CB8AC3E}">
        <p14:creationId xmlns:p14="http://schemas.microsoft.com/office/powerpoint/2010/main" val="3900159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5</a:t>
            </a:fld>
            <a:endParaRPr lang="en-US"/>
          </a:p>
        </p:txBody>
      </p:sp>
    </p:spTree>
    <p:extLst>
      <p:ext uri="{BB962C8B-B14F-4D97-AF65-F5344CB8AC3E}">
        <p14:creationId xmlns:p14="http://schemas.microsoft.com/office/powerpoint/2010/main" val="2543649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6</a:t>
            </a:fld>
            <a:endParaRPr lang="en-US"/>
          </a:p>
        </p:txBody>
      </p:sp>
    </p:spTree>
    <p:extLst>
      <p:ext uri="{BB962C8B-B14F-4D97-AF65-F5344CB8AC3E}">
        <p14:creationId xmlns:p14="http://schemas.microsoft.com/office/powerpoint/2010/main" val="1924801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7</a:t>
            </a:fld>
            <a:endParaRPr lang="en-US"/>
          </a:p>
        </p:txBody>
      </p:sp>
    </p:spTree>
    <p:extLst>
      <p:ext uri="{BB962C8B-B14F-4D97-AF65-F5344CB8AC3E}">
        <p14:creationId xmlns:p14="http://schemas.microsoft.com/office/powerpoint/2010/main" val="1332188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8</a:t>
            </a:fld>
            <a:endParaRPr lang="en-US"/>
          </a:p>
        </p:txBody>
      </p:sp>
    </p:spTree>
    <p:extLst>
      <p:ext uri="{BB962C8B-B14F-4D97-AF65-F5344CB8AC3E}">
        <p14:creationId xmlns:p14="http://schemas.microsoft.com/office/powerpoint/2010/main" val="2209309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9</a:t>
            </a:fld>
            <a:endParaRPr lang="en-US"/>
          </a:p>
        </p:txBody>
      </p:sp>
    </p:spTree>
    <p:extLst>
      <p:ext uri="{BB962C8B-B14F-4D97-AF65-F5344CB8AC3E}">
        <p14:creationId xmlns:p14="http://schemas.microsoft.com/office/powerpoint/2010/main" val="3658584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10</a:t>
            </a:fld>
            <a:endParaRPr lang="en-US"/>
          </a:p>
        </p:txBody>
      </p:sp>
    </p:spTree>
    <p:extLst>
      <p:ext uri="{BB962C8B-B14F-4D97-AF65-F5344CB8AC3E}">
        <p14:creationId xmlns:p14="http://schemas.microsoft.com/office/powerpoint/2010/main" val="3470944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11</a:t>
            </a:fld>
            <a:endParaRPr lang="en-US"/>
          </a:p>
        </p:txBody>
      </p:sp>
    </p:spTree>
    <p:extLst>
      <p:ext uri="{BB962C8B-B14F-4D97-AF65-F5344CB8AC3E}">
        <p14:creationId xmlns:p14="http://schemas.microsoft.com/office/powerpoint/2010/main" val="350952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12</a:t>
            </a:fld>
            <a:endParaRPr lang="en-US"/>
          </a:p>
        </p:txBody>
      </p:sp>
    </p:spTree>
    <p:extLst>
      <p:ext uri="{BB962C8B-B14F-4D97-AF65-F5344CB8AC3E}">
        <p14:creationId xmlns:p14="http://schemas.microsoft.com/office/powerpoint/2010/main" val="931661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13</a:t>
            </a:fld>
            <a:endParaRPr lang="en-US"/>
          </a:p>
        </p:txBody>
      </p:sp>
    </p:spTree>
    <p:extLst>
      <p:ext uri="{BB962C8B-B14F-4D97-AF65-F5344CB8AC3E}">
        <p14:creationId xmlns:p14="http://schemas.microsoft.com/office/powerpoint/2010/main" val="2921571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14</a:t>
            </a:fld>
            <a:endParaRPr lang="en-US"/>
          </a:p>
        </p:txBody>
      </p:sp>
    </p:spTree>
    <p:extLst>
      <p:ext uri="{BB962C8B-B14F-4D97-AF65-F5344CB8AC3E}">
        <p14:creationId xmlns:p14="http://schemas.microsoft.com/office/powerpoint/2010/main" val="34291743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15</a:t>
            </a:fld>
            <a:endParaRPr lang="en-US"/>
          </a:p>
        </p:txBody>
      </p:sp>
    </p:spTree>
    <p:extLst>
      <p:ext uri="{BB962C8B-B14F-4D97-AF65-F5344CB8AC3E}">
        <p14:creationId xmlns:p14="http://schemas.microsoft.com/office/powerpoint/2010/main" val="1983347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16</a:t>
            </a:fld>
            <a:endParaRPr lang="en-US"/>
          </a:p>
        </p:txBody>
      </p:sp>
    </p:spTree>
    <p:extLst>
      <p:ext uri="{BB962C8B-B14F-4D97-AF65-F5344CB8AC3E}">
        <p14:creationId xmlns:p14="http://schemas.microsoft.com/office/powerpoint/2010/main" val="1886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17</a:t>
            </a:fld>
            <a:endParaRPr lang="en-US"/>
          </a:p>
        </p:txBody>
      </p:sp>
    </p:spTree>
    <p:extLst>
      <p:ext uri="{BB962C8B-B14F-4D97-AF65-F5344CB8AC3E}">
        <p14:creationId xmlns:p14="http://schemas.microsoft.com/office/powerpoint/2010/main" val="19023648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18</a:t>
            </a:fld>
            <a:endParaRPr lang="en-US"/>
          </a:p>
        </p:txBody>
      </p:sp>
    </p:spTree>
    <p:extLst>
      <p:ext uri="{BB962C8B-B14F-4D97-AF65-F5344CB8AC3E}">
        <p14:creationId xmlns:p14="http://schemas.microsoft.com/office/powerpoint/2010/main" val="13615096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19</a:t>
            </a:fld>
            <a:endParaRPr lang="en-US"/>
          </a:p>
        </p:txBody>
      </p:sp>
    </p:spTree>
    <p:extLst>
      <p:ext uri="{BB962C8B-B14F-4D97-AF65-F5344CB8AC3E}">
        <p14:creationId xmlns:p14="http://schemas.microsoft.com/office/powerpoint/2010/main" val="10329453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20</a:t>
            </a:fld>
            <a:endParaRPr lang="en-US"/>
          </a:p>
        </p:txBody>
      </p:sp>
    </p:spTree>
    <p:extLst>
      <p:ext uri="{BB962C8B-B14F-4D97-AF65-F5344CB8AC3E}">
        <p14:creationId xmlns:p14="http://schemas.microsoft.com/office/powerpoint/2010/main" val="32380862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21</a:t>
            </a:fld>
            <a:endParaRPr lang="en-US"/>
          </a:p>
        </p:txBody>
      </p:sp>
    </p:spTree>
    <p:extLst>
      <p:ext uri="{BB962C8B-B14F-4D97-AF65-F5344CB8AC3E}">
        <p14:creationId xmlns:p14="http://schemas.microsoft.com/office/powerpoint/2010/main" val="626596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22</a:t>
            </a:fld>
            <a:endParaRPr lang="en-US"/>
          </a:p>
        </p:txBody>
      </p:sp>
    </p:spTree>
    <p:extLst>
      <p:ext uri="{BB962C8B-B14F-4D97-AF65-F5344CB8AC3E}">
        <p14:creationId xmlns:p14="http://schemas.microsoft.com/office/powerpoint/2010/main" val="7976321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23</a:t>
            </a:fld>
            <a:endParaRPr lang="en-US"/>
          </a:p>
        </p:txBody>
      </p:sp>
    </p:spTree>
    <p:extLst>
      <p:ext uri="{BB962C8B-B14F-4D97-AF65-F5344CB8AC3E}">
        <p14:creationId xmlns:p14="http://schemas.microsoft.com/office/powerpoint/2010/main" val="34048851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24</a:t>
            </a:fld>
            <a:endParaRPr lang="en-US"/>
          </a:p>
        </p:txBody>
      </p:sp>
    </p:spTree>
    <p:extLst>
      <p:ext uri="{BB962C8B-B14F-4D97-AF65-F5344CB8AC3E}">
        <p14:creationId xmlns:p14="http://schemas.microsoft.com/office/powerpoint/2010/main" val="33168396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25</a:t>
            </a:fld>
            <a:endParaRPr lang="en-US"/>
          </a:p>
        </p:txBody>
      </p:sp>
    </p:spTree>
    <p:extLst>
      <p:ext uri="{BB962C8B-B14F-4D97-AF65-F5344CB8AC3E}">
        <p14:creationId xmlns:p14="http://schemas.microsoft.com/office/powerpoint/2010/main" val="41715337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26</a:t>
            </a:fld>
            <a:endParaRPr lang="en-US"/>
          </a:p>
        </p:txBody>
      </p:sp>
    </p:spTree>
    <p:extLst>
      <p:ext uri="{BB962C8B-B14F-4D97-AF65-F5344CB8AC3E}">
        <p14:creationId xmlns:p14="http://schemas.microsoft.com/office/powerpoint/2010/main" val="26645176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27</a:t>
            </a:fld>
            <a:endParaRPr lang="en-US"/>
          </a:p>
        </p:txBody>
      </p:sp>
    </p:spTree>
    <p:extLst>
      <p:ext uri="{BB962C8B-B14F-4D97-AF65-F5344CB8AC3E}">
        <p14:creationId xmlns:p14="http://schemas.microsoft.com/office/powerpoint/2010/main" val="22687834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28</a:t>
            </a:fld>
            <a:endParaRPr lang="en-US"/>
          </a:p>
        </p:txBody>
      </p:sp>
    </p:spTree>
    <p:extLst>
      <p:ext uri="{BB962C8B-B14F-4D97-AF65-F5344CB8AC3E}">
        <p14:creationId xmlns:p14="http://schemas.microsoft.com/office/powerpoint/2010/main" val="40554004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29</a:t>
            </a:fld>
            <a:endParaRPr lang="en-US"/>
          </a:p>
        </p:txBody>
      </p:sp>
    </p:spTree>
    <p:extLst>
      <p:ext uri="{BB962C8B-B14F-4D97-AF65-F5344CB8AC3E}">
        <p14:creationId xmlns:p14="http://schemas.microsoft.com/office/powerpoint/2010/main" val="9382780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30</a:t>
            </a:fld>
            <a:endParaRPr lang="en-US"/>
          </a:p>
        </p:txBody>
      </p:sp>
    </p:spTree>
    <p:extLst>
      <p:ext uri="{BB962C8B-B14F-4D97-AF65-F5344CB8AC3E}">
        <p14:creationId xmlns:p14="http://schemas.microsoft.com/office/powerpoint/2010/main" val="6068587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31</a:t>
            </a:fld>
            <a:endParaRPr lang="en-US"/>
          </a:p>
        </p:txBody>
      </p:sp>
    </p:spTree>
    <p:extLst>
      <p:ext uri="{BB962C8B-B14F-4D97-AF65-F5344CB8AC3E}">
        <p14:creationId xmlns:p14="http://schemas.microsoft.com/office/powerpoint/2010/main" val="24610462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32</a:t>
            </a:fld>
            <a:endParaRPr lang="en-US"/>
          </a:p>
        </p:txBody>
      </p:sp>
    </p:spTree>
    <p:extLst>
      <p:ext uri="{BB962C8B-B14F-4D97-AF65-F5344CB8AC3E}">
        <p14:creationId xmlns:p14="http://schemas.microsoft.com/office/powerpoint/2010/main" val="34184343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33</a:t>
            </a:fld>
            <a:endParaRPr lang="en-US"/>
          </a:p>
        </p:txBody>
      </p:sp>
    </p:spTree>
    <p:extLst>
      <p:ext uri="{BB962C8B-B14F-4D97-AF65-F5344CB8AC3E}">
        <p14:creationId xmlns:p14="http://schemas.microsoft.com/office/powerpoint/2010/main" val="13752183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34</a:t>
            </a:fld>
            <a:endParaRPr lang="en-US"/>
          </a:p>
        </p:txBody>
      </p:sp>
    </p:spTree>
    <p:extLst>
      <p:ext uri="{BB962C8B-B14F-4D97-AF65-F5344CB8AC3E}">
        <p14:creationId xmlns:p14="http://schemas.microsoft.com/office/powerpoint/2010/main" val="14610339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35</a:t>
            </a:fld>
            <a:endParaRPr lang="en-US"/>
          </a:p>
        </p:txBody>
      </p:sp>
    </p:spTree>
    <p:extLst>
      <p:ext uri="{BB962C8B-B14F-4D97-AF65-F5344CB8AC3E}">
        <p14:creationId xmlns:p14="http://schemas.microsoft.com/office/powerpoint/2010/main" val="31675788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36</a:t>
            </a:fld>
            <a:endParaRPr lang="en-US"/>
          </a:p>
        </p:txBody>
      </p:sp>
    </p:spTree>
    <p:extLst>
      <p:ext uri="{BB962C8B-B14F-4D97-AF65-F5344CB8AC3E}">
        <p14:creationId xmlns:p14="http://schemas.microsoft.com/office/powerpoint/2010/main" val="3648297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1E08114-23E4-4593-BF3B-532BFBD2E1B6}" type="datetime1">
              <a:rPr lang="en-US" smtClean="0"/>
              <a:t>9/25/2017</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2868828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4F65C8-5366-440F-85B8-EFCE7441B29B}" type="datetime1">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1421199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1D68B0-814B-40D6-B4DB-04CC4FF7D2A1}" type="datetime1">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3728202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74DB75F-8F27-4911-AC37-C552ADB1044A}" type="datetime1">
              <a:rPr lang="en-US" smtClean="0"/>
              <a:t>9/25/2017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3791169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58B6D5C-3F53-40F4-B006-594CFED681E5}" type="datetime1">
              <a:rPr lang="en-US" smtClean="0"/>
              <a:t>9/25/2017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573942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35FAB96-F4F7-4D54-B513-CDD7343FAFF8}" type="datetime1">
              <a:rPr lang="en-US" smtClean="0"/>
              <a:t>9/25/2017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381954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203BFA-5E5C-4D5E-8ABD-D656A00E87E8}" type="datetime1">
              <a:rPr lang="en-US" smtClean="0"/>
              <a:t>9/25/2017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3993869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F94CFD-9BCE-4FD7-86C9-19BCA0CFC0F4}" type="datetime1">
              <a:rPr lang="en-US" smtClean="0"/>
              <a:t>9/25/2017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2436389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86145B-A388-4771-A1DA-47B0603B35BE}" type="datetime1">
              <a:rPr lang="en-US" smtClean="0"/>
              <a:t>9/25/2017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2421274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567376-1B16-4472-B0F1-F964F0DA414A}" type="datetime1">
              <a:rPr lang="en-US" smtClean="0"/>
              <a:t>9/25/2017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2429404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DFDD39-9C18-486C-BC65-D16C8C15D60C}" type="datetime1">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1688334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84E44D-7099-4E2F-8E43-3E18C2255D06}" type="datetime1">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31154313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7C1EC0-F5BD-4E51-9DAB-E318021EB119}" type="datetime1">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6307965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9F43C8-D353-4AE7-AD9B-AB6C5E624401}" type="datetime1">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4213674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BF94BF-BC85-48BF-BC3B-9C7B6A1A6F9D}" type="datetime1">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1575207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AD396FF-8624-43D2-B715-A5C5861C3834}" type="datetime1">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8224871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1651E3D-2E4F-4121-8B5B-DDDAB554B90A}" type="datetime1">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592229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3AC7750-DD3B-4E48-B89E-99E4CC08EBBE}" type="datetime1">
              <a:rPr lang="en-US" smtClean="0"/>
              <a:t>9/25/2017</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28B6C21-E150-4397-8C19-7B7D96984F69}" type="slidenum">
              <a:rPr lang="en-US" smtClean="0"/>
              <a:t>‹#›</a:t>
            </a:fld>
            <a:endParaRPr lang="en-US"/>
          </a:p>
        </p:txBody>
      </p:sp>
    </p:spTree>
    <p:extLst>
      <p:ext uri="{BB962C8B-B14F-4D97-AF65-F5344CB8AC3E}">
        <p14:creationId xmlns:p14="http://schemas.microsoft.com/office/powerpoint/2010/main" val="328798961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4</a:t>
            </a:r>
            <a:endParaRPr lang="en-US" dirty="0"/>
          </a:p>
        </p:txBody>
      </p:sp>
      <p:sp>
        <p:nvSpPr>
          <p:cNvPr id="3" name="Subtitle 2"/>
          <p:cNvSpPr>
            <a:spLocks noGrp="1"/>
          </p:cNvSpPr>
          <p:nvPr>
            <p:ph type="subTitle" idx="1"/>
          </p:nvPr>
        </p:nvSpPr>
        <p:spPr/>
        <p:txBody>
          <a:bodyPr/>
          <a:lstStyle/>
          <a:p>
            <a:r>
              <a:rPr lang="en-US" dirty="0"/>
              <a:t>UART Serial Port Programming</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1</a:t>
            </a:fld>
            <a:endParaRPr lang="en-US" sz="2400"/>
          </a:p>
        </p:txBody>
      </p:sp>
    </p:spTree>
    <p:extLst>
      <p:ext uri="{BB962C8B-B14F-4D97-AF65-F5344CB8AC3E}">
        <p14:creationId xmlns:p14="http://schemas.microsoft.com/office/powerpoint/2010/main" val="28499117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Serial vs. Parallel Data Transfer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a:t>
            </a:fld>
            <a:endParaRPr lang="en-US" sz="2400" dirty="0"/>
          </a:p>
        </p:txBody>
      </p:sp>
      <p:pic>
        <p:nvPicPr>
          <p:cNvPr id="5" name="Content Placeholder 4" descr="F4-1.jpg"/>
          <p:cNvPicPr>
            <a:picLocks noGrp="1"/>
          </p:cNvPicPr>
          <p:nvPr>
            <p:ph idx="1"/>
          </p:nvPr>
        </p:nvPicPr>
        <p:blipFill>
          <a:blip r:embed="rId3" cstate="print"/>
          <a:stretch>
            <a:fillRect/>
          </a:stretch>
        </p:blipFill>
        <p:spPr>
          <a:xfrm>
            <a:off x="1941727" y="3006246"/>
            <a:ext cx="9103880" cy="2430049"/>
          </a:xfrm>
          <a:prstGeom prst="rect">
            <a:avLst/>
          </a:prstGeom>
        </p:spPr>
      </p:pic>
    </p:spTree>
    <p:extLst>
      <p:ext uri="{BB962C8B-B14F-4D97-AF65-F5344CB8AC3E}">
        <p14:creationId xmlns:p14="http://schemas.microsoft.com/office/powerpoint/2010/main" val="15986727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In Serial Out</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3</a:t>
            </a:fld>
            <a:endParaRPr lang="en-US" sz="2400" dirty="0"/>
          </a:p>
        </p:txBody>
      </p:sp>
      <p:pic>
        <p:nvPicPr>
          <p:cNvPr id="5" name="Content Placeholder 4" descr="F4-ParallelInSerialOut.jpg"/>
          <p:cNvPicPr>
            <a:picLocks noGrp="1"/>
          </p:cNvPicPr>
          <p:nvPr>
            <p:ph idx="1"/>
          </p:nvPr>
        </p:nvPicPr>
        <p:blipFill>
          <a:blip r:embed="rId3" cstate="print"/>
          <a:stretch>
            <a:fillRect/>
          </a:stretch>
        </p:blipFill>
        <p:spPr>
          <a:xfrm>
            <a:off x="2968227" y="2438399"/>
            <a:ext cx="7110478" cy="3611672"/>
          </a:xfrm>
          <a:prstGeom prst="rect">
            <a:avLst/>
          </a:prstGeom>
        </p:spPr>
      </p:pic>
    </p:spTree>
    <p:extLst>
      <p:ext uri="{BB962C8B-B14F-4D97-AF65-F5344CB8AC3E}">
        <p14:creationId xmlns:p14="http://schemas.microsoft.com/office/powerpoint/2010/main" val="30508756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Serial In Parallel Out</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4</a:t>
            </a:fld>
            <a:endParaRPr lang="en-US" sz="2400" dirty="0"/>
          </a:p>
        </p:txBody>
      </p:sp>
      <p:pic>
        <p:nvPicPr>
          <p:cNvPr id="5" name="Content Placeholder 4" descr="F4-SerialInParallelOut.jpg"/>
          <p:cNvPicPr>
            <a:picLocks noGrp="1"/>
          </p:cNvPicPr>
          <p:nvPr>
            <p:ph idx="1"/>
          </p:nvPr>
        </p:nvPicPr>
        <p:blipFill>
          <a:blip r:embed="rId3" cstate="print"/>
          <a:stretch>
            <a:fillRect/>
          </a:stretch>
        </p:blipFill>
        <p:spPr>
          <a:xfrm>
            <a:off x="2504990" y="3006247"/>
            <a:ext cx="7844572" cy="2404997"/>
          </a:xfrm>
          <a:prstGeom prst="rect">
            <a:avLst/>
          </a:prstGeom>
        </p:spPr>
      </p:pic>
    </p:spTree>
    <p:extLst>
      <p:ext uri="{BB962C8B-B14F-4D97-AF65-F5344CB8AC3E}">
        <p14:creationId xmlns:p14="http://schemas.microsoft.com/office/powerpoint/2010/main" val="28758767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Simplex, Half-, and Full-Duplex Transfers</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5</a:t>
            </a:fld>
            <a:endParaRPr lang="en-US" sz="2400" dirty="0"/>
          </a:p>
        </p:txBody>
      </p:sp>
      <p:pic>
        <p:nvPicPr>
          <p:cNvPr id="5" name="Content Placeholder 4" descr="F4-2.jpg"/>
          <p:cNvPicPr>
            <a:picLocks noGrp="1"/>
          </p:cNvPicPr>
          <p:nvPr>
            <p:ph idx="1"/>
          </p:nvPr>
        </p:nvPicPr>
        <p:blipFill>
          <a:blip r:embed="rId3" cstate="print"/>
          <a:stretch>
            <a:fillRect/>
          </a:stretch>
        </p:blipFill>
        <p:spPr>
          <a:xfrm>
            <a:off x="3256767" y="2435257"/>
            <a:ext cx="6468293" cy="4241116"/>
          </a:xfrm>
          <a:prstGeom prst="rect">
            <a:avLst/>
          </a:prstGeom>
        </p:spPr>
      </p:pic>
    </p:spTree>
    <p:extLst>
      <p:ext uri="{BB962C8B-B14F-4D97-AF65-F5344CB8AC3E}">
        <p14:creationId xmlns:p14="http://schemas.microsoft.com/office/powerpoint/2010/main" val="10406275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Framing ASCII "A" (0x41)</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6</a:t>
            </a:fld>
            <a:endParaRPr lang="en-US" sz="2400" dirty="0"/>
          </a:p>
        </p:txBody>
      </p:sp>
      <p:pic>
        <p:nvPicPr>
          <p:cNvPr id="5" name="Content Placeholder 4" descr="F4-3.jpg"/>
          <p:cNvPicPr>
            <a:picLocks noGrp="1"/>
          </p:cNvPicPr>
          <p:nvPr>
            <p:ph idx="1"/>
          </p:nvPr>
        </p:nvPicPr>
        <p:blipFill>
          <a:blip r:embed="rId3" cstate="print"/>
          <a:stretch>
            <a:fillRect/>
          </a:stretch>
        </p:blipFill>
        <p:spPr>
          <a:xfrm>
            <a:off x="2885024" y="3169086"/>
            <a:ext cx="7217285" cy="2129424"/>
          </a:xfrm>
          <a:prstGeom prst="rect">
            <a:avLst/>
          </a:prstGeom>
        </p:spPr>
      </p:pic>
    </p:spTree>
    <p:extLst>
      <p:ext uri="{BB962C8B-B14F-4D97-AF65-F5344CB8AC3E}">
        <p14:creationId xmlns:p14="http://schemas.microsoft.com/office/powerpoint/2010/main" val="37364634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MAX232</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7</a:t>
            </a:fld>
            <a:endParaRPr lang="en-US" sz="2400" dirty="0"/>
          </a:p>
        </p:txBody>
      </p:sp>
      <p:pic>
        <p:nvPicPr>
          <p:cNvPr id="5" name="Content Placeholder 4" descr="F4-4.jpg"/>
          <p:cNvPicPr>
            <a:picLocks noGrp="1"/>
          </p:cNvPicPr>
          <p:nvPr>
            <p:ph idx="1"/>
          </p:nvPr>
        </p:nvPicPr>
        <p:blipFill>
          <a:blip r:embed="rId3" cstate="print"/>
          <a:stretch>
            <a:fillRect/>
          </a:stretch>
        </p:blipFill>
        <p:spPr>
          <a:xfrm>
            <a:off x="2898697" y="2446008"/>
            <a:ext cx="7189939" cy="4347636"/>
          </a:xfrm>
          <a:prstGeom prst="rect">
            <a:avLst/>
          </a:prstGeom>
        </p:spPr>
      </p:pic>
    </p:spTree>
    <p:extLst>
      <p:ext uri="{BB962C8B-B14F-4D97-AF65-F5344CB8AC3E}">
        <p14:creationId xmlns:p14="http://schemas.microsoft.com/office/powerpoint/2010/main" val="1590260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MAX233</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8</a:t>
            </a:fld>
            <a:endParaRPr lang="en-US" sz="2400" dirty="0"/>
          </a:p>
        </p:txBody>
      </p:sp>
      <p:pic>
        <p:nvPicPr>
          <p:cNvPr id="5" name="Content Placeholder 4" descr="F4-5.jpg"/>
          <p:cNvPicPr>
            <a:picLocks noGrp="1"/>
          </p:cNvPicPr>
          <p:nvPr>
            <p:ph idx="1"/>
          </p:nvPr>
        </p:nvPicPr>
        <p:blipFill>
          <a:blip r:embed="rId3" cstate="print"/>
          <a:stretch>
            <a:fillRect/>
          </a:stretch>
        </p:blipFill>
        <p:spPr>
          <a:xfrm>
            <a:off x="2805830" y="2436223"/>
            <a:ext cx="7377830" cy="4268166"/>
          </a:xfrm>
          <a:prstGeom prst="rect">
            <a:avLst/>
          </a:prstGeom>
        </p:spPr>
      </p:pic>
    </p:spTree>
    <p:extLst>
      <p:ext uri="{BB962C8B-B14F-4D97-AF65-F5344CB8AC3E}">
        <p14:creationId xmlns:p14="http://schemas.microsoft.com/office/powerpoint/2010/main" val="28685463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RS232 Pins</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9</a:t>
            </a:fld>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19829188"/>
              </p:ext>
            </p:extLst>
          </p:nvPr>
        </p:nvGraphicFramePr>
        <p:xfrm>
          <a:off x="4612155" y="2932796"/>
          <a:ext cx="3763028" cy="3299460"/>
        </p:xfrm>
        <a:graphic>
          <a:graphicData uri="http://schemas.openxmlformats.org/drawingml/2006/table">
            <a:tbl>
              <a:tblPr firstRow="1" firstCol="1" bandRow="1">
                <a:tableStyleId>{5C22544A-7EE6-4342-B048-85BDC9FD1C3A}</a:tableStyleId>
              </a:tblPr>
              <a:tblGrid>
                <a:gridCol w="761637"/>
                <a:gridCol w="3001391"/>
              </a:tblGrid>
              <a:tr h="0">
                <a:tc>
                  <a:txBody>
                    <a:bodyPr/>
                    <a:lstStyle/>
                    <a:p>
                      <a:pPr marL="0" marR="0">
                        <a:lnSpc>
                          <a:spcPct val="115000"/>
                        </a:lnSpc>
                        <a:spcBef>
                          <a:spcPts val="0"/>
                        </a:spcBef>
                        <a:spcAft>
                          <a:spcPts val="0"/>
                        </a:spcAft>
                      </a:pPr>
                      <a:r>
                        <a:rPr lang="en-US" sz="2000">
                          <a:effectLst/>
                        </a:rPr>
                        <a:t>Pin</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a:effectLst/>
                        </a:rPr>
                        <a:t>Description</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r h="0">
                <a:tc>
                  <a:txBody>
                    <a:bodyPr/>
                    <a:lstStyle/>
                    <a:p>
                      <a:pPr marL="0" marR="0">
                        <a:lnSpc>
                          <a:spcPct val="115000"/>
                        </a:lnSpc>
                        <a:spcBef>
                          <a:spcPts val="0"/>
                        </a:spcBef>
                        <a:spcAft>
                          <a:spcPts val="0"/>
                        </a:spcAft>
                      </a:pPr>
                      <a:r>
                        <a:rPr lang="en-US" sz="2000">
                          <a:effectLst/>
                        </a:rPr>
                        <a:t>1</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a:effectLst/>
                        </a:rPr>
                        <a:t>Data carrier detect (DCD)</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r h="0">
                <a:tc>
                  <a:txBody>
                    <a:bodyPr/>
                    <a:lstStyle/>
                    <a:p>
                      <a:pPr marL="0" marR="0">
                        <a:lnSpc>
                          <a:spcPct val="115000"/>
                        </a:lnSpc>
                        <a:spcBef>
                          <a:spcPts val="0"/>
                        </a:spcBef>
                        <a:spcAft>
                          <a:spcPts val="0"/>
                        </a:spcAft>
                      </a:pPr>
                      <a:r>
                        <a:rPr lang="en-US" sz="2000">
                          <a:effectLst/>
                        </a:rPr>
                        <a:t>2</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a:effectLst/>
                        </a:rPr>
                        <a:t>Received data (RxD)</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r h="0">
                <a:tc>
                  <a:txBody>
                    <a:bodyPr/>
                    <a:lstStyle/>
                    <a:p>
                      <a:pPr marL="0" marR="0">
                        <a:lnSpc>
                          <a:spcPct val="115000"/>
                        </a:lnSpc>
                        <a:spcBef>
                          <a:spcPts val="0"/>
                        </a:spcBef>
                        <a:spcAft>
                          <a:spcPts val="0"/>
                        </a:spcAft>
                      </a:pPr>
                      <a:r>
                        <a:rPr lang="en-US" sz="2000">
                          <a:effectLst/>
                        </a:rPr>
                        <a:t>3</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a:effectLst/>
                        </a:rPr>
                        <a:t>Transmitted data (TxD)</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r h="0">
                <a:tc>
                  <a:txBody>
                    <a:bodyPr/>
                    <a:lstStyle/>
                    <a:p>
                      <a:pPr marL="0" marR="0">
                        <a:lnSpc>
                          <a:spcPct val="115000"/>
                        </a:lnSpc>
                        <a:spcBef>
                          <a:spcPts val="0"/>
                        </a:spcBef>
                        <a:spcAft>
                          <a:spcPts val="0"/>
                        </a:spcAft>
                      </a:pPr>
                      <a:r>
                        <a:rPr lang="en-US" sz="2000">
                          <a:effectLst/>
                        </a:rPr>
                        <a:t>4</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a:effectLst/>
                        </a:rPr>
                        <a:t>Data terminal ready (DTR)</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r h="0">
                <a:tc>
                  <a:txBody>
                    <a:bodyPr/>
                    <a:lstStyle/>
                    <a:p>
                      <a:pPr marL="0" marR="0">
                        <a:lnSpc>
                          <a:spcPct val="115000"/>
                        </a:lnSpc>
                        <a:spcBef>
                          <a:spcPts val="0"/>
                        </a:spcBef>
                        <a:spcAft>
                          <a:spcPts val="0"/>
                        </a:spcAft>
                      </a:pPr>
                      <a:r>
                        <a:rPr lang="en-US" sz="2000">
                          <a:effectLst/>
                        </a:rPr>
                        <a:t>5</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a:effectLst/>
                        </a:rPr>
                        <a:t>Signal ground (GND)</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r h="0">
                <a:tc>
                  <a:txBody>
                    <a:bodyPr/>
                    <a:lstStyle/>
                    <a:p>
                      <a:pPr marL="0" marR="0">
                        <a:lnSpc>
                          <a:spcPct val="115000"/>
                        </a:lnSpc>
                        <a:spcBef>
                          <a:spcPts val="0"/>
                        </a:spcBef>
                        <a:spcAft>
                          <a:spcPts val="0"/>
                        </a:spcAft>
                      </a:pPr>
                      <a:r>
                        <a:rPr lang="en-US" sz="2000">
                          <a:effectLst/>
                        </a:rPr>
                        <a:t>6</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a:effectLst/>
                        </a:rPr>
                        <a:t>Data set ready (DSR)</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r h="0">
                <a:tc>
                  <a:txBody>
                    <a:bodyPr/>
                    <a:lstStyle/>
                    <a:p>
                      <a:pPr marL="0" marR="0">
                        <a:lnSpc>
                          <a:spcPct val="115000"/>
                        </a:lnSpc>
                        <a:spcBef>
                          <a:spcPts val="0"/>
                        </a:spcBef>
                        <a:spcAft>
                          <a:spcPts val="0"/>
                        </a:spcAft>
                      </a:pPr>
                      <a:r>
                        <a:rPr lang="en-US" sz="2000">
                          <a:effectLst/>
                        </a:rPr>
                        <a:t>7</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a:effectLst/>
                        </a:rPr>
                        <a:t>Request to send (RTS)</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r h="0">
                <a:tc>
                  <a:txBody>
                    <a:bodyPr/>
                    <a:lstStyle/>
                    <a:p>
                      <a:pPr marL="0" marR="0">
                        <a:lnSpc>
                          <a:spcPct val="115000"/>
                        </a:lnSpc>
                        <a:spcBef>
                          <a:spcPts val="0"/>
                        </a:spcBef>
                        <a:spcAft>
                          <a:spcPts val="0"/>
                        </a:spcAft>
                      </a:pPr>
                      <a:r>
                        <a:rPr lang="en-US" sz="2000">
                          <a:effectLst/>
                        </a:rPr>
                        <a:t>8</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a:effectLst/>
                        </a:rPr>
                        <a:t>Clear to send (CTS)</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r h="0">
                <a:tc>
                  <a:txBody>
                    <a:bodyPr/>
                    <a:lstStyle/>
                    <a:p>
                      <a:pPr marL="0" marR="0">
                        <a:lnSpc>
                          <a:spcPct val="115000"/>
                        </a:lnSpc>
                        <a:spcBef>
                          <a:spcPts val="0"/>
                        </a:spcBef>
                        <a:spcAft>
                          <a:spcPts val="0"/>
                        </a:spcAft>
                      </a:pPr>
                      <a:r>
                        <a:rPr lang="en-US" sz="2000">
                          <a:effectLst/>
                        </a:rPr>
                        <a:t>9</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dirty="0">
                          <a:effectLst/>
                        </a:rPr>
                        <a:t>Ring indicator (RI)</a:t>
                      </a:r>
                      <a:endParaRPr lang="en-US"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16543456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9-Pin Male Connector</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10</a:t>
            </a:fld>
            <a:endParaRPr lang="en-US" sz="2400" dirty="0"/>
          </a:p>
        </p:txBody>
      </p:sp>
      <p:pic>
        <p:nvPicPr>
          <p:cNvPr id="5" name="Content Placeholder 4" descr="F4-6.jpg"/>
          <p:cNvPicPr>
            <a:picLocks noGrp="1"/>
          </p:cNvPicPr>
          <p:nvPr>
            <p:ph idx="1"/>
          </p:nvPr>
        </p:nvPicPr>
        <p:blipFill>
          <a:blip r:embed="rId3" cstate="print"/>
          <a:stretch>
            <a:fillRect/>
          </a:stretch>
        </p:blipFill>
        <p:spPr>
          <a:xfrm>
            <a:off x="3464719" y="3195637"/>
            <a:ext cx="6057900" cy="2066925"/>
          </a:xfrm>
          <a:prstGeom prst="rect">
            <a:avLst/>
          </a:prstGeom>
        </p:spPr>
      </p:pic>
    </p:spTree>
    <p:extLst>
      <p:ext uri="{BB962C8B-B14F-4D97-AF65-F5344CB8AC3E}">
        <p14:creationId xmlns:p14="http://schemas.microsoft.com/office/powerpoint/2010/main" val="20403188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DTE-DCE and DTE-DTE Connections</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11</a:t>
            </a:fld>
            <a:endParaRPr lang="en-US" sz="2400" dirty="0"/>
          </a:p>
        </p:txBody>
      </p:sp>
      <p:pic>
        <p:nvPicPr>
          <p:cNvPr id="5" name="Content Placeholder 4" descr="F4-7.jpg"/>
          <p:cNvPicPr>
            <a:picLocks noGrp="1"/>
          </p:cNvPicPr>
          <p:nvPr>
            <p:ph idx="1"/>
          </p:nvPr>
        </p:nvPicPr>
        <p:blipFill>
          <a:blip r:embed="rId3"/>
          <a:stretch>
            <a:fillRect/>
          </a:stretch>
        </p:blipFill>
        <p:spPr>
          <a:xfrm>
            <a:off x="2646264" y="2893512"/>
            <a:ext cx="7649703" cy="2655518"/>
          </a:xfrm>
          <a:prstGeom prst="rect">
            <a:avLst/>
          </a:prstGeom>
        </p:spPr>
      </p:pic>
    </p:spTree>
    <p:extLst>
      <p:ext uri="{BB962C8B-B14F-4D97-AF65-F5344CB8AC3E}">
        <p14:creationId xmlns:p14="http://schemas.microsoft.com/office/powerpoint/2010/main" val="33621401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0186" y="644857"/>
            <a:ext cx="10711454" cy="1752599"/>
          </a:xfrm>
        </p:spPr>
        <p:txBody>
          <a:bodyPr/>
          <a:lstStyle/>
          <a:p>
            <a:r>
              <a:rPr lang="en-US" dirty="0"/>
              <a:t>Null Modem Connection with Flow Control Signals</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12</a:t>
            </a:fld>
            <a:endParaRPr lang="en-US" sz="2400" dirty="0"/>
          </a:p>
        </p:txBody>
      </p:sp>
      <p:pic>
        <p:nvPicPr>
          <p:cNvPr id="5" name="Content Placeholder 4"/>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4351800" y="2397456"/>
            <a:ext cx="3850504" cy="3662322"/>
          </a:xfrm>
          <a:prstGeom prst="rect">
            <a:avLst/>
          </a:prstGeom>
        </p:spPr>
      </p:pic>
    </p:spTree>
    <p:extLst>
      <p:ext uri="{BB962C8B-B14F-4D97-AF65-F5344CB8AC3E}">
        <p14:creationId xmlns:p14="http://schemas.microsoft.com/office/powerpoint/2010/main" val="5287351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Freescale FRDM board</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13</a:t>
            </a:fld>
            <a:endParaRPr lang="en-US" sz="2400"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58977" y="2060813"/>
            <a:ext cx="7139418" cy="4280626"/>
          </a:xfrm>
        </p:spPr>
      </p:pic>
    </p:spTree>
    <p:extLst>
      <p:ext uri="{BB962C8B-B14F-4D97-AF65-F5344CB8AC3E}">
        <p14:creationId xmlns:p14="http://schemas.microsoft.com/office/powerpoint/2010/main" val="6580960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ICDI USB Port</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14</a:t>
            </a:fld>
            <a:endParaRPr lang="en-US" sz="24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75910" y="2438399"/>
            <a:ext cx="8118255" cy="3428732"/>
          </a:xfrm>
          <a:prstGeom prst="rect">
            <a:avLst/>
          </a:prstGeom>
        </p:spPr>
      </p:pic>
    </p:spTree>
    <p:extLst>
      <p:ext uri="{BB962C8B-B14F-4D97-AF65-F5344CB8AC3E}">
        <p14:creationId xmlns:p14="http://schemas.microsoft.com/office/powerpoint/2010/main" val="8299536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Simplified Block Diagram of </a:t>
            </a:r>
            <a:r>
              <a:rPr lang="en-US" dirty="0" err="1"/>
              <a:t>UARTn</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15</a:t>
            </a:fld>
            <a:endParaRPr lang="en-US" sz="24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67924" y="2438399"/>
            <a:ext cx="6934226" cy="3428732"/>
          </a:xfrm>
          <a:prstGeom prst="rect">
            <a:avLst/>
          </a:prstGeom>
        </p:spPr>
      </p:pic>
    </p:spTree>
    <p:extLst>
      <p:ext uri="{BB962C8B-B14F-4D97-AF65-F5344CB8AC3E}">
        <p14:creationId xmlns:p14="http://schemas.microsoft.com/office/powerpoint/2010/main" val="26927252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OpenSDA USB Port</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16</a:t>
            </a:fld>
            <a:endParaRPr lang="en-US" sz="24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58271" y="2265528"/>
            <a:ext cx="8925140" cy="3601603"/>
          </a:xfrm>
          <a:prstGeom prst="rect">
            <a:avLst/>
          </a:prstGeom>
        </p:spPr>
      </p:pic>
    </p:spTree>
    <p:extLst>
      <p:ext uri="{BB962C8B-B14F-4D97-AF65-F5344CB8AC3E}">
        <p14:creationId xmlns:p14="http://schemas.microsoft.com/office/powerpoint/2010/main" val="41725763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2182" y="512929"/>
            <a:ext cx="10929818" cy="1752599"/>
          </a:xfrm>
        </p:spPr>
        <p:txBody>
          <a:bodyPr/>
          <a:lstStyle/>
          <a:p>
            <a:r>
              <a:rPr lang="en-US" dirty="0"/>
              <a:t>Partial list of UART0 Registers and their addresses</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17</a:t>
            </a:fld>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61748646"/>
              </p:ext>
            </p:extLst>
          </p:nvPr>
        </p:nvGraphicFramePr>
        <p:xfrm>
          <a:off x="1484313" y="2667000"/>
          <a:ext cx="10018713" cy="2225040"/>
        </p:xfrm>
        <a:graphic>
          <a:graphicData uri="http://schemas.openxmlformats.org/drawingml/2006/table">
            <a:tbl>
              <a:tblPr firstRow="1" bandRow="1">
                <a:tableStyleId>{5C22544A-7EE6-4342-B048-85BDC9FD1C3A}</a:tableStyleId>
              </a:tblPr>
              <a:tblGrid>
                <a:gridCol w="3339571"/>
                <a:gridCol w="3339571"/>
                <a:gridCol w="3339571"/>
              </a:tblGrid>
              <a:tr h="370840">
                <a:tc>
                  <a:txBody>
                    <a:bodyPr/>
                    <a:lstStyle/>
                    <a:p>
                      <a:pPr marL="0" marR="0" algn="ctr">
                        <a:lnSpc>
                          <a:spcPct val="115000"/>
                        </a:lnSpc>
                        <a:spcBef>
                          <a:spcPts val="0"/>
                        </a:spcBef>
                        <a:spcAft>
                          <a:spcPts val="0"/>
                        </a:spcAft>
                      </a:pPr>
                      <a:r>
                        <a:rPr lang="en-US" sz="1800" b="1" dirty="0">
                          <a:solidFill>
                            <a:srgbClr val="FFFFFF"/>
                          </a:solidFill>
                          <a:effectLst/>
                          <a:latin typeface="+mn-lt"/>
                          <a:ea typeface="Calibri" panose="020F0502020204030204" pitchFamily="34" charset="0"/>
                          <a:cs typeface="Arial" panose="020B0604020202020204" pitchFamily="34" charset="0"/>
                        </a:rPr>
                        <a:t>Register Name</a:t>
                      </a:r>
                      <a:endParaRPr lang="en-US" sz="18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800" b="1">
                          <a:solidFill>
                            <a:srgbClr val="FFFFFF"/>
                          </a:solidFill>
                          <a:effectLst/>
                          <a:latin typeface="+mn-lt"/>
                          <a:ea typeface="Calibri" panose="020F0502020204030204" pitchFamily="34" charset="0"/>
                          <a:cs typeface="Arial" panose="020B0604020202020204" pitchFamily="34" charset="0"/>
                        </a:rPr>
                        <a:t>Register Function</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800" b="1">
                          <a:solidFill>
                            <a:srgbClr val="FFFFFF"/>
                          </a:solidFill>
                          <a:effectLst/>
                          <a:latin typeface="+mn-lt"/>
                          <a:ea typeface="Calibri" panose="020F0502020204030204" pitchFamily="34" charset="0"/>
                          <a:cs typeface="Arial" panose="020B0604020202020204" pitchFamily="34" charset="0"/>
                        </a:rPr>
                        <a:t>Register Address</a:t>
                      </a:r>
                      <a:endParaRPr lang="en-US" sz="1800">
                        <a:effectLst/>
                        <a:latin typeface="+mn-lt"/>
                        <a:ea typeface="Calibri" panose="020F0502020204030204" pitchFamily="34" charset="0"/>
                        <a:cs typeface="Arial" panose="020B0604020202020204" pitchFamily="34" charset="0"/>
                      </a:endParaRPr>
                    </a:p>
                  </a:txBody>
                  <a:tcPr marL="68580" marR="68580" marT="0" marB="0"/>
                </a:tc>
              </a:tr>
              <a:tr h="370840">
                <a:tc>
                  <a:txBody>
                    <a:bodyPr/>
                    <a:lstStyle/>
                    <a:p>
                      <a:pPr marL="0" marR="0" algn="ctr">
                        <a:lnSpc>
                          <a:spcPct val="115000"/>
                        </a:lnSpc>
                        <a:spcBef>
                          <a:spcPts val="0"/>
                        </a:spcBef>
                        <a:spcAft>
                          <a:spcPts val="0"/>
                        </a:spcAft>
                      </a:pPr>
                      <a:r>
                        <a:rPr lang="en-US" sz="1800" b="1">
                          <a:effectLst/>
                          <a:latin typeface="+mn-lt"/>
                          <a:ea typeface="Calibri" panose="020F0502020204030204" pitchFamily="34" charset="0"/>
                          <a:cs typeface="Arial" panose="020B0604020202020204" pitchFamily="34" charset="0"/>
                        </a:rPr>
                        <a:t>UART0_BDH</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Baud Rate High</a:t>
                      </a:r>
                    </a:p>
                  </a:txBody>
                  <a:tcPr marL="68580" marR="68580" marT="0" marB="0"/>
                </a:tc>
                <a:tc>
                  <a:txBody>
                    <a:bodyPr/>
                    <a:lstStyle/>
                    <a:p>
                      <a:pPr marL="0" marR="0" algn="ctr">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4006 A000</a:t>
                      </a:r>
                    </a:p>
                  </a:txBody>
                  <a:tcPr marL="68580" marR="68580" marT="0" marB="0"/>
                </a:tc>
              </a:tr>
              <a:tr h="370840">
                <a:tc>
                  <a:txBody>
                    <a:bodyPr/>
                    <a:lstStyle/>
                    <a:p>
                      <a:pPr marL="0" marR="0" algn="ctr">
                        <a:lnSpc>
                          <a:spcPct val="115000"/>
                        </a:lnSpc>
                        <a:spcBef>
                          <a:spcPts val="0"/>
                        </a:spcBef>
                        <a:spcAft>
                          <a:spcPts val="0"/>
                        </a:spcAft>
                      </a:pPr>
                      <a:r>
                        <a:rPr lang="en-US" sz="1800" b="1">
                          <a:effectLst/>
                          <a:latin typeface="+mn-lt"/>
                          <a:ea typeface="Calibri" panose="020F0502020204030204" pitchFamily="34" charset="0"/>
                          <a:cs typeface="Arial" panose="020B0604020202020204" pitchFamily="34" charset="0"/>
                        </a:rPr>
                        <a:t>UART0_BDL</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Baud Rate Low</a:t>
                      </a:r>
                    </a:p>
                  </a:txBody>
                  <a:tcPr marL="68580" marR="68580" marT="0" marB="0"/>
                </a:tc>
                <a:tc>
                  <a:txBody>
                    <a:bodyPr/>
                    <a:lstStyle/>
                    <a:p>
                      <a:pPr marL="0" marR="0" algn="ctr">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4006 A001</a:t>
                      </a:r>
                    </a:p>
                  </a:txBody>
                  <a:tcPr marL="68580" marR="68580" marT="0" marB="0"/>
                </a:tc>
              </a:tr>
              <a:tr h="370840">
                <a:tc>
                  <a:txBody>
                    <a:bodyPr/>
                    <a:lstStyle/>
                    <a:p>
                      <a:pPr marL="0" marR="0" algn="ctr">
                        <a:lnSpc>
                          <a:spcPct val="115000"/>
                        </a:lnSpc>
                        <a:spcBef>
                          <a:spcPts val="0"/>
                        </a:spcBef>
                        <a:spcAft>
                          <a:spcPts val="0"/>
                        </a:spcAft>
                      </a:pPr>
                      <a:r>
                        <a:rPr lang="en-US" sz="1800" b="1">
                          <a:effectLst/>
                          <a:latin typeface="+mn-lt"/>
                          <a:ea typeface="Calibri" panose="020F0502020204030204" pitchFamily="34" charset="0"/>
                          <a:cs typeface="Arial" panose="020B0604020202020204" pitchFamily="34" charset="0"/>
                        </a:rPr>
                        <a:t>UART0_C1</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Control 1</a:t>
                      </a:r>
                    </a:p>
                  </a:txBody>
                  <a:tcPr marL="68580" marR="68580" marT="0" marB="0"/>
                </a:tc>
                <a:tc>
                  <a:txBody>
                    <a:bodyPr/>
                    <a:lstStyle/>
                    <a:p>
                      <a:pPr marL="0" marR="0" algn="ctr">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4006 A002</a:t>
                      </a:r>
                    </a:p>
                  </a:txBody>
                  <a:tcPr marL="68580" marR="68580" marT="0" marB="0"/>
                </a:tc>
              </a:tr>
              <a:tr h="370840">
                <a:tc>
                  <a:txBody>
                    <a:bodyPr/>
                    <a:lstStyle/>
                    <a:p>
                      <a:pPr marL="0" marR="0" algn="ctr">
                        <a:lnSpc>
                          <a:spcPct val="115000"/>
                        </a:lnSpc>
                        <a:spcBef>
                          <a:spcPts val="0"/>
                        </a:spcBef>
                        <a:spcAft>
                          <a:spcPts val="0"/>
                        </a:spcAft>
                      </a:pPr>
                      <a:r>
                        <a:rPr lang="en-US" sz="1800" b="1">
                          <a:effectLst/>
                          <a:latin typeface="+mn-lt"/>
                          <a:ea typeface="Calibri" panose="020F0502020204030204" pitchFamily="34" charset="0"/>
                          <a:cs typeface="Arial" panose="020B0604020202020204" pitchFamily="34" charset="0"/>
                        </a:rPr>
                        <a:t>UART0_C2</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Control 2</a:t>
                      </a:r>
                    </a:p>
                  </a:txBody>
                  <a:tcPr marL="68580" marR="68580" marT="0" marB="0"/>
                </a:tc>
                <a:tc>
                  <a:txBody>
                    <a:bodyPr/>
                    <a:lstStyle/>
                    <a:p>
                      <a:pPr marL="0" marR="0" algn="ctr">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4006 A003</a:t>
                      </a:r>
                    </a:p>
                  </a:txBody>
                  <a:tcPr marL="68580" marR="68580" marT="0" marB="0"/>
                </a:tc>
              </a:tr>
              <a:tr h="370840">
                <a:tc>
                  <a:txBody>
                    <a:bodyPr/>
                    <a:lstStyle/>
                    <a:p>
                      <a:pPr marL="0" marR="0" algn="ctr">
                        <a:lnSpc>
                          <a:spcPct val="115000"/>
                        </a:lnSpc>
                        <a:spcBef>
                          <a:spcPts val="0"/>
                        </a:spcBef>
                        <a:spcAft>
                          <a:spcPts val="0"/>
                        </a:spcAft>
                      </a:pPr>
                      <a:r>
                        <a:rPr lang="en-US" sz="1800" b="1">
                          <a:effectLst/>
                          <a:latin typeface="+mn-lt"/>
                          <a:ea typeface="Calibri" panose="020F0502020204030204" pitchFamily="34" charset="0"/>
                          <a:cs typeface="Arial" panose="020B0604020202020204" pitchFamily="34" charset="0"/>
                        </a:rPr>
                        <a:t>UART0_S1</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Status 1</a:t>
                      </a:r>
                    </a:p>
                  </a:txBody>
                  <a:tcPr marL="68580" marR="68580" marT="0" marB="0"/>
                </a:tc>
                <a:tc>
                  <a:txBody>
                    <a:bodyPr/>
                    <a:lstStyle/>
                    <a:p>
                      <a:pPr marL="0" marR="0" algn="ctr">
                        <a:lnSpc>
                          <a:spcPct val="115000"/>
                        </a:lnSpc>
                        <a:spcBef>
                          <a:spcPts val="0"/>
                        </a:spcBef>
                        <a:spcAft>
                          <a:spcPts val="0"/>
                        </a:spcAft>
                      </a:pPr>
                      <a:r>
                        <a:rPr lang="en-US" sz="1800" dirty="0">
                          <a:effectLst/>
                          <a:latin typeface="+mn-lt"/>
                          <a:ea typeface="Calibri" panose="020F0502020204030204" pitchFamily="34" charset="0"/>
                          <a:cs typeface="Arial" panose="020B0604020202020204" pitchFamily="34" charset="0"/>
                        </a:rPr>
                        <a:t>4006 A004</a:t>
                      </a:r>
                    </a:p>
                  </a:txBody>
                  <a:tcPr marL="68580" marR="68580" marT="0" marB="0"/>
                </a:tc>
              </a:tr>
            </a:tbl>
          </a:graphicData>
        </a:graphic>
      </p:graphicFrame>
    </p:spTree>
    <p:extLst>
      <p:ext uri="{BB962C8B-B14F-4D97-AF65-F5344CB8AC3E}">
        <p14:creationId xmlns:p14="http://schemas.microsoft.com/office/powerpoint/2010/main" val="24660645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Simplified Block Diagram of </a:t>
            </a:r>
            <a:r>
              <a:rPr lang="en-US" dirty="0" err="1"/>
              <a:t>UARTn</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18</a:t>
            </a:fld>
            <a:endParaRPr lang="en-US" sz="24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58271" y="2306974"/>
            <a:ext cx="8925140" cy="3518710"/>
          </a:xfrm>
          <a:prstGeom prst="rect">
            <a:avLst/>
          </a:prstGeom>
        </p:spPr>
      </p:pic>
    </p:spTree>
    <p:extLst>
      <p:ext uri="{BB962C8B-B14F-4D97-AF65-F5344CB8AC3E}">
        <p14:creationId xmlns:p14="http://schemas.microsoft.com/office/powerpoint/2010/main" val="38825497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SIM_SOPT2 Register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19</a:t>
            </a:fld>
            <a:endParaRPr lang="en-US" sz="24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29183" y="2306974"/>
            <a:ext cx="8183315" cy="3518710"/>
          </a:xfrm>
          <a:prstGeom prst="rect">
            <a:avLst/>
          </a:prstGeom>
        </p:spPr>
      </p:pic>
    </p:spTree>
    <p:extLst>
      <p:ext uri="{BB962C8B-B14F-4D97-AF65-F5344CB8AC3E}">
        <p14:creationId xmlns:p14="http://schemas.microsoft.com/office/powerpoint/2010/main" val="24416151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Clock Circuit of UART0</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20</a:t>
            </a:fld>
            <a:endParaRPr lang="en-US" sz="24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84311" y="2438399"/>
            <a:ext cx="9641652" cy="3316406"/>
          </a:xfrm>
          <a:prstGeom prst="rect">
            <a:avLst/>
          </a:prstGeom>
        </p:spPr>
      </p:pic>
    </p:spTree>
    <p:extLst>
      <p:ext uri="{BB962C8B-B14F-4D97-AF65-F5344CB8AC3E}">
        <p14:creationId xmlns:p14="http://schemas.microsoft.com/office/powerpoint/2010/main" val="3413623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UARTx_BDH</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21</a:t>
            </a:fld>
            <a:endParaRPr lang="en-US" sz="24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84311" y="3833396"/>
            <a:ext cx="9641652" cy="526412"/>
          </a:xfrm>
          <a:prstGeom prst="rect">
            <a:avLst/>
          </a:prstGeom>
        </p:spPr>
      </p:pic>
    </p:spTree>
    <p:extLst>
      <p:ext uri="{BB962C8B-B14F-4D97-AF65-F5344CB8AC3E}">
        <p14:creationId xmlns:p14="http://schemas.microsoft.com/office/powerpoint/2010/main" val="11935225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UARTx_BDL</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22</a:t>
            </a:fld>
            <a:endParaRPr lang="en-US" sz="24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84311" y="3833396"/>
            <a:ext cx="9641651" cy="526412"/>
          </a:xfrm>
          <a:prstGeom prst="rect">
            <a:avLst/>
          </a:prstGeom>
        </p:spPr>
      </p:pic>
    </p:spTree>
    <p:extLst>
      <p:ext uri="{BB962C8B-B14F-4D97-AF65-F5344CB8AC3E}">
        <p14:creationId xmlns:p14="http://schemas.microsoft.com/office/powerpoint/2010/main" val="20919220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UARTx_C4 Register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23</a:t>
            </a:fld>
            <a:endParaRPr lang="en-US" sz="24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32370" y="3833396"/>
            <a:ext cx="8145533" cy="526412"/>
          </a:xfrm>
          <a:prstGeom prst="rect">
            <a:avLst/>
          </a:prstGeom>
        </p:spPr>
      </p:pic>
    </p:spTree>
    <p:extLst>
      <p:ext uri="{BB962C8B-B14F-4D97-AF65-F5344CB8AC3E}">
        <p14:creationId xmlns:p14="http://schemas.microsoft.com/office/powerpoint/2010/main" val="38298732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UARTx_C4 Register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24</a:t>
            </a:fld>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83452933"/>
              </p:ext>
            </p:extLst>
          </p:nvPr>
        </p:nvGraphicFramePr>
        <p:xfrm>
          <a:off x="2088107" y="2743344"/>
          <a:ext cx="8966579" cy="2844198"/>
        </p:xfrm>
        <a:graphic>
          <a:graphicData uri="http://schemas.openxmlformats.org/drawingml/2006/table">
            <a:tbl>
              <a:tblPr firstRow="1" bandRow="1">
                <a:tableStyleId>{5C22544A-7EE6-4342-B048-85BDC9FD1C3A}</a:tableStyleId>
              </a:tblPr>
              <a:tblGrid>
                <a:gridCol w="754563"/>
                <a:gridCol w="1474314"/>
                <a:gridCol w="6737702"/>
              </a:tblGrid>
              <a:tr h="422286">
                <a:tc>
                  <a:txBody>
                    <a:bodyPr/>
                    <a:lstStyle/>
                    <a:p>
                      <a:pPr marL="0" marR="0" algn="ctr">
                        <a:lnSpc>
                          <a:spcPct val="115000"/>
                        </a:lnSpc>
                        <a:spcBef>
                          <a:spcPts val="0"/>
                        </a:spcBef>
                        <a:spcAft>
                          <a:spcPts val="0"/>
                        </a:spcAft>
                      </a:pPr>
                      <a:r>
                        <a:rPr lang="en-US" sz="1800" b="1">
                          <a:solidFill>
                            <a:srgbClr val="FFFFFF"/>
                          </a:solidFill>
                          <a:effectLst/>
                          <a:latin typeface="+mn-lt"/>
                          <a:ea typeface="Calibri" panose="020F0502020204030204" pitchFamily="34" charset="0"/>
                          <a:cs typeface="Arial" panose="020B0604020202020204" pitchFamily="34" charset="0"/>
                        </a:rPr>
                        <a:t>Bit</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800" b="1">
                          <a:solidFill>
                            <a:srgbClr val="FFFFFF"/>
                          </a:solidFill>
                          <a:effectLst/>
                          <a:latin typeface="+mn-lt"/>
                          <a:ea typeface="Calibri" panose="020F0502020204030204" pitchFamily="34" charset="0"/>
                          <a:cs typeface="Arial" panose="020B0604020202020204" pitchFamily="34" charset="0"/>
                        </a:rPr>
                        <a:t>Field</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800" b="1">
                          <a:solidFill>
                            <a:srgbClr val="FFFFFF"/>
                          </a:solidFill>
                          <a:effectLst/>
                          <a:latin typeface="+mn-lt"/>
                          <a:ea typeface="Calibri" panose="020F0502020204030204" pitchFamily="34" charset="0"/>
                          <a:cs typeface="Arial" panose="020B0604020202020204" pitchFamily="34" charset="0"/>
                        </a:rPr>
                        <a:t>Descriptions</a:t>
                      </a:r>
                      <a:endParaRPr lang="en-US" sz="1800">
                        <a:effectLst/>
                        <a:latin typeface="+mn-lt"/>
                        <a:ea typeface="Calibri" panose="020F0502020204030204" pitchFamily="34" charset="0"/>
                        <a:cs typeface="Arial" panose="020B0604020202020204" pitchFamily="34" charset="0"/>
                      </a:endParaRPr>
                    </a:p>
                  </a:txBody>
                  <a:tcPr marL="68580" marR="68580" marT="0" marB="0"/>
                </a:tc>
              </a:tr>
              <a:tr h="422286">
                <a:tc>
                  <a:txBody>
                    <a:bodyPr/>
                    <a:lstStyle/>
                    <a:p>
                      <a:pPr marL="0" marR="0" algn="ctr">
                        <a:lnSpc>
                          <a:spcPct val="115000"/>
                        </a:lnSpc>
                        <a:spcBef>
                          <a:spcPts val="0"/>
                        </a:spcBef>
                        <a:spcAft>
                          <a:spcPts val="0"/>
                        </a:spcAft>
                      </a:pPr>
                      <a:r>
                        <a:rPr lang="en-US" sz="1800" b="1">
                          <a:effectLst/>
                          <a:latin typeface="+mn-lt"/>
                          <a:ea typeface="Calibri" panose="020F0502020204030204" pitchFamily="34" charset="0"/>
                          <a:cs typeface="Arial" panose="020B0604020202020204" pitchFamily="34" charset="0"/>
                        </a:rPr>
                        <a:t>7</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MAEN1</a:t>
                      </a: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Match Address Enable 1: In your programs set the bit to 0. For more information see the KL25 user manual.</a:t>
                      </a:r>
                    </a:p>
                  </a:txBody>
                  <a:tcPr marL="68580" marR="68580" marT="0" marB="0"/>
                </a:tc>
              </a:tr>
              <a:tr h="422286">
                <a:tc>
                  <a:txBody>
                    <a:bodyPr/>
                    <a:lstStyle/>
                    <a:p>
                      <a:pPr marL="0" marR="0" algn="ctr">
                        <a:lnSpc>
                          <a:spcPct val="115000"/>
                        </a:lnSpc>
                        <a:spcBef>
                          <a:spcPts val="0"/>
                        </a:spcBef>
                        <a:spcAft>
                          <a:spcPts val="0"/>
                        </a:spcAft>
                      </a:pPr>
                      <a:r>
                        <a:rPr lang="en-US" sz="1800" b="1">
                          <a:effectLst/>
                          <a:latin typeface="+mn-lt"/>
                          <a:ea typeface="Calibri" panose="020F0502020204030204" pitchFamily="34" charset="0"/>
                          <a:cs typeface="Arial" panose="020B0604020202020204" pitchFamily="34" charset="0"/>
                        </a:rPr>
                        <a:t>6</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MAEN2</a:t>
                      </a: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Match Address Enable 2: In your programs set the bit to 0.</a:t>
                      </a:r>
                    </a:p>
                  </a:txBody>
                  <a:tcPr marL="68580" marR="68580" marT="0" marB="0"/>
                </a:tc>
              </a:tr>
              <a:tr h="422286">
                <a:tc>
                  <a:txBody>
                    <a:bodyPr/>
                    <a:lstStyle/>
                    <a:p>
                      <a:pPr marL="0" marR="0" algn="ctr">
                        <a:lnSpc>
                          <a:spcPct val="115000"/>
                        </a:lnSpc>
                        <a:spcBef>
                          <a:spcPts val="0"/>
                        </a:spcBef>
                        <a:spcAft>
                          <a:spcPts val="0"/>
                        </a:spcAft>
                      </a:pPr>
                      <a:r>
                        <a:rPr lang="en-US" sz="1800" b="1">
                          <a:effectLst/>
                          <a:latin typeface="+mn-lt"/>
                          <a:ea typeface="Calibri" panose="020F0502020204030204" pitchFamily="34" charset="0"/>
                          <a:cs typeface="Arial" panose="020B0604020202020204" pitchFamily="34" charset="0"/>
                        </a:rPr>
                        <a:t>5</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M10</a:t>
                      </a: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10-bit Mode select: </a:t>
                      </a:r>
                    </a:p>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  0: Receiver and transmitter use 8-bit or 9-bit data characters</a:t>
                      </a:r>
                    </a:p>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  1: Receiver and transmitter use 10-bit data characters</a:t>
                      </a:r>
                    </a:p>
                  </a:txBody>
                  <a:tcPr marL="68580" marR="68580" marT="0" marB="0"/>
                </a:tc>
              </a:tr>
              <a:tr h="422286">
                <a:tc>
                  <a:txBody>
                    <a:bodyPr/>
                    <a:lstStyle/>
                    <a:p>
                      <a:pPr marL="0" marR="0" algn="ctr">
                        <a:lnSpc>
                          <a:spcPct val="115000"/>
                        </a:lnSpc>
                        <a:spcBef>
                          <a:spcPts val="0"/>
                        </a:spcBef>
                        <a:spcAft>
                          <a:spcPts val="0"/>
                        </a:spcAft>
                      </a:pPr>
                      <a:r>
                        <a:rPr lang="en-US" sz="1800" b="1">
                          <a:effectLst/>
                          <a:latin typeface="+mn-lt"/>
                          <a:ea typeface="Calibri" panose="020F0502020204030204" pitchFamily="34" charset="0"/>
                          <a:cs typeface="Arial" panose="020B0604020202020204" pitchFamily="34" charset="0"/>
                        </a:rPr>
                        <a:t>0-4</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OSR</a:t>
                      </a:r>
                    </a:p>
                  </a:txBody>
                  <a:tcPr marL="68580" marR="68580" marT="0" marB="0"/>
                </a:tc>
                <a:tc>
                  <a:txBody>
                    <a:bodyPr/>
                    <a:lstStyle/>
                    <a:p>
                      <a:pPr marL="0" marR="0">
                        <a:lnSpc>
                          <a:spcPct val="115000"/>
                        </a:lnSpc>
                        <a:spcBef>
                          <a:spcPts val="0"/>
                        </a:spcBef>
                        <a:spcAft>
                          <a:spcPts val="0"/>
                        </a:spcAft>
                      </a:pPr>
                      <a:r>
                        <a:rPr lang="en-US" sz="1800" dirty="0">
                          <a:effectLst/>
                          <a:latin typeface="+mn-lt"/>
                          <a:ea typeface="Calibri" panose="020F0502020204030204" pitchFamily="34" charset="0"/>
                          <a:cs typeface="Arial" panose="020B0604020202020204" pitchFamily="34" charset="0"/>
                        </a:rPr>
                        <a:t>Over Sampling Ration (the value can be between 00011 to 11111)</a:t>
                      </a:r>
                    </a:p>
                  </a:txBody>
                  <a:tcPr marL="68580" marR="68580" marT="0" marB="0"/>
                </a:tc>
              </a:tr>
            </a:tbl>
          </a:graphicData>
        </a:graphic>
      </p:graphicFrame>
    </p:spTree>
    <p:extLst>
      <p:ext uri="{BB962C8B-B14F-4D97-AF65-F5344CB8AC3E}">
        <p14:creationId xmlns:p14="http://schemas.microsoft.com/office/powerpoint/2010/main" val="1632832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UART0 SBR Values for Some Baud Rates using default OSR=15 and FLL clock output of 41.94 </a:t>
            </a:r>
            <a:r>
              <a:rPr lang="en-US" sz="3200" dirty="0" err="1"/>
              <a:t>MHz.</a:t>
            </a:r>
            <a:endParaRPr lang="en-US" sz="3200"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25</a:t>
            </a:fld>
            <a:endParaRPr lang="en-US" sz="24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12557915"/>
              </p:ext>
            </p:extLst>
          </p:nvPr>
        </p:nvGraphicFramePr>
        <p:xfrm>
          <a:off x="1484313" y="2667000"/>
          <a:ext cx="10018713" cy="2225040"/>
        </p:xfrm>
        <a:graphic>
          <a:graphicData uri="http://schemas.openxmlformats.org/drawingml/2006/table">
            <a:tbl>
              <a:tblPr firstRow="1" bandRow="1">
                <a:tableStyleId>{5C22544A-7EE6-4342-B048-85BDC9FD1C3A}</a:tableStyleId>
              </a:tblPr>
              <a:tblGrid>
                <a:gridCol w="3339571"/>
                <a:gridCol w="3339571"/>
                <a:gridCol w="3339571"/>
              </a:tblGrid>
              <a:tr h="370840">
                <a:tc>
                  <a:txBody>
                    <a:bodyPr/>
                    <a:lstStyle/>
                    <a:p>
                      <a:pPr marL="0" marR="0">
                        <a:lnSpc>
                          <a:spcPct val="115000"/>
                        </a:lnSpc>
                        <a:spcBef>
                          <a:spcPts val="0"/>
                        </a:spcBef>
                        <a:spcAft>
                          <a:spcPts val="0"/>
                        </a:spcAft>
                      </a:pPr>
                      <a:r>
                        <a:rPr lang="en-US" sz="1800" b="1" dirty="0">
                          <a:solidFill>
                            <a:srgbClr val="FFFFFF"/>
                          </a:solidFill>
                          <a:effectLst/>
                          <a:latin typeface="+mn-lt"/>
                          <a:ea typeface="Calibri" panose="020F0502020204030204" pitchFamily="34" charset="0"/>
                          <a:cs typeface="Arial" panose="020B0604020202020204" pitchFamily="34" charset="0"/>
                        </a:rPr>
                        <a:t>Baud rate</a:t>
                      </a:r>
                      <a:endParaRPr lang="en-US" sz="18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800" b="1">
                          <a:solidFill>
                            <a:srgbClr val="FFFFFF"/>
                          </a:solidFill>
                          <a:effectLst/>
                          <a:latin typeface="+mn-lt"/>
                          <a:ea typeface="Calibri" panose="020F0502020204030204" pitchFamily="34" charset="0"/>
                          <a:cs typeface="Arial" panose="020B0604020202020204" pitchFamily="34" charset="0"/>
                        </a:rPr>
                        <a:t>SBR (in decimal)</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800" b="1">
                          <a:solidFill>
                            <a:srgbClr val="FFFFFF"/>
                          </a:solidFill>
                          <a:effectLst/>
                          <a:latin typeface="+mn-lt"/>
                          <a:ea typeface="Calibri" panose="020F0502020204030204" pitchFamily="34" charset="0"/>
                          <a:cs typeface="Arial" panose="020B0604020202020204" pitchFamily="34" charset="0"/>
                        </a:rPr>
                        <a:t>SBR (in hex)</a:t>
                      </a:r>
                      <a:endParaRPr lang="en-US" sz="1800">
                        <a:effectLst/>
                        <a:latin typeface="+mn-lt"/>
                        <a:ea typeface="Calibri" panose="020F0502020204030204" pitchFamily="34" charset="0"/>
                        <a:cs typeface="Arial" panose="020B0604020202020204" pitchFamily="34" charset="0"/>
                      </a:endParaRPr>
                    </a:p>
                  </a:txBody>
                  <a:tcPr marL="68580" marR="68580" marT="0" marB="0"/>
                </a:tc>
              </a:tr>
              <a:tr h="370840">
                <a:tc>
                  <a:txBody>
                    <a:bodyPr/>
                    <a:lstStyle/>
                    <a:p>
                      <a:pPr marL="0" marR="0">
                        <a:lnSpc>
                          <a:spcPct val="115000"/>
                        </a:lnSpc>
                        <a:spcBef>
                          <a:spcPts val="0"/>
                        </a:spcBef>
                        <a:spcAft>
                          <a:spcPts val="0"/>
                        </a:spcAft>
                      </a:pPr>
                      <a:r>
                        <a:rPr lang="en-US" sz="1800" b="1">
                          <a:effectLst/>
                          <a:latin typeface="+mn-lt"/>
                          <a:ea typeface="Calibri" panose="020F0502020204030204" pitchFamily="34" charset="0"/>
                          <a:cs typeface="Arial" panose="020B0604020202020204" pitchFamily="34" charset="0"/>
                        </a:rPr>
                        <a:t>4,800</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546</a:t>
                      </a: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0x0222</a:t>
                      </a:r>
                    </a:p>
                  </a:txBody>
                  <a:tcPr marL="68580" marR="68580" marT="0" marB="0"/>
                </a:tc>
              </a:tr>
              <a:tr h="370840">
                <a:tc>
                  <a:txBody>
                    <a:bodyPr/>
                    <a:lstStyle/>
                    <a:p>
                      <a:pPr marL="0" marR="0">
                        <a:lnSpc>
                          <a:spcPct val="115000"/>
                        </a:lnSpc>
                        <a:spcBef>
                          <a:spcPts val="0"/>
                        </a:spcBef>
                        <a:spcAft>
                          <a:spcPts val="0"/>
                        </a:spcAft>
                      </a:pPr>
                      <a:r>
                        <a:rPr lang="en-US" sz="1800" b="1">
                          <a:effectLst/>
                          <a:latin typeface="+mn-lt"/>
                          <a:ea typeface="Calibri" panose="020F0502020204030204" pitchFamily="34" charset="0"/>
                          <a:cs typeface="Arial" panose="020B0604020202020204" pitchFamily="34" charset="0"/>
                        </a:rPr>
                        <a:t>9,600</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273</a:t>
                      </a: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0x0111</a:t>
                      </a:r>
                    </a:p>
                  </a:txBody>
                  <a:tcPr marL="68580" marR="68580" marT="0" marB="0"/>
                </a:tc>
              </a:tr>
              <a:tr h="370840">
                <a:tc>
                  <a:txBody>
                    <a:bodyPr/>
                    <a:lstStyle/>
                    <a:p>
                      <a:pPr marL="0" marR="0">
                        <a:lnSpc>
                          <a:spcPct val="115000"/>
                        </a:lnSpc>
                        <a:spcBef>
                          <a:spcPts val="0"/>
                        </a:spcBef>
                        <a:spcAft>
                          <a:spcPts val="0"/>
                        </a:spcAft>
                      </a:pPr>
                      <a:r>
                        <a:rPr lang="en-US" sz="1800" b="1">
                          <a:effectLst/>
                          <a:latin typeface="+mn-lt"/>
                          <a:ea typeface="Calibri" panose="020F0502020204030204" pitchFamily="34" charset="0"/>
                          <a:cs typeface="Arial" panose="020B0604020202020204" pitchFamily="34" charset="0"/>
                        </a:rPr>
                        <a:t>19,200</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137</a:t>
                      </a: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0x0089</a:t>
                      </a:r>
                    </a:p>
                  </a:txBody>
                  <a:tcPr marL="68580" marR="68580" marT="0" marB="0"/>
                </a:tc>
              </a:tr>
              <a:tr h="370840">
                <a:tc>
                  <a:txBody>
                    <a:bodyPr/>
                    <a:lstStyle/>
                    <a:p>
                      <a:pPr marL="0" marR="0">
                        <a:lnSpc>
                          <a:spcPct val="115000"/>
                        </a:lnSpc>
                        <a:spcBef>
                          <a:spcPts val="0"/>
                        </a:spcBef>
                        <a:spcAft>
                          <a:spcPts val="0"/>
                        </a:spcAft>
                      </a:pPr>
                      <a:r>
                        <a:rPr lang="en-US" sz="1800" b="1">
                          <a:effectLst/>
                          <a:latin typeface="+mn-lt"/>
                          <a:ea typeface="Calibri" panose="020F0502020204030204" pitchFamily="34" charset="0"/>
                          <a:cs typeface="Arial" panose="020B0604020202020204" pitchFamily="34" charset="0"/>
                        </a:rPr>
                        <a:t>38,400</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68</a:t>
                      </a: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0x0044</a:t>
                      </a:r>
                    </a:p>
                  </a:txBody>
                  <a:tcPr marL="68580" marR="68580" marT="0" marB="0"/>
                </a:tc>
              </a:tr>
              <a:tr h="370840">
                <a:tc>
                  <a:txBody>
                    <a:bodyPr/>
                    <a:lstStyle/>
                    <a:p>
                      <a:pPr marL="0" marR="0">
                        <a:lnSpc>
                          <a:spcPct val="115000"/>
                        </a:lnSpc>
                        <a:spcBef>
                          <a:spcPts val="0"/>
                        </a:spcBef>
                        <a:spcAft>
                          <a:spcPts val="0"/>
                        </a:spcAft>
                      </a:pPr>
                      <a:r>
                        <a:rPr lang="en-US" sz="1800" b="1">
                          <a:effectLst/>
                          <a:latin typeface="+mn-lt"/>
                          <a:ea typeface="Calibri" panose="020F0502020204030204" pitchFamily="34" charset="0"/>
                          <a:cs typeface="Arial" panose="020B0604020202020204" pitchFamily="34" charset="0"/>
                        </a:rPr>
                        <a:t>115,200</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23</a:t>
                      </a:r>
                    </a:p>
                  </a:txBody>
                  <a:tcPr marL="68580" marR="68580" marT="0" marB="0"/>
                </a:tc>
                <a:tc>
                  <a:txBody>
                    <a:bodyPr/>
                    <a:lstStyle/>
                    <a:p>
                      <a:pPr marL="0" marR="0">
                        <a:lnSpc>
                          <a:spcPct val="115000"/>
                        </a:lnSpc>
                        <a:spcBef>
                          <a:spcPts val="0"/>
                        </a:spcBef>
                        <a:spcAft>
                          <a:spcPts val="0"/>
                        </a:spcAft>
                      </a:pPr>
                      <a:r>
                        <a:rPr lang="en-US" sz="1800" dirty="0">
                          <a:effectLst/>
                          <a:latin typeface="+mn-lt"/>
                          <a:ea typeface="Calibri" panose="020F0502020204030204" pitchFamily="34" charset="0"/>
                          <a:cs typeface="Arial" panose="020B0604020202020204" pitchFamily="34" charset="0"/>
                        </a:rPr>
                        <a:t>0x0017</a:t>
                      </a:r>
                    </a:p>
                  </a:txBody>
                  <a:tcPr marL="68580" marR="68580" marT="0" marB="0"/>
                </a:tc>
              </a:tr>
            </a:tbl>
          </a:graphicData>
        </a:graphic>
      </p:graphicFrame>
    </p:spTree>
    <p:extLst>
      <p:ext uri="{BB962C8B-B14F-4D97-AF65-F5344CB8AC3E}">
        <p14:creationId xmlns:p14="http://schemas.microsoft.com/office/powerpoint/2010/main" val="41946394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UART Control 1 (UARTx_C1) register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26</a:t>
            </a:fld>
            <a:endParaRPr lang="en-US" sz="24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32370" y="3854023"/>
            <a:ext cx="8145533" cy="485157"/>
          </a:xfrm>
          <a:prstGeom prst="rect">
            <a:avLst/>
          </a:prstGeom>
        </p:spPr>
      </p:pic>
    </p:spTree>
    <p:extLst>
      <p:ext uri="{BB962C8B-B14F-4D97-AF65-F5344CB8AC3E}">
        <p14:creationId xmlns:p14="http://schemas.microsoft.com/office/powerpoint/2010/main" val="10237720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723331"/>
          </a:xfrm>
        </p:spPr>
        <p:txBody>
          <a:bodyPr/>
          <a:lstStyle/>
          <a:p>
            <a:r>
              <a:rPr lang="en-US" dirty="0"/>
              <a:t>UART Control 1 (UARx_C1) register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27</a:t>
            </a:fld>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54489370"/>
              </p:ext>
            </p:extLst>
          </p:nvPr>
        </p:nvGraphicFramePr>
        <p:xfrm>
          <a:off x="1729970" y="851848"/>
          <a:ext cx="10018713" cy="5480304"/>
        </p:xfrm>
        <a:graphic>
          <a:graphicData uri="http://schemas.openxmlformats.org/drawingml/2006/table">
            <a:tbl>
              <a:tblPr firstRow="1" bandRow="1">
                <a:tableStyleId>{5C22544A-7EE6-4342-B048-85BDC9FD1C3A}</a:tableStyleId>
              </a:tblPr>
              <a:tblGrid>
                <a:gridCol w="753920"/>
                <a:gridCol w="504967"/>
                <a:gridCol w="8759826"/>
              </a:tblGrid>
              <a:tr h="370840">
                <a:tc>
                  <a:txBody>
                    <a:bodyPr/>
                    <a:lstStyle/>
                    <a:p>
                      <a:pPr marL="0" marR="0">
                        <a:lnSpc>
                          <a:spcPct val="115000"/>
                        </a:lnSpc>
                        <a:spcBef>
                          <a:spcPts val="0"/>
                        </a:spcBef>
                        <a:spcAft>
                          <a:spcPts val="0"/>
                        </a:spcAft>
                      </a:pPr>
                      <a:r>
                        <a:rPr lang="en-US" sz="1200" b="1" dirty="0">
                          <a:solidFill>
                            <a:srgbClr val="FFFFFF"/>
                          </a:solidFill>
                          <a:effectLst/>
                          <a:latin typeface="Calibri" panose="020F0502020204030204" pitchFamily="34" charset="0"/>
                          <a:ea typeface="Calibri" panose="020F0502020204030204" pitchFamily="34" charset="0"/>
                          <a:cs typeface="Arial" panose="020B0604020202020204" pitchFamily="34" charset="0"/>
                        </a:rPr>
                        <a:t>Field</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b="1">
                          <a:solidFill>
                            <a:srgbClr val="FFFFFF"/>
                          </a:solidFill>
                          <a:effectLst/>
                          <a:latin typeface="Calibri" panose="020F0502020204030204" pitchFamily="34" charset="0"/>
                          <a:ea typeface="Calibri" panose="020F0502020204030204" pitchFamily="34" charset="0"/>
                          <a:cs typeface="Arial" panose="020B0604020202020204" pitchFamily="34" charset="0"/>
                        </a:rPr>
                        <a:t>Bit</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b="1" dirty="0">
                          <a:solidFill>
                            <a:srgbClr val="FFFFFF"/>
                          </a:solidFill>
                          <a:effectLst/>
                          <a:latin typeface="Calibri" panose="020F0502020204030204" pitchFamily="34" charset="0"/>
                          <a:ea typeface="Calibri" panose="020F0502020204030204" pitchFamily="34" charset="0"/>
                          <a:cs typeface="Arial" panose="020B0604020202020204" pitchFamily="34" charset="0"/>
                        </a:rPr>
                        <a:t>Description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70840">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LOOPS</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D7</a:t>
                      </a: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0 = Normal operation. RX and TX use separate pins.</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1 = LOOP operation enabled. See KL25Z manual</a:t>
                      </a:r>
                    </a:p>
                  </a:txBody>
                  <a:tcPr marL="68580" marR="68580" marT="0" marB="0"/>
                </a:tc>
              </a:tr>
              <a:tr h="370840">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DOZEEN</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D6</a:t>
                      </a: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Doze Mode</a:t>
                      </a:r>
                      <a:r>
                        <a:rPr lang="en-US" sz="1200">
                          <a:effectLst/>
                          <a:latin typeface="TimesNewRoman"/>
                          <a:ea typeface="Calibri" panose="020F0502020204030204" pitchFamily="34" charset="0"/>
                          <a:cs typeface="Arial" panose="020B0604020202020204" pitchFamily="34" charset="0"/>
                        </a:rPr>
                        <a:t> Using this we can disable </a:t>
                      </a:r>
                      <a:r>
                        <a:rPr lang="en-US" sz="1200">
                          <a:effectLst/>
                          <a:latin typeface="Calibri" panose="020F0502020204030204" pitchFamily="34" charset="0"/>
                          <a:ea typeface="Calibri" panose="020F0502020204030204" pitchFamily="34" charset="0"/>
                          <a:cs typeface="Arial" panose="020B0604020202020204" pitchFamily="34" charset="0"/>
                        </a:rPr>
                        <a:t>or enable UARTx in wait mode</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0 = UART enabled in Wait mode</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1 = UART disabled in Wait mode</a:t>
                      </a:r>
                    </a:p>
                  </a:txBody>
                  <a:tcPr marL="68580" marR="68580" marT="0" marB="0"/>
                </a:tc>
              </a:tr>
              <a:tr h="370840">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RSRC</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D5</a:t>
                      </a: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Receiver source bit. Used only when LOOPS=1 (see KL25Z manual)</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0 = for internally connected loop	</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1 = for externally connected loop</a:t>
                      </a:r>
                    </a:p>
                  </a:txBody>
                  <a:tcPr marL="68580" marR="68580" marT="0" marB="0"/>
                </a:tc>
              </a:tr>
              <a:tr h="370840">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M</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D4</a:t>
                      </a: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Data format mode bit. We must use this to select 8-bit data frame size</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0 = select 8-bit data frame, one stop bit and one start bit</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1 = Select 9-bit data frame, one stop bit and one start bit</a:t>
                      </a:r>
                    </a:p>
                  </a:txBody>
                  <a:tcPr marL="68580" marR="68580" marT="0" marB="0"/>
                </a:tc>
              </a:tr>
              <a:tr h="370840">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WAKE</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D3</a:t>
                      </a: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Wake-up condition bit. See the KL25Z manual</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0 = Idle line wakeup</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1 = Address mark wake-up</a:t>
                      </a:r>
                    </a:p>
                  </a:txBody>
                  <a:tcPr marL="68580" marR="68580" marT="0" marB="0"/>
                </a:tc>
              </a:tr>
              <a:tr h="370840">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ILT</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D2</a:t>
                      </a: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Idle line type bit. See the KL25Z manual</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0 = Idle character bit count begins after start bit</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1 = Idle character bit count begins after stop bit</a:t>
                      </a:r>
                    </a:p>
                  </a:txBody>
                  <a:tcPr marL="68580" marR="68580" marT="0" marB="0"/>
                </a:tc>
              </a:tr>
              <a:tr h="370840">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PE</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D1</a:t>
                      </a: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Parity Enable bit. This will allow us to insert a parity bit right after the 8th (MSB) bit.</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0 = no parity bit</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1 = parity bit</a:t>
                      </a:r>
                    </a:p>
                  </a:txBody>
                  <a:tcPr marL="68580" marR="68580" marT="0" marB="0"/>
                </a:tc>
              </a:tr>
              <a:tr h="370840">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PT</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D0</a:t>
                      </a: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Parity bit type (used only if PE is one.)</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0 = even parity bit</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1 = odd parity bit</a:t>
                      </a:r>
                    </a:p>
                  </a:txBody>
                  <a:tcPr marL="68580" marR="68580" marT="0" marB="0"/>
                </a:tc>
              </a:tr>
              <a:tr h="370840">
                <a:tc gridSpan="3">
                  <a:txBody>
                    <a:bodyPr/>
                    <a:lstStyle/>
                    <a:p>
                      <a:pPr marL="0" marR="0">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Arial" panose="020B0604020202020204" pitchFamily="34" charset="0"/>
                        </a:rPr>
                        <a:t>Note: The most important bit in this register is the M bit. The vast majority of the applications use M=0 for 8-bit data size. The rest of the bits are for testing purpose and we do not use them unless we are writing UART diagnostic test software. For that reason, we make them all </a:t>
                      </a:r>
                      <a:r>
                        <a:rPr lang="en-US" sz="1050" b="1" dirty="0" err="1">
                          <a:effectLst/>
                          <a:latin typeface="Calibri" panose="020F0502020204030204" pitchFamily="34" charset="0"/>
                          <a:ea typeface="Calibri" panose="020F0502020204030204" pitchFamily="34" charset="0"/>
                          <a:cs typeface="Arial" panose="020B0604020202020204" pitchFamily="34" charset="0"/>
                        </a:rPr>
                        <a:t>zeros</a:t>
                      </a:r>
                      <a:r>
                        <a:rPr lang="en-US" sz="1050" b="1" dirty="0">
                          <a:effectLst/>
                          <a:latin typeface="Calibri" panose="020F0502020204030204" pitchFamily="34" charset="0"/>
                          <a:ea typeface="Calibri" panose="020F0502020204030204" pitchFamily="34" charset="0"/>
                          <a:cs typeface="Arial" panose="020B0604020202020204" pitchFamily="34" charset="0"/>
                        </a:rPr>
                        <a:t> and we use UARTx_C1 = 0x00.</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26508355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UART Control 2 (UARTx_C2) register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28</a:t>
            </a:fld>
            <a:endParaRPr lang="en-US" sz="24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64321" y="3854023"/>
            <a:ext cx="7481631" cy="485157"/>
          </a:xfrm>
          <a:prstGeom prst="rect">
            <a:avLst/>
          </a:prstGeom>
        </p:spPr>
      </p:pic>
    </p:spTree>
    <p:extLst>
      <p:ext uri="{BB962C8B-B14F-4D97-AF65-F5344CB8AC3E}">
        <p14:creationId xmlns:p14="http://schemas.microsoft.com/office/powerpoint/2010/main" val="24929374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723331"/>
          </a:xfrm>
        </p:spPr>
        <p:txBody>
          <a:bodyPr/>
          <a:lstStyle/>
          <a:p>
            <a:r>
              <a:rPr lang="en-US" dirty="0"/>
              <a:t>UART Control 2 (UARTx_C2) register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29</a:t>
            </a:fld>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49392690"/>
              </p:ext>
            </p:extLst>
          </p:nvPr>
        </p:nvGraphicFramePr>
        <p:xfrm>
          <a:off x="2159402" y="865495"/>
          <a:ext cx="8792454" cy="5789168"/>
        </p:xfrm>
        <a:graphic>
          <a:graphicData uri="http://schemas.openxmlformats.org/drawingml/2006/table">
            <a:tbl>
              <a:tblPr firstRow="1" bandRow="1">
                <a:tableStyleId>{5C22544A-7EE6-4342-B048-85BDC9FD1C3A}</a:tableStyleId>
              </a:tblPr>
              <a:tblGrid>
                <a:gridCol w="753920"/>
                <a:gridCol w="504967"/>
                <a:gridCol w="7533567"/>
              </a:tblGrid>
              <a:tr h="370840">
                <a:tc>
                  <a:txBody>
                    <a:bodyPr/>
                    <a:lstStyle/>
                    <a:p>
                      <a:pPr marL="0" marR="0">
                        <a:lnSpc>
                          <a:spcPct val="115000"/>
                        </a:lnSpc>
                        <a:spcBef>
                          <a:spcPts val="0"/>
                        </a:spcBef>
                        <a:spcAft>
                          <a:spcPts val="0"/>
                        </a:spcAft>
                      </a:pPr>
                      <a:r>
                        <a:rPr lang="en-US" sz="1200" b="1">
                          <a:solidFill>
                            <a:srgbClr val="FFFFFF"/>
                          </a:solidFill>
                          <a:effectLst/>
                          <a:latin typeface="Calibri" panose="020F0502020204030204" pitchFamily="34" charset="0"/>
                          <a:ea typeface="Calibri" panose="020F0502020204030204" pitchFamily="34" charset="0"/>
                          <a:cs typeface="Arial" panose="020B0604020202020204" pitchFamily="34" charset="0"/>
                        </a:rPr>
                        <a:t>Field</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b="1">
                          <a:solidFill>
                            <a:srgbClr val="FFFFFF"/>
                          </a:solidFill>
                          <a:effectLst/>
                          <a:latin typeface="Calibri" panose="020F0502020204030204" pitchFamily="34" charset="0"/>
                          <a:ea typeface="Calibri" panose="020F0502020204030204" pitchFamily="34" charset="0"/>
                          <a:cs typeface="Arial" panose="020B0604020202020204" pitchFamily="34" charset="0"/>
                        </a:rPr>
                        <a:t>Bit</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b="1">
                          <a:solidFill>
                            <a:srgbClr val="FFFFFF"/>
                          </a:solidFill>
                          <a:effectLst/>
                          <a:latin typeface="Calibri" panose="020F0502020204030204" pitchFamily="34" charset="0"/>
                          <a:ea typeface="Calibri" panose="020F0502020204030204" pitchFamily="34" charset="0"/>
                          <a:cs typeface="Arial" panose="020B0604020202020204" pitchFamily="34" charset="0"/>
                        </a:rPr>
                        <a:t>Description</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70840">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TIE</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D7</a:t>
                      </a: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Transmit Interrupt Enable bit. Used for interrupt-driven UART. See Chapter 6.</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0 = TDRE Interrupt Request is disabled.</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1 = TDRE Interrupt Request is enabled.</a:t>
                      </a:r>
                    </a:p>
                  </a:txBody>
                  <a:tcPr marL="68580" marR="68580" marT="0" marB="0"/>
                </a:tc>
              </a:tr>
              <a:tr h="370840">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TCIE</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D6</a:t>
                      </a: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Transmission Complete Interrupt Enable bit. Used for interrupt-driven UART. See Chapter 6.</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0 = TC Interrupt Request is disabled.</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1 = TC Interrupt Request is enabled.</a:t>
                      </a:r>
                    </a:p>
                  </a:txBody>
                  <a:tcPr marL="68580" marR="68580" marT="0" marB="0"/>
                </a:tc>
              </a:tr>
              <a:tr h="370840">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RIE</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D5</a:t>
                      </a: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Receiver Full Interrupt Enable bit. Used for interrupt-driven UART. See Chapter 6.</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0 = RDRF Interrupt Request is disabled.</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1 = RDRF Interrupt Request is enabled.</a:t>
                      </a:r>
                    </a:p>
                  </a:txBody>
                  <a:tcPr marL="68580" marR="68580" marT="0" marB="0"/>
                </a:tc>
              </a:tr>
              <a:tr h="370840">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ILIE</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D4</a:t>
                      </a: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Idle Line Interrupt Enable bit. Used for interrupt-driven UART.</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0 = IDLE Interrupt Request is disabled.</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1 = IDLE Interrupt Request is enabled.</a:t>
                      </a:r>
                    </a:p>
                  </a:txBody>
                  <a:tcPr marL="68580" marR="68580" marT="0" marB="0"/>
                </a:tc>
              </a:tr>
              <a:tr h="370840">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TE</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D3</a:t>
                      </a: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Transmitter Enable bit. We must enable this bit to transmit data.</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0 = Transmitter is disabled.</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1 = Transmitter is enabled.</a:t>
                      </a:r>
                    </a:p>
                  </a:txBody>
                  <a:tcPr marL="68580" marR="68580" marT="0" marB="0"/>
                </a:tc>
              </a:tr>
              <a:tr h="370840">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RE</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D2</a:t>
                      </a: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Receiver Enable bit. We must enable this bit to receive data.</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0 = Receiver is disabled.</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1 = Receiver is enabled.</a:t>
                      </a:r>
                    </a:p>
                  </a:txBody>
                  <a:tcPr marL="68580" marR="68580" marT="0" marB="0"/>
                </a:tc>
              </a:tr>
              <a:tr h="370840">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RWU</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D1</a:t>
                      </a: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Used for wake-up condition in stand-by mode. See the KL25Z manual.</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0 = Normal operation</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1 = RWU is enabled.</a:t>
                      </a:r>
                    </a:p>
                  </a:txBody>
                  <a:tcPr marL="68580" marR="68580" marT="0" marB="0"/>
                </a:tc>
              </a:tr>
              <a:tr h="370840">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SBK</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D0</a:t>
                      </a:r>
                    </a:p>
                  </a:txBody>
                  <a:tcPr marL="68580" marR="68580" marT="0" marB="0"/>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Used for break bit. See the KL25Z manual.</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0 = No break character</a:t>
                      </a:r>
                    </a:p>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  1 = Transmit break character</a:t>
                      </a:r>
                    </a:p>
                  </a:txBody>
                  <a:tcPr marL="68580" marR="68580" marT="0" marB="0"/>
                </a:tc>
              </a:tr>
              <a:tr h="370840">
                <a:tc gridSpan="3">
                  <a:txBody>
                    <a:bodyPr/>
                    <a:lstStyle/>
                    <a:p>
                      <a:pPr marL="0" marR="0">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Arial" panose="020B0604020202020204" pitchFamily="34" charset="0"/>
                        </a:rPr>
                        <a:t>Note: The most important bits in this register are the TE and RE bits. In applications using the polling method we make the interrupt request bits all </a:t>
                      </a:r>
                      <a:r>
                        <a:rPr lang="en-US" sz="1050" b="1" dirty="0" err="1">
                          <a:effectLst/>
                          <a:latin typeface="Calibri" panose="020F0502020204030204" pitchFamily="34" charset="0"/>
                          <a:ea typeface="Calibri" panose="020F0502020204030204" pitchFamily="34" charset="0"/>
                          <a:cs typeface="Arial" panose="020B0604020202020204" pitchFamily="34" charset="0"/>
                        </a:rPr>
                        <a:t>zeros</a:t>
                      </a:r>
                      <a:r>
                        <a:rPr lang="en-US" sz="1050" b="1" dirty="0">
                          <a:effectLst/>
                          <a:latin typeface="Calibri" panose="020F0502020204030204" pitchFamily="34" charset="0"/>
                          <a:ea typeface="Calibri" panose="020F0502020204030204" pitchFamily="34" charset="0"/>
                          <a:cs typeface="Arial" panose="020B0604020202020204" pitchFamily="34" charset="0"/>
                        </a:rPr>
                        <a:t>. For the polling method, we use UARTx_C2 = 0x0C. The rest of the bits are for testing purposes. To use interrupt-driven UART, see Chapter 6</a:t>
                      </a:r>
                      <a:r>
                        <a:rPr lang="en-US" sz="1050" b="1" dirty="0">
                          <a:effectLst/>
                          <a:latin typeface="TimesNewRomanPS-BoldMT"/>
                          <a:ea typeface="Calibri" panose="020F0502020204030204" pitchFamily="34" charset="0"/>
                          <a:cs typeface="Arial" panose="020B0604020202020204" pitchFamily="34" charset="0"/>
                        </a:rPr>
                        <a:t>.</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20266849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UART Data (UART_D) register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30</a:t>
            </a:fld>
            <a:endParaRPr lang="en-US" sz="24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67851" y="3807725"/>
            <a:ext cx="6937379" cy="600502"/>
          </a:xfrm>
          <a:prstGeom prst="rect">
            <a:avLst/>
          </a:prstGeom>
        </p:spPr>
      </p:pic>
    </p:spTree>
    <p:extLst>
      <p:ext uri="{BB962C8B-B14F-4D97-AF65-F5344CB8AC3E}">
        <p14:creationId xmlns:p14="http://schemas.microsoft.com/office/powerpoint/2010/main" val="19831395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UART Status Register (UARTx_S1)</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31</a:t>
            </a:fld>
            <a:endParaRPr lang="en-US" sz="24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70722" y="3575712"/>
            <a:ext cx="8203497" cy="1023583"/>
          </a:xfrm>
          <a:prstGeom prst="rect">
            <a:avLst/>
          </a:prstGeom>
        </p:spPr>
      </p:pic>
    </p:spTree>
    <p:extLst>
      <p:ext uri="{BB962C8B-B14F-4D97-AF65-F5344CB8AC3E}">
        <p14:creationId xmlns:p14="http://schemas.microsoft.com/office/powerpoint/2010/main" val="26363303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583442"/>
          </a:xfrm>
        </p:spPr>
        <p:txBody>
          <a:bodyPr>
            <a:normAutofit fontScale="90000"/>
          </a:bodyPr>
          <a:lstStyle/>
          <a:p>
            <a:r>
              <a:rPr lang="en-US" dirty="0"/>
              <a:t>UART Status Register (UARTx_S1)</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32</a:t>
            </a:fld>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57336304"/>
              </p:ext>
            </p:extLst>
          </p:nvPr>
        </p:nvGraphicFramePr>
        <p:xfrm>
          <a:off x="1759893" y="583442"/>
          <a:ext cx="9743130" cy="6139688"/>
        </p:xfrm>
        <a:graphic>
          <a:graphicData uri="http://schemas.openxmlformats.org/drawingml/2006/table">
            <a:tbl>
              <a:tblPr firstRow="1" bandRow="1">
                <a:tableStyleId>{5C22544A-7EE6-4342-B048-85BDC9FD1C3A}</a:tableStyleId>
              </a:tblPr>
              <a:tblGrid>
                <a:gridCol w="613734"/>
                <a:gridCol w="398171"/>
                <a:gridCol w="8731225"/>
              </a:tblGrid>
              <a:tr h="370840">
                <a:tc>
                  <a:txBody>
                    <a:bodyPr/>
                    <a:lstStyle/>
                    <a:p>
                      <a:pPr marL="0" marR="0">
                        <a:lnSpc>
                          <a:spcPct val="115000"/>
                        </a:lnSpc>
                        <a:spcBef>
                          <a:spcPts val="0"/>
                        </a:spcBef>
                        <a:spcAft>
                          <a:spcPts val="0"/>
                        </a:spcAft>
                      </a:pPr>
                      <a:r>
                        <a:rPr lang="en-US" sz="1400" b="1" dirty="0">
                          <a:solidFill>
                            <a:srgbClr val="FFFFFF"/>
                          </a:solidFill>
                          <a:effectLst/>
                          <a:latin typeface="+mn-lt"/>
                          <a:ea typeface="Calibri" panose="020F0502020204030204" pitchFamily="34" charset="0"/>
                          <a:cs typeface="Arial" panose="020B0604020202020204" pitchFamily="34" charset="0"/>
                        </a:rPr>
                        <a:t>Field</a:t>
                      </a:r>
                      <a:endParaRPr lang="en-US" sz="14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400" b="1">
                          <a:solidFill>
                            <a:srgbClr val="FFFFFF"/>
                          </a:solidFill>
                          <a:effectLst/>
                          <a:latin typeface="+mn-lt"/>
                          <a:ea typeface="Calibri" panose="020F0502020204030204" pitchFamily="34" charset="0"/>
                          <a:cs typeface="Arial" panose="020B0604020202020204" pitchFamily="34" charset="0"/>
                        </a:rPr>
                        <a:t>Bit</a:t>
                      </a:r>
                      <a:endParaRPr lang="en-US" sz="14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400" b="1">
                          <a:solidFill>
                            <a:srgbClr val="FFFFFF"/>
                          </a:solidFill>
                          <a:effectLst/>
                          <a:latin typeface="+mn-lt"/>
                          <a:ea typeface="Calibri" panose="020F0502020204030204" pitchFamily="34" charset="0"/>
                          <a:cs typeface="Arial" panose="020B0604020202020204" pitchFamily="34" charset="0"/>
                        </a:rPr>
                        <a:t>Description</a:t>
                      </a:r>
                      <a:endParaRPr lang="en-US" sz="1400">
                        <a:effectLst/>
                        <a:latin typeface="+mn-lt"/>
                        <a:ea typeface="Calibri" panose="020F0502020204030204" pitchFamily="34" charset="0"/>
                        <a:cs typeface="Arial" panose="020B0604020202020204" pitchFamily="34" charset="0"/>
                      </a:endParaRPr>
                    </a:p>
                  </a:txBody>
                  <a:tcPr marL="68580" marR="68580" marT="0" marB="0"/>
                </a:tc>
              </a:tr>
              <a:tr h="370840">
                <a:tc>
                  <a:txBody>
                    <a:bodyPr/>
                    <a:lstStyle/>
                    <a:p>
                      <a:pPr marL="0" marR="0">
                        <a:lnSpc>
                          <a:spcPct val="115000"/>
                        </a:lnSpc>
                        <a:spcBef>
                          <a:spcPts val="0"/>
                        </a:spcBef>
                        <a:spcAft>
                          <a:spcPts val="0"/>
                        </a:spcAft>
                      </a:pPr>
                      <a:r>
                        <a:rPr lang="en-US" sz="1400" b="1">
                          <a:effectLst/>
                          <a:latin typeface="+mn-lt"/>
                          <a:ea typeface="Calibri" panose="020F0502020204030204" pitchFamily="34" charset="0"/>
                          <a:cs typeface="Arial" panose="020B0604020202020204" pitchFamily="34" charset="0"/>
                        </a:rPr>
                        <a:t>TDRE</a:t>
                      </a:r>
                      <a:endParaRPr lang="en-US" sz="14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D7</a:t>
                      </a:r>
                    </a:p>
                  </a:txBody>
                  <a:tcPr marL="68580" marR="68580" marT="0" marB="0"/>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Transmit Data Register Empty</a:t>
                      </a:r>
                    </a:p>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  0 = The shift register is loaded and shifting. An additional byte is waiting in the Data Register.</a:t>
                      </a:r>
                    </a:p>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  1 = The Data Register is empty and ready for the next byte.</a:t>
                      </a:r>
                    </a:p>
                  </a:txBody>
                  <a:tcPr marL="68580" marR="68580" marT="0" marB="0"/>
                </a:tc>
              </a:tr>
              <a:tr h="370840">
                <a:tc>
                  <a:txBody>
                    <a:bodyPr/>
                    <a:lstStyle/>
                    <a:p>
                      <a:pPr marL="0" marR="0">
                        <a:lnSpc>
                          <a:spcPct val="115000"/>
                        </a:lnSpc>
                        <a:spcBef>
                          <a:spcPts val="0"/>
                        </a:spcBef>
                        <a:spcAft>
                          <a:spcPts val="0"/>
                        </a:spcAft>
                      </a:pPr>
                      <a:r>
                        <a:rPr lang="en-US" sz="1400" b="1">
                          <a:effectLst/>
                          <a:latin typeface="+mn-lt"/>
                          <a:ea typeface="Calibri" panose="020F0502020204030204" pitchFamily="34" charset="0"/>
                          <a:cs typeface="Arial" panose="020B0604020202020204" pitchFamily="34" charset="0"/>
                        </a:rPr>
                        <a:t>TC</a:t>
                      </a:r>
                      <a:endParaRPr lang="en-US" sz="14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D6</a:t>
                      </a:r>
                    </a:p>
                  </a:txBody>
                  <a:tcPr marL="68580" marR="68580" marT="0" marB="0"/>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Transmit Complete flag</a:t>
                      </a:r>
                    </a:p>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  0 = Transmission is in progress (shift register is occupied)</a:t>
                      </a:r>
                    </a:p>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  1 = No transmission in progress (both shift register and Data Register are empty)</a:t>
                      </a:r>
                    </a:p>
                  </a:txBody>
                  <a:tcPr marL="68580" marR="68580" marT="0" marB="0"/>
                </a:tc>
              </a:tr>
              <a:tr h="370840">
                <a:tc>
                  <a:txBody>
                    <a:bodyPr/>
                    <a:lstStyle/>
                    <a:p>
                      <a:pPr marL="0" marR="0">
                        <a:lnSpc>
                          <a:spcPct val="115000"/>
                        </a:lnSpc>
                        <a:spcBef>
                          <a:spcPts val="0"/>
                        </a:spcBef>
                        <a:spcAft>
                          <a:spcPts val="0"/>
                        </a:spcAft>
                      </a:pPr>
                      <a:r>
                        <a:rPr lang="en-US" sz="1400" b="1">
                          <a:effectLst/>
                          <a:latin typeface="+mn-lt"/>
                          <a:ea typeface="Calibri" panose="020F0502020204030204" pitchFamily="34" charset="0"/>
                          <a:cs typeface="Arial" panose="020B0604020202020204" pitchFamily="34" charset="0"/>
                        </a:rPr>
                        <a:t>RDRF</a:t>
                      </a:r>
                      <a:endParaRPr lang="en-US" sz="14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D5</a:t>
                      </a:r>
                    </a:p>
                  </a:txBody>
                  <a:tcPr marL="68580" marR="68580" marT="0" marB="0"/>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Receive Data Register Full flag. This indicates a byte has been received and is sitting in UART Data Register and ready to be picked up.</a:t>
                      </a:r>
                    </a:p>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  0 = No data is available in UART Data Register.</a:t>
                      </a:r>
                    </a:p>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  1 = Data is available in UART Data Register and ready to be picked up.</a:t>
                      </a:r>
                    </a:p>
                  </a:txBody>
                  <a:tcPr marL="68580" marR="68580" marT="0" marB="0"/>
                </a:tc>
              </a:tr>
              <a:tr h="370840">
                <a:tc>
                  <a:txBody>
                    <a:bodyPr/>
                    <a:lstStyle/>
                    <a:p>
                      <a:pPr marL="0" marR="0">
                        <a:lnSpc>
                          <a:spcPct val="115000"/>
                        </a:lnSpc>
                        <a:spcBef>
                          <a:spcPts val="0"/>
                        </a:spcBef>
                        <a:spcAft>
                          <a:spcPts val="0"/>
                        </a:spcAft>
                      </a:pPr>
                      <a:r>
                        <a:rPr lang="en-US" sz="1400" b="1">
                          <a:effectLst/>
                          <a:latin typeface="+mn-lt"/>
                          <a:ea typeface="Calibri" panose="020F0502020204030204" pitchFamily="34" charset="0"/>
                          <a:cs typeface="Arial" panose="020B0604020202020204" pitchFamily="34" charset="0"/>
                        </a:rPr>
                        <a:t>IDLE</a:t>
                      </a:r>
                      <a:endParaRPr lang="en-US" sz="14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D4</a:t>
                      </a:r>
                    </a:p>
                  </a:txBody>
                  <a:tcPr marL="68580" marR="68580" marT="0" marB="0"/>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Idle line flag. See the KL25Z manual.</a:t>
                      </a:r>
                    </a:p>
                  </a:txBody>
                  <a:tcPr marL="68580" marR="68580" marT="0" marB="0"/>
                </a:tc>
              </a:tr>
              <a:tr h="370840">
                <a:tc>
                  <a:txBody>
                    <a:bodyPr/>
                    <a:lstStyle/>
                    <a:p>
                      <a:pPr marL="0" marR="0">
                        <a:lnSpc>
                          <a:spcPct val="115000"/>
                        </a:lnSpc>
                        <a:spcBef>
                          <a:spcPts val="0"/>
                        </a:spcBef>
                        <a:spcAft>
                          <a:spcPts val="0"/>
                        </a:spcAft>
                      </a:pPr>
                      <a:r>
                        <a:rPr lang="en-US" sz="1400" b="1">
                          <a:effectLst/>
                          <a:latin typeface="+mn-lt"/>
                          <a:ea typeface="Calibri" panose="020F0502020204030204" pitchFamily="34" charset="0"/>
                          <a:cs typeface="Arial" panose="020B0604020202020204" pitchFamily="34" charset="0"/>
                        </a:rPr>
                        <a:t>OR</a:t>
                      </a:r>
                      <a:endParaRPr lang="en-US" sz="14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D3</a:t>
                      </a:r>
                    </a:p>
                  </a:txBody>
                  <a:tcPr marL="68580" marR="68580" marT="0" marB="0"/>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D3 Overrun error</a:t>
                      </a:r>
                    </a:p>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  0 = No overrun</a:t>
                      </a:r>
                    </a:p>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  1 = Overrun error</a:t>
                      </a:r>
                    </a:p>
                  </a:txBody>
                  <a:tcPr marL="68580" marR="68580" marT="0" marB="0"/>
                </a:tc>
              </a:tr>
              <a:tr h="370840">
                <a:tc>
                  <a:txBody>
                    <a:bodyPr/>
                    <a:lstStyle/>
                    <a:p>
                      <a:pPr marL="0" marR="0">
                        <a:lnSpc>
                          <a:spcPct val="115000"/>
                        </a:lnSpc>
                        <a:spcBef>
                          <a:spcPts val="0"/>
                        </a:spcBef>
                        <a:spcAft>
                          <a:spcPts val="0"/>
                        </a:spcAft>
                      </a:pPr>
                      <a:r>
                        <a:rPr lang="en-US" sz="1400" b="1">
                          <a:effectLst/>
                          <a:latin typeface="+mn-lt"/>
                          <a:ea typeface="Calibri" panose="020F0502020204030204" pitchFamily="34" charset="0"/>
                          <a:cs typeface="Arial" panose="020B0604020202020204" pitchFamily="34" charset="0"/>
                        </a:rPr>
                        <a:t>NF</a:t>
                      </a:r>
                      <a:endParaRPr lang="en-US" sz="14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D2</a:t>
                      </a:r>
                    </a:p>
                  </a:txBody>
                  <a:tcPr marL="68580" marR="68580" marT="0" marB="0"/>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Noise Flag error bit</a:t>
                      </a:r>
                    </a:p>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  0 = No noise</a:t>
                      </a:r>
                    </a:p>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  1 = Noise error</a:t>
                      </a:r>
                    </a:p>
                  </a:txBody>
                  <a:tcPr marL="68580" marR="68580" marT="0" marB="0"/>
                </a:tc>
              </a:tr>
              <a:tr h="370840">
                <a:tc>
                  <a:txBody>
                    <a:bodyPr/>
                    <a:lstStyle/>
                    <a:p>
                      <a:pPr marL="0" marR="0">
                        <a:lnSpc>
                          <a:spcPct val="115000"/>
                        </a:lnSpc>
                        <a:spcBef>
                          <a:spcPts val="0"/>
                        </a:spcBef>
                        <a:spcAft>
                          <a:spcPts val="0"/>
                        </a:spcAft>
                      </a:pPr>
                      <a:r>
                        <a:rPr lang="en-US" sz="1400" b="1">
                          <a:effectLst/>
                          <a:latin typeface="+mn-lt"/>
                          <a:ea typeface="Calibri" panose="020F0502020204030204" pitchFamily="34" charset="0"/>
                          <a:cs typeface="Arial" panose="020B0604020202020204" pitchFamily="34" charset="0"/>
                        </a:rPr>
                        <a:t>FE</a:t>
                      </a:r>
                      <a:endParaRPr lang="en-US" sz="14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D1</a:t>
                      </a:r>
                    </a:p>
                  </a:txBody>
                  <a:tcPr marL="68580" marR="68580" marT="0" marB="0"/>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Framing Error bit</a:t>
                      </a:r>
                    </a:p>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  0 = No framing error</a:t>
                      </a:r>
                    </a:p>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  1 = Framing error</a:t>
                      </a:r>
                    </a:p>
                  </a:txBody>
                  <a:tcPr marL="68580" marR="68580" marT="0" marB="0"/>
                </a:tc>
              </a:tr>
              <a:tr h="370840">
                <a:tc>
                  <a:txBody>
                    <a:bodyPr/>
                    <a:lstStyle/>
                    <a:p>
                      <a:pPr marL="0" marR="0">
                        <a:lnSpc>
                          <a:spcPct val="115000"/>
                        </a:lnSpc>
                        <a:spcBef>
                          <a:spcPts val="0"/>
                        </a:spcBef>
                        <a:spcAft>
                          <a:spcPts val="0"/>
                        </a:spcAft>
                      </a:pPr>
                      <a:r>
                        <a:rPr lang="en-US" sz="1400" b="1">
                          <a:effectLst/>
                          <a:latin typeface="+mn-lt"/>
                          <a:ea typeface="Calibri" panose="020F0502020204030204" pitchFamily="34" charset="0"/>
                          <a:cs typeface="Arial" panose="020B0604020202020204" pitchFamily="34" charset="0"/>
                        </a:rPr>
                        <a:t>PF</a:t>
                      </a:r>
                      <a:endParaRPr lang="en-US" sz="14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Arial" panose="020B0604020202020204" pitchFamily="34" charset="0"/>
                        </a:rPr>
                        <a:t>D0</a:t>
                      </a:r>
                    </a:p>
                  </a:txBody>
                  <a:tcPr marL="68580" marR="68580" marT="0" marB="0"/>
                </a:tc>
                <a:tc>
                  <a:txBody>
                    <a:bodyPr/>
                    <a:lstStyle/>
                    <a:p>
                      <a:pPr marL="0" marR="0">
                        <a:lnSpc>
                          <a:spcPct val="115000"/>
                        </a:lnSpc>
                        <a:spcBef>
                          <a:spcPts val="0"/>
                        </a:spcBef>
                        <a:spcAft>
                          <a:spcPts val="0"/>
                        </a:spcAft>
                      </a:pPr>
                      <a:r>
                        <a:rPr lang="en-US" sz="1400" dirty="0">
                          <a:effectLst/>
                          <a:latin typeface="+mn-lt"/>
                          <a:ea typeface="Calibri" panose="020F0502020204030204" pitchFamily="34" charset="0"/>
                          <a:cs typeface="Arial" panose="020B0604020202020204" pitchFamily="34" charset="0"/>
                        </a:rPr>
                        <a:t>Parity flag error bit</a:t>
                      </a:r>
                    </a:p>
                    <a:p>
                      <a:pPr marL="0" marR="0">
                        <a:lnSpc>
                          <a:spcPct val="115000"/>
                        </a:lnSpc>
                        <a:spcBef>
                          <a:spcPts val="0"/>
                        </a:spcBef>
                        <a:spcAft>
                          <a:spcPts val="0"/>
                        </a:spcAft>
                      </a:pPr>
                      <a:r>
                        <a:rPr lang="en-US" sz="1400" dirty="0">
                          <a:effectLst/>
                          <a:latin typeface="+mn-lt"/>
                          <a:ea typeface="Calibri" panose="020F0502020204030204" pitchFamily="34" charset="0"/>
                          <a:cs typeface="Arial" panose="020B0604020202020204" pitchFamily="34" charset="0"/>
                        </a:rPr>
                        <a:t>  0 = No parity error</a:t>
                      </a:r>
                    </a:p>
                    <a:p>
                      <a:pPr marL="0" marR="0">
                        <a:lnSpc>
                          <a:spcPct val="115000"/>
                        </a:lnSpc>
                        <a:spcBef>
                          <a:spcPts val="0"/>
                        </a:spcBef>
                        <a:spcAft>
                          <a:spcPts val="0"/>
                        </a:spcAft>
                      </a:pPr>
                      <a:r>
                        <a:rPr lang="en-US" sz="1400" dirty="0">
                          <a:effectLst/>
                          <a:latin typeface="+mn-lt"/>
                          <a:ea typeface="Calibri" panose="020F0502020204030204" pitchFamily="34" charset="0"/>
                          <a:cs typeface="Arial" panose="020B0604020202020204" pitchFamily="34" charset="0"/>
                        </a:rPr>
                        <a:t>  1 = Parity error</a:t>
                      </a:r>
                    </a:p>
                  </a:txBody>
                  <a:tcPr marL="68580" marR="68580" marT="0" marB="0"/>
                </a:tc>
              </a:tr>
            </a:tbl>
          </a:graphicData>
        </a:graphic>
      </p:graphicFrame>
    </p:spTree>
    <p:extLst>
      <p:ext uri="{BB962C8B-B14F-4D97-AF65-F5344CB8AC3E}">
        <p14:creationId xmlns:p14="http://schemas.microsoft.com/office/powerpoint/2010/main" val="19117581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0060" y="685800"/>
            <a:ext cx="11031940" cy="1752599"/>
          </a:xfrm>
        </p:spPr>
        <p:txBody>
          <a:bodyPr>
            <a:normAutofit/>
          </a:bodyPr>
          <a:lstStyle/>
          <a:p>
            <a:r>
              <a:rPr lang="en-US" sz="3600" dirty="0"/>
              <a:t>SIM_SCGC4 (System Clock Gating Control) Register</a:t>
            </a:r>
            <a:endParaRPr lang="en-US" sz="3600"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33</a:t>
            </a:fld>
            <a:endParaRPr lang="en-US" sz="24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70722" y="3612266"/>
            <a:ext cx="8203497" cy="950474"/>
          </a:xfrm>
          <a:prstGeom prst="rect">
            <a:avLst/>
          </a:prstGeom>
        </p:spPr>
      </p:pic>
    </p:spTree>
    <p:extLst>
      <p:ext uri="{BB962C8B-B14F-4D97-AF65-F5344CB8AC3E}">
        <p14:creationId xmlns:p14="http://schemas.microsoft.com/office/powerpoint/2010/main" val="1930074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0060" y="685800"/>
            <a:ext cx="11031940" cy="1752599"/>
          </a:xfrm>
        </p:spPr>
        <p:txBody>
          <a:bodyPr>
            <a:normAutofit/>
          </a:bodyPr>
          <a:lstStyle/>
          <a:p>
            <a:r>
              <a:rPr lang="en-US" sz="3600" dirty="0"/>
              <a:t>PORTx_PCRn Alternate Function Selection register</a:t>
            </a:r>
            <a:endParaRPr lang="en-US" sz="3600"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34</a:t>
            </a:fld>
            <a:endParaRPr lang="en-US" sz="24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7677" y="3493827"/>
            <a:ext cx="9454039" cy="1323833"/>
          </a:xfrm>
          <a:prstGeom prst="rect">
            <a:avLst/>
          </a:prstGeom>
        </p:spPr>
      </p:pic>
    </p:spTree>
    <p:extLst>
      <p:ext uri="{BB962C8B-B14F-4D97-AF65-F5344CB8AC3E}">
        <p14:creationId xmlns:p14="http://schemas.microsoft.com/office/powerpoint/2010/main" val="40612696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0060" y="0"/>
            <a:ext cx="11031940" cy="638033"/>
          </a:xfrm>
        </p:spPr>
        <p:txBody>
          <a:bodyPr>
            <a:normAutofit fontScale="90000"/>
          </a:bodyPr>
          <a:lstStyle/>
          <a:p>
            <a:r>
              <a:rPr lang="en-US" sz="3600" dirty="0"/>
              <a:t>Pins available for UARTs</a:t>
            </a:r>
            <a:endParaRPr lang="en-US" sz="3600"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35</a:t>
            </a:fld>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798203277"/>
              </p:ext>
            </p:extLst>
          </p:nvPr>
        </p:nvGraphicFramePr>
        <p:xfrm>
          <a:off x="1757268" y="961029"/>
          <a:ext cx="10018710" cy="4748943"/>
        </p:xfrm>
        <a:graphic>
          <a:graphicData uri="http://schemas.openxmlformats.org/drawingml/2006/table">
            <a:tbl>
              <a:tblPr firstRow="1" bandRow="1">
                <a:tableStyleId>{5C22544A-7EE6-4342-B048-85BDC9FD1C3A}</a:tableStyleId>
              </a:tblPr>
              <a:tblGrid>
                <a:gridCol w="2003742"/>
                <a:gridCol w="2003742"/>
                <a:gridCol w="2003742"/>
                <a:gridCol w="2003742"/>
                <a:gridCol w="2003742"/>
              </a:tblGrid>
              <a:tr h="190988">
                <a:tc>
                  <a:txBody>
                    <a:bodyPr/>
                    <a:lstStyle/>
                    <a:p>
                      <a:pPr marL="0" marR="0">
                        <a:lnSpc>
                          <a:spcPct val="115000"/>
                        </a:lnSpc>
                        <a:spcBef>
                          <a:spcPts val="0"/>
                        </a:spcBef>
                        <a:spcAft>
                          <a:spcPts val="0"/>
                        </a:spcAft>
                      </a:pPr>
                      <a:r>
                        <a:rPr lang="en-US"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FRDM I/O Pin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b="1">
                          <a:solidFill>
                            <a:srgbClr val="FFFFFF"/>
                          </a:solidFill>
                          <a:effectLst/>
                          <a:latin typeface="Arial" panose="020B0604020202020204" pitchFamily="34" charset="0"/>
                          <a:ea typeface="Times New Roman" panose="02020603050405020304" pitchFamily="18" charset="0"/>
                          <a:cs typeface="Arial" panose="020B0604020202020204" pitchFamily="34" charset="0"/>
                        </a:rPr>
                        <a:t>KL25Z Pin</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b="1">
                          <a:solidFill>
                            <a:srgbClr val="FFFFFF"/>
                          </a:solidFill>
                          <a:effectLst/>
                          <a:latin typeface="Arial" panose="020B0604020202020204" pitchFamily="34" charset="0"/>
                          <a:ea typeface="Times New Roman" panose="02020603050405020304" pitchFamily="18" charset="0"/>
                          <a:cs typeface="Arial" panose="020B0604020202020204" pitchFamily="34" charset="0"/>
                        </a:rPr>
                        <a:t>ALT2</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b="1">
                          <a:solidFill>
                            <a:srgbClr val="FFFFFF"/>
                          </a:solidFill>
                          <a:effectLst/>
                          <a:latin typeface="Arial" panose="020B0604020202020204" pitchFamily="34" charset="0"/>
                          <a:ea typeface="Times New Roman" panose="02020603050405020304" pitchFamily="18" charset="0"/>
                          <a:cs typeface="Arial" panose="020B0604020202020204" pitchFamily="34" charset="0"/>
                        </a:rPr>
                        <a:t>ALT3</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b="1">
                          <a:solidFill>
                            <a:srgbClr val="FFFFFF"/>
                          </a:solidFill>
                          <a:effectLst/>
                          <a:latin typeface="Arial" panose="020B0604020202020204" pitchFamily="34" charset="0"/>
                          <a:ea typeface="Times New Roman" panose="02020603050405020304" pitchFamily="18" charset="0"/>
                          <a:cs typeface="Arial" panose="020B0604020202020204" pitchFamily="34" charset="0"/>
                        </a:rPr>
                        <a:t>ALT4</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83349">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J1 02</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PTA1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UART0_RX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70252">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J1 04</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PTA2</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UART0_TX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96444">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PTA14</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UART0_TX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09542">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PTA15</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UART0_RX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09541">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PTA18</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UART1_RX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70252">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PTA19</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UART1_TX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96444">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PTB16</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UART0_RX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09541">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PTB17</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UART0_TX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96445">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J1 05</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PTC3</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UART1_RX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70252">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J1 07</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PTC4</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UART1_TX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96444">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J2 08</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PTD2</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UART2_RX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09542">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J2 10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PTD3</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UART2_TX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96444">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J1 06</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PTD4</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UART2_RX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70251">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J2 04</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PTD5</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UART2_TX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83349">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J2 17</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PTD6</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UART0_RX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96444">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J2 19</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PTD7</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UART0_TX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96445">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J2 20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PTE0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UART1_TX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96444">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J2 18</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PTE1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UART1_RX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83349">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J10 01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PTE20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UART0_TX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96444">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J10 03</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PTE21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UART0_RX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09542">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J10 05</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PTE22</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UART2_TX</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55856">
                <a:tc>
                  <a:txBody>
                    <a:bodyPr/>
                    <a:lstStyle/>
                    <a:p>
                      <a:pPr marL="0" marR="0">
                        <a:lnSpc>
                          <a:spcPct val="115000"/>
                        </a:lnSpc>
                        <a:spcBef>
                          <a:spcPts val="0"/>
                        </a:spcBef>
                        <a:spcAft>
                          <a:spcPts val="0"/>
                        </a:spcAft>
                      </a:pPr>
                      <a:r>
                        <a:rPr lang="en-US"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J10 07</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PTE23</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UART2_RX</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32386605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0060" y="0"/>
            <a:ext cx="11031940" cy="2210937"/>
          </a:xfrm>
        </p:spPr>
        <p:txBody>
          <a:bodyPr>
            <a:normAutofit/>
          </a:bodyPr>
          <a:lstStyle/>
          <a:p>
            <a:r>
              <a:rPr lang="en-US" sz="3600" dirty="0"/>
              <a:t>UART1 and UART2 SBR Values for Some Baud Rates using bus clock of 13.98 MHz</a:t>
            </a:r>
            <a:endParaRPr lang="en-US" sz="3600"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36</a:t>
            </a:fld>
            <a:endParaRPr lang="en-US" sz="24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342586521"/>
              </p:ext>
            </p:extLst>
          </p:nvPr>
        </p:nvGraphicFramePr>
        <p:xfrm>
          <a:off x="1484313" y="2667000"/>
          <a:ext cx="10018713" cy="1854200"/>
        </p:xfrm>
        <a:graphic>
          <a:graphicData uri="http://schemas.openxmlformats.org/drawingml/2006/table">
            <a:tbl>
              <a:tblPr firstRow="1" bandRow="1">
                <a:tableStyleId>{5C22544A-7EE6-4342-B048-85BDC9FD1C3A}</a:tableStyleId>
              </a:tblPr>
              <a:tblGrid>
                <a:gridCol w="3339571"/>
                <a:gridCol w="3339571"/>
                <a:gridCol w="3339571"/>
              </a:tblGrid>
              <a:tr h="370840">
                <a:tc>
                  <a:txBody>
                    <a:bodyPr/>
                    <a:lstStyle/>
                    <a:p>
                      <a:pPr marL="0" marR="0">
                        <a:lnSpc>
                          <a:spcPct val="115000"/>
                        </a:lnSpc>
                        <a:spcBef>
                          <a:spcPts val="0"/>
                        </a:spcBef>
                        <a:spcAft>
                          <a:spcPts val="0"/>
                        </a:spcAft>
                      </a:pPr>
                      <a:r>
                        <a:rPr lang="en-US" sz="1800" b="1" dirty="0">
                          <a:solidFill>
                            <a:srgbClr val="FFFFFF"/>
                          </a:solidFill>
                          <a:effectLst/>
                          <a:latin typeface="+mn-lt"/>
                          <a:ea typeface="Calibri" panose="020F0502020204030204" pitchFamily="34" charset="0"/>
                          <a:cs typeface="Arial" panose="020B0604020202020204" pitchFamily="34" charset="0"/>
                        </a:rPr>
                        <a:t>Baud rate</a:t>
                      </a:r>
                      <a:endParaRPr lang="en-US" sz="18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800" b="1">
                          <a:solidFill>
                            <a:srgbClr val="FFFFFF"/>
                          </a:solidFill>
                          <a:effectLst/>
                          <a:latin typeface="+mn-lt"/>
                          <a:ea typeface="Calibri" panose="020F0502020204030204" pitchFamily="34" charset="0"/>
                          <a:cs typeface="Arial" panose="020B0604020202020204" pitchFamily="34" charset="0"/>
                        </a:rPr>
                        <a:t>SBR (in decimal)</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800" b="1">
                          <a:solidFill>
                            <a:srgbClr val="FFFFFF"/>
                          </a:solidFill>
                          <a:effectLst/>
                          <a:latin typeface="+mn-lt"/>
                          <a:ea typeface="Calibri" panose="020F0502020204030204" pitchFamily="34" charset="0"/>
                          <a:cs typeface="Arial" panose="020B0604020202020204" pitchFamily="34" charset="0"/>
                        </a:rPr>
                        <a:t>SBR (in hex)</a:t>
                      </a:r>
                      <a:endParaRPr lang="en-US" sz="1800">
                        <a:effectLst/>
                        <a:latin typeface="+mn-lt"/>
                        <a:ea typeface="Calibri" panose="020F0502020204030204" pitchFamily="34" charset="0"/>
                        <a:cs typeface="Arial" panose="020B0604020202020204" pitchFamily="34" charset="0"/>
                      </a:endParaRPr>
                    </a:p>
                  </a:txBody>
                  <a:tcPr marL="68580" marR="68580" marT="0" marB="0"/>
                </a:tc>
              </a:tr>
              <a:tr h="370840">
                <a:tc>
                  <a:txBody>
                    <a:bodyPr/>
                    <a:lstStyle/>
                    <a:p>
                      <a:pPr marL="0" marR="0">
                        <a:lnSpc>
                          <a:spcPct val="115000"/>
                        </a:lnSpc>
                        <a:spcBef>
                          <a:spcPts val="0"/>
                        </a:spcBef>
                        <a:spcAft>
                          <a:spcPts val="0"/>
                        </a:spcAft>
                      </a:pPr>
                      <a:r>
                        <a:rPr lang="en-US" sz="1800" b="1">
                          <a:effectLst/>
                          <a:latin typeface="+mn-lt"/>
                          <a:ea typeface="Calibri" panose="020F0502020204030204" pitchFamily="34" charset="0"/>
                          <a:cs typeface="Arial" panose="020B0604020202020204" pitchFamily="34" charset="0"/>
                        </a:rPr>
                        <a:t>4,800</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182</a:t>
                      </a: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0x00B6</a:t>
                      </a:r>
                    </a:p>
                  </a:txBody>
                  <a:tcPr marL="68580" marR="68580" marT="0" marB="0"/>
                </a:tc>
              </a:tr>
              <a:tr h="370840">
                <a:tc>
                  <a:txBody>
                    <a:bodyPr/>
                    <a:lstStyle/>
                    <a:p>
                      <a:pPr marL="0" marR="0">
                        <a:lnSpc>
                          <a:spcPct val="115000"/>
                        </a:lnSpc>
                        <a:spcBef>
                          <a:spcPts val="0"/>
                        </a:spcBef>
                        <a:spcAft>
                          <a:spcPts val="0"/>
                        </a:spcAft>
                      </a:pPr>
                      <a:r>
                        <a:rPr lang="en-US" sz="1800" b="1">
                          <a:effectLst/>
                          <a:latin typeface="+mn-lt"/>
                          <a:ea typeface="Calibri" panose="020F0502020204030204" pitchFamily="34" charset="0"/>
                          <a:cs typeface="Arial" panose="020B0604020202020204" pitchFamily="34" charset="0"/>
                        </a:rPr>
                        <a:t>9,600</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91</a:t>
                      </a: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0x005B</a:t>
                      </a:r>
                    </a:p>
                  </a:txBody>
                  <a:tcPr marL="68580" marR="68580" marT="0" marB="0"/>
                </a:tc>
              </a:tr>
              <a:tr h="370840">
                <a:tc>
                  <a:txBody>
                    <a:bodyPr/>
                    <a:lstStyle/>
                    <a:p>
                      <a:pPr marL="0" marR="0">
                        <a:lnSpc>
                          <a:spcPct val="115000"/>
                        </a:lnSpc>
                        <a:spcBef>
                          <a:spcPts val="0"/>
                        </a:spcBef>
                        <a:spcAft>
                          <a:spcPts val="0"/>
                        </a:spcAft>
                      </a:pPr>
                      <a:r>
                        <a:rPr lang="en-US" sz="1800" b="1">
                          <a:effectLst/>
                          <a:latin typeface="+mn-lt"/>
                          <a:ea typeface="Calibri" panose="020F0502020204030204" pitchFamily="34" charset="0"/>
                          <a:cs typeface="Arial" panose="020B0604020202020204" pitchFamily="34" charset="0"/>
                        </a:rPr>
                        <a:t>19,200</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46</a:t>
                      </a: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0x002E</a:t>
                      </a:r>
                    </a:p>
                  </a:txBody>
                  <a:tcPr marL="68580" marR="68580" marT="0" marB="0"/>
                </a:tc>
              </a:tr>
              <a:tr h="370840">
                <a:tc>
                  <a:txBody>
                    <a:bodyPr/>
                    <a:lstStyle/>
                    <a:p>
                      <a:pPr marL="0" marR="0">
                        <a:lnSpc>
                          <a:spcPct val="115000"/>
                        </a:lnSpc>
                        <a:spcBef>
                          <a:spcPts val="0"/>
                        </a:spcBef>
                        <a:spcAft>
                          <a:spcPts val="0"/>
                        </a:spcAft>
                      </a:pPr>
                      <a:r>
                        <a:rPr lang="en-US" sz="1800" b="1">
                          <a:effectLst/>
                          <a:latin typeface="+mn-lt"/>
                          <a:ea typeface="Calibri" panose="020F0502020204030204" pitchFamily="34" charset="0"/>
                          <a:cs typeface="Arial" panose="020B0604020202020204" pitchFamily="34" charset="0"/>
                        </a:rPr>
                        <a:t>38,400</a:t>
                      </a:r>
                      <a:endParaRPr lang="en-US" sz="180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800">
                          <a:effectLst/>
                          <a:latin typeface="+mn-lt"/>
                          <a:ea typeface="Calibri" panose="020F0502020204030204" pitchFamily="34" charset="0"/>
                          <a:cs typeface="Arial" panose="020B0604020202020204" pitchFamily="34" charset="0"/>
                        </a:rPr>
                        <a:t>23</a:t>
                      </a:r>
                    </a:p>
                  </a:txBody>
                  <a:tcPr marL="68580" marR="68580" marT="0" marB="0"/>
                </a:tc>
                <a:tc>
                  <a:txBody>
                    <a:bodyPr/>
                    <a:lstStyle/>
                    <a:p>
                      <a:pPr marL="0" marR="0">
                        <a:lnSpc>
                          <a:spcPct val="115000"/>
                        </a:lnSpc>
                        <a:spcBef>
                          <a:spcPts val="0"/>
                        </a:spcBef>
                        <a:spcAft>
                          <a:spcPts val="0"/>
                        </a:spcAft>
                      </a:pPr>
                      <a:r>
                        <a:rPr lang="en-US" sz="1800" dirty="0">
                          <a:effectLst/>
                          <a:latin typeface="+mn-lt"/>
                          <a:ea typeface="Calibri" panose="020F0502020204030204" pitchFamily="34" charset="0"/>
                          <a:cs typeface="Arial" panose="020B0604020202020204" pitchFamily="34" charset="0"/>
                        </a:rPr>
                        <a:t>0x0017</a:t>
                      </a:r>
                    </a:p>
                  </a:txBody>
                  <a:tcPr marL="68580" marR="68580" marT="0" marB="0"/>
                </a:tc>
              </a:tr>
            </a:tbl>
          </a:graphicData>
        </a:graphic>
      </p:graphicFrame>
    </p:spTree>
    <p:extLst>
      <p:ext uri="{BB962C8B-B14F-4D97-AF65-F5344CB8AC3E}">
        <p14:creationId xmlns:p14="http://schemas.microsoft.com/office/powerpoint/2010/main" val="8085108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1287</TotalTime>
  <Words>1409</Words>
  <Application>Microsoft Office PowerPoint</Application>
  <PresentationFormat>Widescreen</PresentationFormat>
  <Paragraphs>439</Paragraphs>
  <Slides>36</Slides>
  <Notes>35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SimSun</vt:lpstr>
      <vt:lpstr>Arial</vt:lpstr>
      <vt:lpstr>Calibri</vt:lpstr>
      <vt:lpstr>Corbel</vt:lpstr>
      <vt:lpstr>Times New Roman</vt:lpstr>
      <vt:lpstr>TimesNewRoman</vt:lpstr>
      <vt:lpstr>TimesNewRomanPS-BoldMT</vt:lpstr>
      <vt:lpstr>Parallax</vt:lpstr>
      <vt:lpstr>Chapter 4</vt:lpstr>
      <vt:lpstr>Serial vs. Parallel Data Transfer</vt:lpstr>
      <vt:lpstr>Parallel In Serial Out</vt:lpstr>
      <vt:lpstr>Serial In Parallel Out</vt:lpstr>
      <vt:lpstr>Simplex, Half-, and Full-Duplex Transfers</vt:lpstr>
      <vt:lpstr>Framing ASCII "A" (0x41)</vt:lpstr>
      <vt:lpstr>MAX232</vt:lpstr>
      <vt:lpstr>MAX233</vt:lpstr>
      <vt:lpstr>RS232 Pins</vt:lpstr>
      <vt:lpstr>9-Pin Male Connector</vt:lpstr>
      <vt:lpstr>DTE-DCE and DTE-DTE Connections</vt:lpstr>
      <vt:lpstr>Null Modem Connection with Flow Control Signals</vt:lpstr>
      <vt:lpstr>Freescale FRDM board</vt:lpstr>
      <vt:lpstr>ICDI USB Port</vt:lpstr>
      <vt:lpstr>a Simplified Block Diagram of UARTn</vt:lpstr>
      <vt:lpstr>OpenSDA USB Port</vt:lpstr>
      <vt:lpstr>Partial list of UART0 Registers and their addresses</vt:lpstr>
      <vt:lpstr>a Simplified Block Diagram of UARTn</vt:lpstr>
      <vt:lpstr>SIM_SOPT2 Register</vt:lpstr>
      <vt:lpstr>Clock Circuit of UART0</vt:lpstr>
      <vt:lpstr>UARTx_BDH</vt:lpstr>
      <vt:lpstr>UARTx_BDL</vt:lpstr>
      <vt:lpstr>UARTx_C4 Register</vt:lpstr>
      <vt:lpstr>UARTx_C4 Register</vt:lpstr>
      <vt:lpstr>UART0 SBR Values for Some Baud Rates using default OSR=15 and FLL clock output of 41.94 MHz.</vt:lpstr>
      <vt:lpstr>UART Control 1 (UARTx_C1) register</vt:lpstr>
      <vt:lpstr>UART Control 1 (UARx_C1) register</vt:lpstr>
      <vt:lpstr>UART Control 2 (UARTx_C2) register</vt:lpstr>
      <vt:lpstr>UART Control 2 (UARTx_C2) register</vt:lpstr>
      <vt:lpstr>UART Data (UART_D) register</vt:lpstr>
      <vt:lpstr>UART Status Register (UARTx_S1)</vt:lpstr>
      <vt:lpstr>UART Status Register (UARTx_S1)</vt:lpstr>
      <vt:lpstr>SIM_SCGC4 (System Clock Gating Control) Register</vt:lpstr>
      <vt:lpstr>PORTx_PCRn Alternate Function Selection register</vt:lpstr>
      <vt:lpstr>Pins available for UARTs</vt:lpstr>
      <vt:lpstr>UART1 and UART2 SBR Values for Some Baud Rates using bus clock of 13.98 MHz</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creator>Misagh.s</dc:creator>
  <cp:lastModifiedBy>PC</cp:lastModifiedBy>
  <cp:revision>422</cp:revision>
  <dcterms:created xsi:type="dcterms:W3CDTF">2016-04-05T15:14:57Z</dcterms:created>
  <dcterms:modified xsi:type="dcterms:W3CDTF">2017-09-25T20:17:50Z</dcterms:modified>
</cp:coreProperties>
</file>