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78" r:id="rId1"/>
  </p:sldMasterIdLst>
  <p:notesMasterIdLst>
    <p:notesMasterId r:id="rId3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  <p:sldId id="305" r:id="rId12"/>
    <p:sldId id="267" r:id="rId13"/>
    <p:sldId id="269" r:id="rId14"/>
    <p:sldId id="268" r:id="rId15"/>
    <p:sldId id="270" r:id="rId16"/>
    <p:sldId id="271" r:id="rId17"/>
    <p:sldId id="273" r:id="rId18"/>
    <p:sldId id="291" r:id="rId19"/>
    <p:sldId id="275" r:id="rId20"/>
    <p:sldId id="295" r:id="rId21"/>
    <p:sldId id="277" r:id="rId22"/>
    <p:sldId id="278" r:id="rId23"/>
    <p:sldId id="306" r:id="rId24"/>
    <p:sldId id="299" r:id="rId25"/>
    <p:sldId id="279" r:id="rId26"/>
    <p:sldId id="300" r:id="rId27"/>
    <p:sldId id="307" r:id="rId28"/>
    <p:sldId id="308" r:id="rId29"/>
    <p:sldId id="309" r:id="rId30"/>
    <p:sldId id="310" r:id="rId3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8F1FB"/>
    <a:srgbClr val="CDE3F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70" d="100"/>
          <a:sy n="70" d="100"/>
        </p:scale>
        <p:origin x="45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9D8EBD-BCEA-44DB-B3FA-BEF2334C0C16}" type="datetimeFigureOut">
              <a:rPr lang="en-US" smtClean="0"/>
              <a:t>9/30/2017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B7F81B-48C6-4241-8C54-F91A4F434E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87998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77180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72927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015989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36494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480143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218895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30965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858494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95206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508936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157137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270883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320066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412541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134483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611526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763477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701801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676577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182026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200713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178576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499506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121783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849765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36311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240144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334027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23516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546100" y="-4763"/>
            <a:ext cx="5014912" cy="6862763"/>
            <a:chOff x="2928938" y="-4763"/>
            <a:chExt cx="5014912" cy="6862763"/>
          </a:xfrm>
        </p:grpSpPr>
        <p:sp>
          <p:nvSpPr>
            <p:cNvPr id="22" name="Freeform 6"/>
            <p:cNvSpPr/>
            <p:nvPr/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3" name="Freeform 7"/>
            <p:cNvSpPr/>
            <p:nvPr/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24" name="Freeform 9"/>
            <p:cNvSpPr/>
            <p:nvPr/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5" name="Freeform 10"/>
            <p:cNvSpPr/>
            <p:nvPr/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6" name="Freeform 11"/>
            <p:cNvSpPr/>
            <p:nvPr/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7" name="Freeform 12"/>
            <p:cNvSpPr/>
            <p:nvPr/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28401" y="1380068"/>
            <a:ext cx="8574622" cy="2616199"/>
          </a:xfrm>
        </p:spPr>
        <p:txBody>
          <a:bodyPr anchor="b">
            <a:normAutofit/>
          </a:bodyPr>
          <a:lstStyle>
            <a:lvl1pPr algn="r">
              <a:defRPr sz="60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5377" y="3996267"/>
            <a:ext cx="6987645" cy="1388534"/>
          </a:xfrm>
        </p:spPr>
        <p:txBody>
          <a:bodyPr anchor="t">
            <a:normAutofit/>
          </a:bodyPr>
          <a:lstStyle>
            <a:lvl1pPr marL="0" indent="0" algn="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08114-23E4-4593-BF3B-532BFBD2E1B6}" type="datetime1">
              <a:rPr lang="en-US" smtClean="0"/>
              <a:t>9/30/2017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2412" y="5883275"/>
            <a:ext cx="4324044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88289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F65C8-5366-440F-85B8-EFCE7441B29B}" type="datetime1">
              <a:rPr lang="en-US" smtClean="0"/>
              <a:t>9/30/2017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51856" y="5867131"/>
            <a:ext cx="551167" cy="365125"/>
          </a:xfrm>
        </p:spPr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11996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2279" y="2666999"/>
            <a:ext cx="8930747" cy="2110382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2278" y="4777381"/>
            <a:ext cx="893074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D68B0-814B-40D6-B4DB-04CC4FF7D2A1}" type="datetime1">
              <a:rPr lang="en-US" smtClean="0"/>
              <a:t>9/30/2017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82020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312" y="2666999"/>
            <a:ext cx="4895055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07967" y="2667000"/>
            <a:ext cx="4895056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DB75F-8F27-4911-AC37-C552ADB1044A}" type="datetime1">
              <a:rPr lang="en-US" smtClean="0"/>
              <a:t>9/30/2017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11692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2179" y="2658533"/>
            <a:ext cx="4607188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4311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80487" y="2667000"/>
            <a:ext cx="462253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7967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8B6D5C-3F53-40F4-B006-594CFED681E5}" type="datetime1">
              <a:rPr lang="en-US" smtClean="0"/>
              <a:t>9/30/2017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39421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FAB96-F4F7-4D54-B513-CDD7343FAFF8}" type="datetime1">
              <a:rPr lang="en-US" smtClean="0"/>
              <a:t>9/30/2017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9540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03BFA-5E5C-4D5E-8ABD-D656A00E87E8}" type="datetime1">
              <a:rPr lang="en-US" smtClean="0"/>
              <a:t>9/30/2017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38695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1600200"/>
            <a:ext cx="3549121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2033" y="685799"/>
            <a:ext cx="6240990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2" y="2971800"/>
            <a:ext cx="3549121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94CFD-9BCE-4FD7-86C9-19BCA0CFC0F4}" type="datetime1">
              <a:rPr lang="en-US" smtClean="0"/>
              <a:t>9/30/2017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63896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2724" y="1752599"/>
            <a:ext cx="5426158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94682" y="914400"/>
            <a:ext cx="3280974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2724" y="3124199"/>
            <a:ext cx="5426158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86145B-A388-4771-A1DA-47B0603B35BE}" type="datetime1">
              <a:rPr lang="en-US" smtClean="0"/>
              <a:t>9/30/2017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12740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4732865"/>
            <a:ext cx="1001871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3860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1" y="5299603"/>
            <a:ext cx="1001871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67376-1B16-4472-B0F1-F964F0DA414A}" type="datetime1">
              <a:rPr lang="en-US" smtClean="0"/>
              <a:t>9/30/2017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94044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685800"/>
            <a:ext cx="1001871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343400"/>
            <a:ext cx="10018713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FDD39-9C18-486C-BC65-D16C8C15D60C}" type="datetime1">
              <a:rPr lang="en-US" smtClean="0"/>
              <a:t>9/30/2017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833467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36811" y="3428999"/>
            <a:ext cx="8532815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84E44D-7099-4E2F-8E43-3E18C2255D06}" type="datetime1">
              <a:rPr lang="en-US" smtClean="0"/>
              <a:t>9/30/2017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543130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3308581"/>
            <a:ext cx="1001870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7381"/>
            <a:ext cx="1001871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C1EC0-F5BD-4E51-9DAB-E318021EB119}" type="datetime1">
              <a:rPr lang="en-US" smtClean="0"/>
              <a:t>9/30/2017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079651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3" y="3886200"/>
            <a:ext cx="1001871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5200"/>
            <a:ext cx="1001871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9F43C8-D353-4AE7-AD9B-AB6C5E624401}" type="datetime1">
              <a:rPr lang="en-US" smtClean="0"/>
              <a:t>9/30/2017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367488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685800"/>
            <a:ext cx="10018712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2" y="3505200"/>
            <a:ext cx="10018713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3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F94BF-BC85-48BF-BC3B-9C7B6A1A6F9D}" type="datetime1">
              <a:rPr lang="en-US" smtClean="0"/>
              <a:t>9/30/2017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520718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396FF-8624-43D2-B715-A5C5861C3834}" type="datetime1">
              <a:rPr lang="en-US" smtClean="0"/>
              <a:t>9/30/2017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248719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32655" y="685800"/>
            <a:ext cx="1770369" cy="5105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312" y="685800"/>
            <a:ext cx="8019742" cy="51054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51E3D-2E4F-4121-8B5B-DDDAB554B90A}" type="datetime1">
              <a:rPr lang="en-US" smtClean="0"/>
              <a:t>9/30/2017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22294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50812" y="0"/>
            <a:ext cx="2436813" cy="6858001"/>
            <a:chOff x="1320800" y="0"/>
            <a:chExt cx="2436813" cy="6858001"/>
          </a:xfrm>
        </p:grpSpPr>
        <p:sp>
          <p:nvSpPr>
            <p:cNvPr id="8" name="Freeform 6"/>
            <p:cNvSpPr/>
            <p:nvPr/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9" name="Freeform 7"/>
            <p:cNvSpPr/>
            <p:nvPr/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0" name="Freeform 8"/>
            <p:cNvSpPr/>
            <p:nvPr/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1" name="Freeform 9"/>
            <p:cNvSpPr/>
            <p:nvPr/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2" name="Freeform 10"/>
            <p:cNvSpPr/>
            <p:nvPr/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3" name="Freeform 11"/>
            <p:cNvSpPr/>
            <p:nvPr/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0" y="2666999"/>
            <a:ext cx="10018713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E3AC7750-DD3B-4E48-B89E-99E4CC08EBBE}" type="datetime1">
              <a:rPr lang="en-US" smtClean="0"/>
              <a:t>9/30/2017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79896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Chapter 6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Interrupt and Exception Programming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</a:t>
            </a:fld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2849911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Polling vs. Interrupts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2</a:t>
            </a:fld>
            <a:endParaRPr lang="en-US" sz="2400" dirty="0"/>
          </a:p>
        </p:txBody>
      </p:sp>
      <p:pic>
        <p:nvPicPr>
          <p:cNvPr id="5" name="Content Placeholder 4"/>
          <p:cNvPicPr>
            <a:picLocks noGrp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2885" y="2438399"/>
            <a:ext cx="6272846" cy="3793857"/>
          </a:xfrm>
          <a:prstGeom prst="rect">
            <a:avLst/>
          </a:prstGeom>
          <a:ln w="3175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598672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NVIC in ARM Cortex-M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3</a:t>
            </a:fld>
            <a:endParaRPr lang="en-US" sz="2400" dirty="0"/>
          </a:p>
        </p:txBody>
      </p:sp>
      <p:pic>
        <p:nvPicPr>
          <p:cNvPr id="5" name="Content Placeholder 4"/>
          <p:cNvPicPr>
            <a:picLocks noGrp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2508" y="2655657"/>
            <a:ext cx="7042317" cy="2994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875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Interrupt Vector Table for ARM Cortex-M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4</a:t>
            </a:fld>
            <a:endParaRPr lang="en-US" sz="2400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42563497"/>
              </p:ext>
            </p:extLst>
          </p:nvPr>
        </p:nvGraphicFramePr>
        <p:xfrm>
          <a:off x="2563595" y="2107837"/>
          <a:ext cx="7731362" cy="462686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1795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4576966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036441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14877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Interrupt #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Interrupt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Memory Location (Hex)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4877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Stack Pointer initial value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0x00000000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4877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Reset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0x00000004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4877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NMI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0x00000008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14877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3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Hard Fault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0x0000000C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14877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4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Memory Management Fault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0x00000010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14877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5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Bus Fault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0x00000014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14877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6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Usage Fault (undefined instructions, divide by zero, unaligned memory access,...)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0x00000018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14877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7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Reserved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0x0000001C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14877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8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Reserved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0x00000020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14877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9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Reserved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0x00000024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14877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10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Reserved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0x00000028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14877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11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SVCall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0x0000002C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  <a:tr h="14877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12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Debug Monitor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0x00000030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extLst>
                  <a:ext uri="{0D108BD9-81ED-4DB2-BD59-A6C34878D82A}">
                    <a16:rowId xmlns="" xmlns:a16="http://schemas.microsoft.com/office/drawing/2014/main" val="10013"/>
                  </a:ext>
                </a:extLst>
              </a:tr>
              <a:tr h="14877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13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Reserved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0x00000034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extLst>
                  <a:ext uri="{0D108BD9-81ED-4DB2-BD59-A6C34878D82A}">
                    <a16:rowId xmlns="" xmlns:a16="http://schemas.microsoft.com/office/drawing/2014/main" val="10014"/>
                  </a:ext>
                </a:extLst>
              </a:tr>
              <a:tr h="14877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14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PendSV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0x00000038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extLst>
                  <a:ext uri="{0D108BD9-81ED-4DB2-BD59-A6C34878D82A}">
                    <a16:rowId xmlns="" xmlns:a16="http://schemas.microsoft.com/office/drawing/2014/main" val="10015"/>
                  </a:ext>
                </a:extLst>
              </a:tr>
              <a:tr h="14877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15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SysTick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0x0000003C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extLst>
                  <a:ext uri="{0D108BD9-81ED-4DB2-BD59-A6C34878D82A}">
                    <a16:rowId xmlns="" xmlns:a16="http://schemas.microsoft.com/office/drawing/2014/main" val="10016"/>
                  </a:ext>
                </a:extLst>
              </a:tr>
              <a:tr h="14877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16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IRQ 0 for peripherals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0x00000040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extLst>
                  <a:ext uri="{0D108BD9-81ED-4DB2-BD59-A6C34878D82A}">
                    <a16:rowId xmlns="" xmlns:a16="http://schemas.microsoft.com/office/drawing/2014/main" val="10017"/>
                  </a:ext>
                </a:extLst>
              </a:tr>
              <a:tr h="14877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17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IRQ 1 for peripherals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0x00000044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extLst>
                  <a:ext uri="{0D108BD9-81ED-4DB2-BD59-A6C34878D82A}">
                    <a16:rowId xmlns="" xmlns:a16="http://schemas.microsoft.com/office/drawing/2014/main" val="10018"/>
                  </a:ext>
                </a:extLst>
              </a:tr>
              <a:tr h="14877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…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…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…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extLst>
                  <a:ext uri="{0D108BD9-81ED-4DB2-BD59-A6C34878D82A}">
                    <a16:rowId xmlns="" xmlns:a16="http://schemas.microsoft.com/office/drawing/2014/main" val="10019"/>
                  </a:ext>
                </a:extLst>
              </a:tr>
              <a:tr h="14877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255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IRQ 239 for peripherals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0x000003FC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extLst>
                  <a:ext uri="{0D108BD9-81ED-4DB2-BD59-A6C34878D82A}">
                    <a16:rowId xmlns="" xmlns:a16="http://schemas.microsoft.com/office/drawing/2014/main" val="100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75876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Going from Reset to Boot Program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5</a:t>
            </a:fld>
            <a:endParaRPr lang="en-US" sz="2400" dirty="0"/>
          </a:p>
        </p:txBody>
      </p:sp>
      <p:pic>
        <p:nvPicPr>
          <p:cNvPr id="5" name="Content Placeholder 4"/>
          <p:cNvPicPr>
            <a:picLocks noGrp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348099" y="2438399"/>
            <a:ext cx="6291135" cy="4258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0627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ARM Cortex-M Stack Frame upon Interrupt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6</a:t>
            </a:fld>
            <a:endParaRPr lang="en-US" sz="2400" dirty="0"/>
          </a:p>
        </p:txBody>
      </p:sp>
      <p:pic>
        <p:nvPicPr>
          <p:cNvPr id="5" name="Content Placeholder 4"/>
          <p:cNvPicPr>
            <a:picLocks noGrp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3754" y="2438399"/>
            <a:ext cx="4838165" cy="4207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6463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Main Program gets interrupted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7</a:t>
            </a:fld>
            <a:endParaRPr lang="en-US" sz="2400" dirty="0"/>
          </a:p>
        </p:txBody>
      </p:sp>
      <p:pic>
        <p:nvPicPr>
          <p:cNvPr id="5" name="Content Placeholder 4"/>
          <p:cNvPicPr>
            <a:picLocks noGrp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8692" y="2438399"/>
            <a:ext cx="6569950" cy="4258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0260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Interrupt Priority for ARM Cortex-M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8</a:t>
            </a:fld>
            <a:endParaRPr lang="en-US" sz="2400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45493691"/>
              </p:ext>
            </p:extLst>
          </p:nvPr>
        </p:nvGraphicFramePr>
        <p:xfrm>
          <a:off x="2795414" y="2090669"/>
          <a:ext cx="7731362" cy="462686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1795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4576966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036441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14877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Interrupt #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Interrupt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Priority Level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4877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Stack Pointer initial value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4877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Reset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-3 Highest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4877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NMI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-2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14877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3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Hard Fault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-1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14877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4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Memory Management Fault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Programmable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14877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5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Bus Fault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Programmable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14877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6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Usage Fault (undefined instructions, divide by zero, unaligned memory access,....)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Programmable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14877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7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Reserved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Programmable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14877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8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Reserved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Programmable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14877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9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Reserved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Programmable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14877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10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Reserved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Programmable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14877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11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SVCall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Programmable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  <a:tr h="14877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12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Debug Monitor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Programmable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extLst>
                  <a:ext uri="{0D108BD9-81ED-4DB2-BD59-A6C34878D82A}">
                    <a16:rowId xmlns="" xmlns:a16="http://schemas.microsoft.com/office/drawing/2014/main" val="10013"/>
                  </a:ext>
                </a:extLst>
              </a:tr>
              <a:tr h="14877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13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Reserved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Programmable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extLst>
                  <a:ext uri="{0D108BD9-81ED-4DB2-BD59-A6C34878D82A}">
                    <a16:rowId xmlns="" xmlns:a16="http://schemas.microsoft.com/office/drawing/2014/main" val="10014"/>
                  </a:ext>
                </a:extLst>
              </a:tr>
              <a:tr h="14877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14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PendSV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Programmable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extLst>
                  <a:ext uri="{0D108BD9-81ED-4DB2-BD59-A6C34878D82A}">
                    <a16:rowId xmlns="" xmlns:a16="http://schemas.microsoft.com/office/drawing/2014/main" val="10015"/>
                  </a:ext>
                </a:extLst>
              </a:tr>
              <a:tr h="14877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15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SysTick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Programmable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extLst>
                  <a:ext uri="{0D108BD9-81ED-4DB2-BD59-A6C34878D82A}">
                    <a16:rowId xmlns="" xmlns:a16="http://schemas.microsoft.com/office/drawing/2014/main" val="10016"/>
                  </a:ext>
                </a:extLst>
              </a:tr>
              <a:tr h="14877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16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IRQ 0 for peripherals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Programmable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extLst>
                  <a:ext uri="{0D108BD9-81ED-4DB2-BD59-A6C34878D82A}">
                    <a16:rowId xmlns="" xmlns:a16="http://schemas.microsoft.com/office/drawing/2014/main" val="10017"/>
                  </a:ext>
                </a:extLst>
              </a:tr>
              <a:tr h="14877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17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IRQ 1 for peripherals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Programmable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extLst>
                  <a:ext uri="{0D108BD9-81ED-4DB2-BD59-A6C34878D82A}">
                    <a16:rowId xmlns="" xmlns:a16="http://schemas.microsoft.com/office/drawing/2014/main" val="10018"/>
                  </a:ext>
                </a:extLst>
              </a:tr>
              <a:tr h="14877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…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…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Programmable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extLst>
                  <a:ext uri="{0D108BD9-81ED-4DB2-BD59-A6C34878D82A}">
                    <a16:rowId xmlns="" xmlns:a16="http://schemas.microsoft.com/office/drawing/2014/main" val="10019"/>
                  </a:ext>
                </a:extLst>
              </a:tr>
              <a:tr h="14877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255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IRQ 239 for peripherals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Programmable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extLst>
                  <a:ext uri="{0D108BD9-81ED-4DB2-BD59-A6C34878D82A}">
                    <a16:rowId xmlns="" xmlns:a16="http://schemas.microsoft.com/office/drawing/2014/main" val="100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68546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CONTROL Register in ARM Cortex-M4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9</a:t>
            </a:fld>
            <a:endParaRPr lang="en-US" sz="2400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41641409"/>
              </p:ext>
            </p:extLst>
          </p:nvPr>
        </p:nvGraphicFramePr>
        <p:xfrm>
          <a:off x="1484311" y="3131019"/>
          <a:ext cx="10018712" cy="2699004"/>
        </p:xfrm>
        <a:graphic>
          <a:graphicData uri="http://schemas.openxmlformats.org/drawingml/2006/table">
            <a:tbl>
              <a:tblPr firstRow="1" firstCol="1" bandRow="1"/>
              <a:tblGrid>
                <a:gridCol w="10018712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 </a:t>
                      </a:r>
                      <a:endParaRPr lang="en-US" sz="1100" dirty="0" smtClean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 smtClean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 smtClean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 err="1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nPRIV</a:t>
                      </a:r>
                      <a:r>
                        <a:rPr lang="en-US" sz="1100" b="1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 (Privilege):</a:t>
                      </a: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		Defines the Thread mode privilege level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	0:	Privileged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	1: 	Unprivileged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Active Stack Pointer (ASP):</a:t>
                      </a: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	Defines the currently active stack pointer (ASP = SPSEL)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	0:	MSP is the current stack pointer.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	1: 	PSP is the current stack pointer.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Floating Point Context Active (FPCA)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	0:	No floating point context active.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	1: 	Floating point context active.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3074" name="Picture 7" descr="F7-6_ControlRegister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7629" y="3257683"/>
            <a:ext cx="5172075" cy="676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54345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Processor Modes and Stack Usage in ARM Cortex-M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10</a:t>
            </a:fld>
            <a:endParaRPr lang="en-US" sz="2400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97249242"/>
              </p:ext>
            </p:extLst>
          </p:nvPr>
        </p:nvGraphicFramePr>
        <p:xfrm>
          <a:off x="1819162" y="3375773"/>
          <a:ext cx="9491435" cy="157734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73086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429768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462895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Processor Mode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Software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Stack Usage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Thread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Applications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MSP or PSP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Handler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ISR for Exceptions and IRQs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MSP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0"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Note: In Thread mode, use bit 1 of the Control register to select MSP or PSP for stack pointer.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62140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Privileged level Execution and Processor Modes in ARM Cortex-M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11</a:t>
            </a:fld>
            <a:endParaRPr lang="en-US" sz="2400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21701706"/>
              </p:ext>
            </p:extLst>
          </p:nvPr>
        </p:nvGraphicFramePr>
        <p:xfrm>
          <a:off x="1819162" y="3375773"/>
          <a:ext cx="9491435" cy="195472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534474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4494066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462895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22860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solidFill>
                            <a:srgbClr val="FFFFFF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Processor Mode</a:t>
                      </a:r>
                      <a:endParaRPr lang="en-US" sz="2400" dirty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>
                          <a:solidFill>
                            <a:srgbClr val="FFFFFF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Software</a:t>
                      </a:r>
                      <a:endParaRPr lang="en-US" sz="24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>
                          <a:solidFill>
                            <a:srgbClr val="FFFFFF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Privilege level</a:t>
                      </a:r>
                      <a:endParaRPr lang="en-US" sz="24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Thread</a:t>
                      </a:r>
                      <a:endParaRPr lang="en-US" sz="2400" dirty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Applications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Privileged and Unprivileged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Handler</a:t>
                      </a:r>
                      <a:endParaRPr lang="en-US" sz="24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ISR for Exceptions and IRQs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Always Privileged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0"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i="1" dirty="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Note: In Thread mode, use bit 0 of the CONTROL register to select Privileged or Unprivileged</a:t>
                      </a:r>
                      <a:endParaRPr lang="en-US" sz="2400" dirty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81850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Processor Mode, Privilege, and Stack in ARM Cortex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12</a:t>
            </a:fld>
            <a:endParaRPr lang="en-US" sz="2400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19832471"/>
              </p:ext>
            </p:extLst>
          </p:nvPr>
        </p:nvGraphicFramePr>
        <p:xfrm>
          <a:off x="2233567" y="3167983"/>
          <a:ext cx="8545962" cy="252374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748504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88353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574166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3339762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Mode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Privilege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Stack Pointer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Typical Example usage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Handler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Privileged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Main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Exception Handling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Handler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Unprivileged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Any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Reserved since Handler is always Privileged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Thread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Privileged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Main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Operating system kernel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Thread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Privileged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Process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 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Thread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Unprivileged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Main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 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Thread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Unprivileged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Process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Application threads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58096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Special function registers of ARM Cortex-M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13</a:t>
            </a:fld>
            <a:endParaRPr lang="en-US" sz="2400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65157266"/>
              </p:ext>
            </p:extLst>
          </p:nvPr>
        </p:nvGraphicFramePr>
        <p:xfrm>
          <a:off x="3184562" y="2438399"/>
          <a:ext cx="6800850" cy="43464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292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77165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Register name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Privilege Usage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MSP (main stack pointer)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Privileged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PSP (processor stack pointer)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Privileged or Unprivileged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PSR (Processor status register)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Privileged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APSR (application processor status register)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Privileged or Unprivileged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ISPR (interrupt processor status register)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Privileged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EPSR (execution processor status register)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Privileged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PRIMASK (Priority Mask register)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Privileged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FAULTMASK(fault mask register)     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Privileged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BASEPRI (base priority register)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Privileged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CONTROL (control register)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Privileged        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0"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Note: We must use MSR and MRS instructions to access the above registers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71043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ARM Cortex-M Registers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14</a:t>
            </a:fld>
            <a:endParaRPr lang="en-US" sz="2400" dirty="0"/>
          </a:p>
        </p:txBody>
      </p:sp>
      <p:pic>
        <p:nvPicPr>
          <p:cNvPr id="5" name="Content Placeholder 4"/>
          <p:cNvPicPr>
            <a:picLocks noGrp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2641" y="2438399"/>
            <a:ext cx="3762052" cy="43101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972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IRQ assignment in KL25Z of FRDM board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15</a:t>
            </a:fld>
            <a:endParaRPr lang="en-US" sz="2400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0159302"/>
              </p:ext>
            </p:extLst>
          </p:nvPr>
        </p:nvGraphicFramePr>
        <p:xfrm>
          <a:off x="2841231" y="2548729"/>
          <a:ext cx="7315200" cy="395859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144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9144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74320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274320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7100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INT#</a:t>
                      </a:r>
                      <a:endParaRPr lang="en-US" sz="1600" dirty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FFFFFF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IRQ#</a:t>
                      </a:r>
                      <a:endParaRPr lang="en-US" sz="16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FFFFFF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Vector location</a:t>
                      </a:r>
                      <a:endParaRPr lang="en-US" sz="16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FFFFFF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Device</a:t>
                      </a:r>
                      <a:endParaRPr lang="en-US" sz="16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7100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1-15</a:t>
                      </a:r>
                      <a:endParaRPr lang="en-US" sz="16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None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0000 0000 to 0000 003C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CPU Exception (set by ARM)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7100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16</a:t>
                      </a:r>
                      <a:endParaRPr lang="en-US" sz="16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0000 0040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DMA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7100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17</a:t>
                      </a:r>
                      <a:endParaRPr lang="en-US" sz="16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0000 0044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DMA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7100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18</a:t>
                      </a:r>
                      <a:endParaRPr lang="en-US" sz="16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0000 0048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DMA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7100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19</a:t>
                      </a:r>
                      <a:endParaRPr lang="en-US" sz="16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0000 004C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DMA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7100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20</a:t>
                      </a:r>
                      <a:endParaRPr lang="en-US" sz="16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0000 0050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----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7100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21</a:t>
                      </a:r>
                      <a:endParaRPr lang="en-US" sz="16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0000 0054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FTFA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7100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22</a:t>
                      </a:r>
                      <a:endParaRPr lang="en-US" sz="16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6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0000 0058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PMC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7100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23</a:t>
                      </a:r>
                      <a:endParaRPr lang="en-US" sz="16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0000 005C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LLWU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7100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24</a:t>
                      </a:r>
                      <a:endParaRPr lang="en-US" sz="16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8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0000 0060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I2C0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7100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25</a:t>
                      </a:r>
                      <a:endParaRPr lang="en-US" sz="16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9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0000 0064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I2C1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7100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26</a:t>
                      </a:r>
                      <a:endParaRPr lang="en-US" sz="16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0000 0068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SPI0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  <a:tr h="7100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27</a:t>
                      </a:r>
                      <a:endParaRPr lang="en-US" sz="16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0000 006C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SPI1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13"/>
                  </a:ext>
                </a:extLst>
              </a:tr>
              <a:tr h="7100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28</a:t>
                      </a:r>
                      <a:endParaRPr lang="en-US" sz="16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12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0000 0070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UART0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62121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1758" y="-283194"/>
            <a:ext cx="10760242" cy="1752599"/>
          </a:xfrm>
        </p:spPr>
        <p:txBody>
          <a:bodyPr/>
          <a:lstStyle/>
          <a:p>
            <a:r>
              <a:rPr lang="en-US" dirty="0"/>
              <a:t>IRQ assignment in KL25Z of FRDM board (</a:t>
            </a:r>
            <a:r>
              <a:rPr lang="en-US" dirty="0"/>
              <a:t>Cont</a:t>
            </a:r>
            <a:r>
              <a:rPr lang="en-US" dirty="0" smtClean="0"/>
              <a:t>.)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16</a:t>
            </a:fld>
            <a:endParaRPr lang="en-US" sz="2400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14617576"/>
              </p:ext>
            </p:extLst>
          </p:nvPr>
        </p:nvGraphicFramePr>
        <p:xfrm>
          <a:off x="2879869" y="1414813"/>
          <a:ext cx="7315200" cy="529463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144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9144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74320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274320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7100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INT#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25259" marR="2525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IRQ#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25259" marR="25259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Vector location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25259" marR="2525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Device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25259" marR="25259" marT="0" marB="0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7100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29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13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0000 0074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UART1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7100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30</a:t>
                      </a:r>
                      <a:endParaRPr lang="en-US" sz="160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14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0000 0078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UART2</a:t>
                      </a:r>
                    </a:p>
                  </a:txBody>
                  <a:tcPr marL="68580" marR="68580" marT="0" marB="0"/>
                </a:tc>
              </a:tr>
              <a:tr h="7100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31</a:t>
                      </a:r>
                      <a:endParaRPr lang="en-US" sz="160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15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0000 007C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ADC0 </a:t>
                      </a:r>
                    </a:p>
                  </a:txBody>
                  <a:tcPr marL="68580" marR="68580" marT="0" marB="0"/>
                </a:tc>
              </a:tr>
              <a:tr h="7100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32</a:t>
                      </a:r>
                      <a:endParaRPr lang="en-US" sz="160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16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0000 0080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CMP0</a:t>
                      </a:r>
                    </a:p>
                  </a:txBody>
                  <a:tcPr marL="68580" marR="68580" marT="0" marB="0"/>
                </a:tc>
              </a:tr>
              <a:tr h="7100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33</a:t>
                      </a:r>
                      <a:endParaRPr lang="en-US" sz="160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17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0000 0084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TPM0</a:t>
                      </a:r>
                    </a:p>
                  </a:txBody>
                  <a:tcPr marL="68580" marR="68580" marT="0" marB="0"/>
                </a:tc>
              </a:tr>
              <a:tr h="7100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34</a:t>
                      </a:r>
                      <a:endParaRPr lang="en-US" sz="160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18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0000 0088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TPM1</a:t>
                      </a:r>
                    </a:p>
                  </a:txBody>
                  <a:tcPr marL="68580" marR="68580" marT="0" marB="0"/>
                </a:tc>
              </a:tr>
              <a:tr h="7100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35</a:t>
                      </a:r>
                      <a:endParaRPr lang="en-US" sz="160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19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0000 008C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TPM2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7100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36</a:t>
                      </a:r>
                      <a:endParaRPr lang="en-US" sz="160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0000 0090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RTC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7100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37</a:t>
                      </a:r>
                      <a:endParaRPr lang="en-US" sz="160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0000 0094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RTC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7100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38</a:t>
                      </a:r>
                      <a:endParaRPr lang="en-US" sz="160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22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0000 0098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PIT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7100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39</a:t>
                      </a:r>
                      <a:endParaRPr lang="en-US" sz="160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23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0000 009C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-----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7100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40</a:t>
                      </a:r>
                      <a:endParaRPr lang="en-US" sz="160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24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0000 00A0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USB OTG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7100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41</a:t>
                      </a:r>
                      <a:endParaRPr lang="en-US" sz="160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25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0000 00A4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DAC0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7100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42</a:t>
                      </a:r>
                      <a:endParaRPr lang="en-US" sz="160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26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0000 00A8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TSI0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7100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43</a:t>
                      </a:r>
                      <a:endParaRPr lang="en-US" sz="160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27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0000 00AC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MCG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7100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44</a:t>
                      </a:r>
                      <a:endParaRPr lang="en-US" sz="160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28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0000 00B0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LPTMR0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7100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45</a:t>
                      </a:r>
                      <a:endParaRPr lang="en-US" sz="160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29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0000 00B4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-----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  <a:tr h="7100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46</a:t>
                      </a:r>
                      <a:endParaRPr lang="en-US" sz="160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0000 00B8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I/O PORTA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13"/>
                  </a:ext>
                </a:extLst>
              </a:tr>
              <a:tr h="7100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47</a:t>
                      </a:r>
                      <a:endParaRPr lang="en-US" sz="160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0000-00BC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I/O PORTD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87592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Interrupt enabling with all 3 levels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17</a:t>
            </a:fld>
            <a:endParaRPr lang="en-US" sz="2400" dirty="0"/>
          </a:p>
        </p:txBody>
      </p:sp>
      <p:pic>
        <p:nvPicPr>
          <p:cNvPr id="5" name="Content Placeholder 4"/>
          <p:cNvPicPr>
            <a:picLocks noGrp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0172" y="2438399"/>
            <a:ext cx="9093346" cy="3576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258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PORTx_PCRn register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18</a:t>
            </a:fld>
            <a:endParaRPr lang="en-US" sz="2400" dirty="0"/>
          </a:p>
        </p:txBody>
      </p:sp>
      <p:pic>
        <p:nvPicPr>
          <p:cNvPr id="5" name="Content Placeholder 4"/>
          <p:cNvPicPr>
            <a:picLocks noGrp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2204" y="3452883"/>
            <a:ext cx="9973326" cy="13965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3567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/>
              <a:t>Interrupts</a:t>
            </a:r>
            <a:r>
              <a:rPr lang="fr-FR" dirty="0"/>
              <a:t> 0–31 Set </a:t>
            </a:r>
            <a:r>
              <a:rPr lang="fr-FR" dirty="0" err="1"/>
              <a:t>Enable</a:t>
            </a:r>
            <a:r>
              <a:rPr lang="fr-FR" dirty="0"/>
              <a:t> (EN0)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19</a:t>
            </a:fld>
            <a:endParaRPr lang="en-US" sz="24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0437" y="3313370"/>
            <a:ext cx="8986459" cy="1678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9506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Interrupts 0–31 </a:t>
            </a:r>
            <a:r>
              <a:rPr lang="fr-FR" dirty="0" err="1"/>
              <a:t>Clear</a:t>
            </a:r>
            <a:r>
              <a:rPr lang="fr-FR" dirty="0"/>
              <a:t> </a:t>
            </a:r>
            <a:r>
              <a:rPr lang="fr-FR" dirty="0" err="1"/>
              <a:t>Enable</a:t>
            </a:r>
            <a:r>
              <a:rPr lang="fr-FR" dirty="0"/>
              <a:t> (DIS0)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20</a:t>
            </a:fld>
            <a:endParaRPr lang="en-US" sz="24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0441" y="3302694"/>
            <a:ext cx="8986449" cy="17001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8952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Enabling and Disabling an Interrupt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21</a:t>
            </a:fld>
            <a:endParaRPr lang="en-US" sz="2400" dirty="0"/>
          </a:p>
        </p:txBody>
      </p:sp>
      <p:pic>
        <p:nvPicPr>
          <p:cNvPr id="7" name="Content Placeholder 6" descr="F6-18_EnableAndDisableInt.jpg"/>
          <p:cNvPicPr>
            <a:picLocks noGrp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362280" y="3103137"/>
            <a:ext cx="4262774" cy="2099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8999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PORTx_PCR Interrupt activation bits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22</a:t>
            </a:fld>
            <a:endParaRPr lang="en-US" sz="24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944" y="2966710"/>
            <a:ext cx="8194795" cy="1147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3813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I/O Interrupt Trigger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23</a:t>
            </a:fld>
            <a:endParaRPr lang="en-US" sz="2400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34455433"/>
              </p:ext>
            </p:extLst>
          </p:nvPr>
        </p:nvGraphicFramePr>
        <p:xfrm>
          <a:off x="2568837" y="2953603"/>
          <a:ext cx="8383019" cy="222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33609"/>
                <a:gridCol w="696594"/>
                <a:gridCol w="753692"/>
                <a:gridCol w="867888"/>
                <a:gridCol w="5331236"/>
              </a:tblGrid>
              <a:tr h="37084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effectLst/>
                          <a:latin typeface="+mn-lt"/>
                          <a:ea typeface="HelveticaLTStd-Roman"/>
                          <a:cs typeface="HelveticaLTStd-Roman"/>
                        </a:rPr>
                        <a:t>D19</a:t>
                      </a:r>
                      <a:endParaRPr lang="en-US" sz="1600" dirty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FFFFFF"/>
                          </a:solidFill>
                          <a:effectLst/>
                          <a:latin typeface="+mn-lt"/>
                          <a:ea typeface="HelveticaLTStd-Roman"/>
                          <a:cs typeface="HelveticaLTStd-Roman"/>
                        </a:rPr>
                        <a:t>D18</a:t>
                      </a:r>
                      <a:endParaRPr lang="en-US" sz="16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effectLst/>
                          <a:latin typeface="+mn-lt"/>
                          <a:ea typeface="HelveticaLTStd-Roman"/>
                          <a:cs typeface="HelveticaLTStd-Roman"/>
                        </a:rPr>
                        <a:t>D17</a:t>
                      </a:r>
                      <a:endParaRPr lang="en-US" sz="1600" dirty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effectLst/>
                          <a:latin typeface="+mn-lt"/>
                          <a:ea typeface="HelveticaLTStd-Roman"/>
                          <a:cs typeface="HelveticaLTStd-Roman"/>
                        </a:rPr>
                        <a:t>D16</a:t>
                      </a:r>
                      <a:endParaRPr lang="en-US" sz="1600" dirty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FFFFFF"/>
                          </a:solidFill>
                          <a:effectLst/>
                          <a:latin typeface="+mn-lt"/>
                          <a:ea typeface="HelveticaLTStd-Roman"/>
                          <a:cs typeface="HelveticaLTStd-Roman"/>
                        </a:rPr>
                        <a:t> </a:t>
                      </a:r>
                      <a:endParaRPr lang="en-US" sz="16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+mn-lt"/>
                          <a:ea typeface="HelveticaLTStd-Roman"/>
                          <a:cs typeface="HelveticaLTStd-Roman"/>
                        </a:rPr>
                        <a:t>1</a:t>
                      </a:r>
                      <a:endParaRPr lang="en-US" sz="16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+mn-lt"/>
                          <a:ea typeface="HelveticaLTStd-Roman"/>
                          <a:cs typeface="HelveticaLTStd-Roman"/>
                        </a:rPr>
                        <a:t>0</a:t>
                      </a:r>
                      <a:endParaRPr lang="en-US" sz="16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+mn-lt"/>
                          <a:ea typeface="HelveticaLTStd-Roman"/>
                          <a:cs typeface="HelveticaLTStd-Roman"/>
                        </a:rPr>
                        <a:t>0</a:t>
                      </a:r>
                      <a:endParaRPr lang="en-US" sz="16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+mn-lt"/>
                          <a:ea typeface="HelveticaLTStd-Roman"/>
                          <a:cs typeface="HelveticaLTStd-Roman"/>
                        </a:rPr>
                        <a:t>0 </a:t>
                      </a:r>
                      <a:endParaRPr lang="en-US" sz="16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+mn-lt"/>
                          <a:ea typeface="HelveticaLTStd-Roman"/>
                          <a:cs typeface="HelveticaLTStd-Roman"/>
                        </a:rPr>
                        <a:t>Interrupt when logic zero (Active Low-level).</a:t>
                      </a:r>
                      <a:endParaRPr lang="en-US" sz="16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+mn-lt"/>
                          <a:ea typeface="HelveticaLTStd-Roman"/>
                          <a:cs typeface="HelveticaLTStd-Roman"/>
                        </a:rPr>
                        <a:t>1</a:t>
                      </a:r>
                      <a:endParaRPr lang="en-US" sz="16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+mn-lt"/>
                          <a:ea typeface="HelveticaLTStd-Roman"/>
                          <a:cs typeface="HelveticaLTStd-Roman"/>
                        </a:rPr>
                        <a:t>0</a:t>
                      </a:r>
                      <a:endParaRPr lang="en-US" sz="16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+mn-lt"/>
                          <a:ea typeface="HelveticaLTStd-Roman"/>
                          <a:cs typeface="HelveticaLTStd-Roman"/>
                        </a:rPr>
                        <a:t>0</a:t>
                      </a:r>
                      <a:endParaRPr lang="en-US" sz="16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+mn-lt"/>
                          <a:ea typeface="HelveticaLTStd-Roman"/>
                          <a:cs typeface="HelveticaLTStd-Roman"/>
                        </a:rPr>
                        <a:t>1</a:t>
                      </a:r>
                      <a:endParaRPr lang="en-US" sz="16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+mn-lt"/>
                          <a:ea typeface="HelveticaLTStd-Roman"/>
                          <a:cs typeface="HelveticaLTStd-Roman"/>
                        </a:rPr>
                        <a:t>Interrupt on rising edge.</a:t>
                      </a:r>
                      <a:endParaRPr lang="en-US" sz="16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+mn-lt"/>
                          <a:ea typeface="HelveticaLTStd-Roman"/>
                          <a:cs typeface="HelveticaLTStd-Roman"/>
                        </a:rPr>
                        <a:t>1</a:t>
                      </a:r>
                      <a:endParaRPr lang="en-US" sz="16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+mn-lt"/>
                          <a:ea typeface="HelveticaLTStd-Roman"/>
                          <a:cs typeface="HelveticaLTStd-Roman"/>
                        </a:rPr>
                        <a:t>0</a:t>
                      </a:r>
                      <a:endParaRPr lang="en-US" sz="16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+mn-lt"/>
                          <a:ea typeface="HelveticaLTStd-Roman"/>
                          <a:cs typeface="HelveticaLTStd-Roman"/>
                        </a:rPr>
                        <a:t>1</a:t>
                      </a:r>
                      <a:endParaRPr lang="en-US" sz="16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+mn-lt"/>
                          <a:ea typeface="HelveticaLTStd-Roman"/>
                          <a:cs typeface="HelveticaLTStd-Roman"/>
                        </a:rPr>
                        <a:t>0</a:t>
                      </a:r>
                      <a:endParaRPr lang="en-US" sz="16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+mn-lt"/>
                          <a:ea typeface="HelveticaLTStd-Roman"/>
                          <a:cs typeface="HelveticaLTStd-Roman"/>
                        </a:rPr>
                        <a:t>Interrupt on falling edge.</a:t>
                      </a:r>
                      <a:endParaRPr lang="en-US" sz="16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+mn-lt"/>
                          <a:ea typeface="HelveticaLTStd-Roman"/>
                          <a:cs typeface="HelveticaLTStd-Roman"/>
                        </a:rPr>
                        <a:t>1</a:t>
                      </a:r>
                      <a:endParaRPr lang="en-US" sz="16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+mn-lt"/>
                          <a:ea typeface="HelveticaLTStd-Roman"/>
                          <a:cs typeface="HelveticaLTStd-Roman"/>
                        </a:rPr>
                        <a:t>0</a:t>
                      </a:r>
                      <a:endParaRPr lang="en-US" sz="16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+mn-lt"/>
                          <a:ea typeface="HelveticaLTStd-Roman"/>
                          <a:cs typeface="HelveticaLTStd-Roman"/>
                        </a:rPr>
                        <a:t>1</a:t>
                      </a:r>
                      <a:endParaRPr lang="en-US" sz="16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+mn-lt"/>
                          <a:ea typeface="HelveticaLTStd-Roman"/>
                          <a:cs typeface="HelveticaLTStd-Roman"/>
                        </a:rPr>
                        <a:t>1 </a:t>
                      </a:r>
                      <a:endParaRPr lang="en-US" sz="16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+mn-lt"/>
                          <a:ea typeface="HelveticaLTStd-Roman"/>
                          <a:cs typeface="HelveticaLTStd-Roman"/>
                        </a:rPr>
                        <a:t>Interrupt on either edge.</a:t>
                      </a:r>
                      <a:endParaRPr lang="en-US" sz="16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+mn-lt"/>
                          <a:ea typeface="HelveticaLTStd-Roman"/>
                          <a:cs typeface="HelveticaLTStd-Roman"/>
                        </a:rPr>
                        <a:t>1</a:t>
                      </a:r>
                      <a:endParaRPr lang="en-US" sz="16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+mn-lt"/>
                          <a:ea typeface="HelveticaLTStd-Roman"/>
                          <a:cs typeface="HelveticaLTStd-Roman"/>
                        </a:rPr>
                        <a:t>1</a:t>
                      </a:r>
                      <a:endParaRPr lang="en-US" sz="16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+mn-lt"/>
                          <a:ea typeface="HelveticaLTStd-Roman"/>
                          <a:cs typeface="HelveticaLTStd-Roman"/>
                        </a:rPr>
                        <a:t>0</a:t>
                      </a:r>
                      <a:endParaRPr lang="en-US" sz="16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+mn-lt"/>
                          <a:ea typeface="HelveticaLTStd-Roman"/>
                          <a:cs typeface="HelveticaLTStd-Roman"/>
                        </a:rPr>
                        <a:t>0 </a:t>
                      </a:r>
                      <a:endParaRPr lang="en-US" sz="16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+mn-lt"/>
                          <a:ea typeface="HelveticaLTStd-Roman"/>
                          <a:cs typeface="HelveticaLTStd-Roman"/>
                        </a:rPr>
                        <a:t>Interrupt when logic one (Active High-level)</a:t>
                      </a:r>
                      <a:endParaRPr lang="en-US" sz="1600" dirty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20993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UARTx_Control2 (UARTx_C2)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24</a:t>
            </a:fld>
            <a:endParaRPr lang="en-US" sz="24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944" y="3274760"/>
            <a:ext cx="8194795" cy="531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8035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39153" y="0"/>
            <a:ext cx="10018713" cy="746077"/>
          </a:xfrm>
        </p:spPr>
        <p:txBody>
          <a:bodyPr/>
          <a:lstStyle/>
          <a:p>
            <a:r>
              <a:rPr lang="en-US" dirty="0"/>
              <a:t>UART Control 2 (UARTx_C2) register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25</a:t>
            </a:fld>
            <a:endParaRPr lang="en-US" sz="2400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39014834"/>
              </p:ext>
            </p:extLst>
          </p:nvPr>
        </p:nvGraphicFramePr>
        <p:xfrm>
          <a:off x="2784143" y="623798"/>
          <a:ext cx="8937245" cy="62342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8635"/>
                <a:gridCol w="827869"/>
                <a:gridCol w="7290741"/>
              </a:tblGrid>
              <a:tr h="34546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Field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Bit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Description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70827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TIE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D7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Transmit Interrupt Enable bit. Used for interrupt-driven UART. 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 0 = TDRE Interrupt Request is disabled.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 1 = TDRE Interrupt Request is enabled.</a:t>
                      </a:r>
                    </a:p>
                  </a:txBody>
                  <a:tcPr marL="68580" marR="68580" marT="0" marB="0"/>
                </a:tc>
              </a:tr>
              <a:tr h="70827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TCIE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D6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Transmission Complete Interrupt Enable bit. Used for interrupt-driven UART.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 0 = TC Interrupt Request is disabled.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 1 = TC Interrupt Request is enabled.</a:t>
                      </a:r>
                    </a:p>
                  </a:txBody>
                  <a:tcPr marL="68580" marR="68580" marT="0" marB="0"/>
                </a:tc>
              </a:tr>
              <a:tr h="70827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RIE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D5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Receiver Full Interrupt Enable bit. Used for interrupt-driven UART. 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 0 = RDRF Interrupt Request is disabled.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 1 = RDRF Interrupt Request is enabled.</a:t>
                      </a:r>
                    </a:p>
                  </a:txBody>
                  <a:tcPr marL="68580" marR="68580" marT="0" marB="0"/>
                </a:tc>
              </a:tr>
              <a:tr h="70827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ILIE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D4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Idle Line Interrupt Enable bit. Used for interrupt-driven UART.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 0 = IDLE Interrupt Request is disabled.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 1 = IDLE Interrupt Request is enabled.</a:t>
                      </a:r>
                    </a:p>
                  </a:txBody>
                  <a:tcPr marL="68580" marR="68580" marT="0" marB="0"/>
                </a:tc>
              </a:tr>
              <a:tr h="70827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TE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D3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Transmitter Enable bit. We must enable this bit to transmit data.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 0 = Transmitter is disabled.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 1 = Transmitter is enabled.</a:t>
                      </a:r>
                    </a:p>
                  </a:txBody>
                  <a:tcPr marL="68580" marR="68580" marT="0" marB="0"/>
                </a:tc>
              </a:tr>
              <a:tr h="70827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RE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D2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Receiver Enable bit. We must enable this bit to receive data.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 0 = Receiver is disabled.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 1 = Receiver is enabled.</a:t>
                      </a:r>
                    </a:p>
                  </a:txBody>
                  <a:tcPr marL="68580" marR="68580" marT="0" marB="0"/>
                </a:tc>
              </a:tr>
              <a:tr h="70827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RWU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D1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Used for wake-up condition in stand-by mode. See the KL25Z manual.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 0 = Normal operation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 1 = RWU is enabled.</a:t>
                      </a:r>
                    </a:p>
                  </a:txBody>
                  <a:tcPr marL="68580" marR="68580" marT="0" marB="0"/>
                </a:tc>
              </a:tr>
              <a:tr h="70827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SBK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D0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Used for break bit. See the KL25Z manual.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 0 = No break character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 1 = Transmit break character</a:t>
                      </a: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43513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1758" y="745958"/>
            <a:ext cx="10760242" cy="1106905"/>
          </a:xfrm>
        </p:spPr>
        <p:txBody>
          <a:bodyPr/>
          <a:lstStyle/>
          <a:p>
            <a:r>
              <a:rPr lang="en-US" dirty="0"/>
              <a:t>TOIE in </a:t>
            </a:r>
            <a:r>
              <a:rPr lang="en-US" dirty="0" err="1"/>
              <a:t>TPMx_SC</a:t>
            </a:r>
            <a:r>
              <a:rPr lang="en-US" dirty="0"/>
              <a:t> (Timer Status Control) register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26</a:t>
            </a:fld>
            <a:endParaRPr lang="en-US" sz="2400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5819" y="3753135"/>
            <a:ext cx="9791620" cy="887104"/>
          </a:xfrm>
        </p:spPr>
      </p:pic>
    </p:spTree>
    <p:extLst>
      <p:ext uri="{BB962C8B-B14F-4D97-AF65-F5344CB8AC3E}">
        <p14:creationId xmlns:p14="http://schemas.microsoft.com/office/powerpoint/2010/main" val="4275366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1758" y="745958"/>
            <a:ext cx="10760242" cy="1106905"/>
          </a:xfrm>
        </p:spPr>
        <p:txBody>
          <a:bodyPr/>
          <a:lstStyle/>
          <a:p>
            <a:r>
              <a:rPr lang="en-US" dirty="0"/>
              <a:t>SysTick Internal Structure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27</a:t>
            </a:fld>
            <a:endParaRPr lang="en-US" sz="2400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2079" y="3330054"/>
            <a:ext cx="8929777" cy="1405720"/>
          </a:xfrm>
        </p:spPr>
      </p:pic>
    </p:spTree>
    <p:extLst>
      <p:ext uri="{BB962C8B-B14F-4D97-AF65-F5344CB8AC3E}">
        <p14:creationId xmlns:p14="http://schemas.microsoft.com/office/powerpoint/2010/main" val="4051595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1758" y="745958"/>
            <a:ext cx="10760242" cy="1106905"/>
          </a:xfrm>
        </p:spPr>
        <p:txBody>
          <a:bodyPr/>
          <a:lstStyle/>
          <a:p>
            <a:r>
              <a:rPr lang="en-US" dirty="0"/>
              <a:t>SysTick Control and Status Register (SYST_CSR)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28</a:t>
            </a:fld>
            <a:endParaRPr lang="en-US" sz="2400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0719" y="2197289"/>
            <a:ext cx="9208963" cy="3669841"/>
          </a:xfrm>
        </p:spPr>
      </p:pic>
    </p:spTree>
    <p:extLst>
      <p:ext uri="{BB962C8B-B14F-4D97-AF65-F5344CB8AC3E}">
        <p14:creationId xmlns:p14="http://schemas.microsoft.com/office/powerpoint/2010/main" val="223898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1758" y="745958"/>
            <a:ext cx="10760242" cy="1106905"/>
          </a:xfrm>
        </p:spPr>
        <p:txBody>
          <a:bodyPr/>
          <a:lstStyle/>
          <a:p>
            <a:r>
              <a:rPr lang="en-US" dirty="0"/>
              <a:t>SysTick Counting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29</a:t>
            </a:fld>
            <a:endParaRPr lang="en-US" sz="2400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4941" y="2197289"/>
            <a:ext cx="6380519" cy="3669841"/>
          </a:xfrm>
        </p:spPr>
      </p:pic>
    </p:spTree>
    <p:extLst>
      <p:ext uri="{BB962C8B-B14F-4D97-AF65-F5344CB8AC3E}">
        <p14:creationId xmlns:p14="http://schemas.microsoft.com/office/powerpoint/2010/main" val="1996434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1758" y="745958"/>
            <a:ext cx="10760242" cy="1106905"/>
          </a:xfrm>
        </p:spPr>
        <p:txBody>
          <a:bodyPr/>
          <a:lstStyle/>
          <a:p>
            <a:r>
              <a:rPr lang="en-US" dirty="0" err="1"/>
              <a:t>IPRn</a:t>
            </a:r>
            <a:r>
              <a:rPr lang="en-US" dirty="0"/>
              <a:t> Registers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30</a:t>
            </a:fld>
            <a:endParaRPr lang="en-US" sz="2400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5083" y="2483893"/>
            <a:ext cx="8865588" cy="3057098"/>
          </a:xfrm>
        </p:spPr>
      </p:pic>
    </p:spTree>
    <p:extLst>
      <p:ext uri="{BB962C8B-B14F-4D97-AF65-F5344CB8AC3E}">
        <p14:creationId xmlns:p14="http://schemas.microsoft.com/office/powerpoint/2010/main" val="3641880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rallax">
  <a:themeElements>
    <a:clrScheme name="Parallax">
      <a:dk1>
        <a:sysClr val="windowText" lastClr="000000"/>
      </a:dk1>
      <a:lt1>
        <a:sysClr val="window" lastClr="FFFFFF"/>
      </a:lt1>
      <a:dk2>
        <a:srgbClr val="212121"/>
      </a:dk2>
      <a:lt2>
        <a:srgbClr val="CDD0D1"/>
      </a:lt2>
      <a:accent1>
        <a:srgbClr val="30ACEC"/>
      </a:accent1>
      <a:accent2>
        <a:srgbClr val="80C34F"/>
      </a:accent2>
      <a:accent3>
        <a:srgbClr val="E29D3E"/>
      </a:accent3>
      <a:accent4>
        <a:srgbClr val="D64A3B"/>
      </a:accent4>
      <a:accent5>
        <a:srgbClr val="D64787"/>
      </a:accent5>
      <a:accent6>
        <a:srgbClr val="A666E1"/>
      </a:accent6>
      <a:hlink>
        <a:srgbClr val="3085ED"/>
      </a:hlink>
      <a:folHlink>
        <a:srgbClr val="82B6F4"/>
      </a:folHlink>
    </a:clrScheme>
    <a:fontScheme name="Parallax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rallax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4F7A876A-7598-49CA-AFC8-8EDA2551E4A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TM03457496[[fn=Parallax]]</Template>
  <TotalTime>1586</TotalTime>
  <Words>1107</Words>
  <Application>Microsoft Office PowerPoint</Application>
  <PresentationFormat>Widescreen</PresentationFormat>
  <Paragraphs>514</Paragraphs>
  <Slides>30</Slides>
  <Notes>29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6" baseType="lpstr">
      <vt:lpstr>SimSun</vt:lpstr>
      <vt:lpstr>Arial</vt:lpstr>
      <vt:lpstr>Calibri</vt:lpstr>
      <vt:lpstr>Corbel</vt:lpstr>
      <vt:lpstr>HelveticaLTStd-Roman</vt:lpstr>
      <vt:lpstr>Parallax</vt:lpstr>
      <vt:lpstr>Chapter 6</vt:lpstr>
      <vt:lpstr>Polling vs. Interrupts</vt:lpstr>
      <vt:lpstr>NVIC in ARM Cortex-M</vt:lpstr>
      <vt:lpstr>Interrupt Vector Table for ARM Cortex-M</vt:lpstr>
      <vt:lpstr>Going from Reset to Boot Program</vt:lpstr>
      <vt:lpstr>ARM Cortex-M Stack Frame upon Interrupt</vt:lpstr>
      <vt:lpstr>Main Program gets interrupted</vt:lpstr>
      <vt:lpstr>Interrupt Priority for ARM Cortex-M</vt:lpstr>
      <vt:lpstr>CONTROL Register in ARM Cortex-M4</vt:lpstr>
      <vt:lpstr>Processor Modes and Stack Usage in ARM Cortex-M</vt:lpstr>
      <vt:lpstr>Privileged level Execution and Processor Modes in ARM Cortex-M</vt:lpstr>
      <vt:lpstr>Processor Mode, Privilege, and Stack in ARM Cortex</vt:lpstr>
      <vt:lpstr>Special function registers of ARM Cortex-M</vt:lpstr>
      <vt:lpstr>ARM Cortex-M Registers</vt:lpstr>
      <vt:lpstr>IRQ assignment in KL25Z of FRDM board </vt:lpstr>
      <vt:lpstr>IRQ assignment in KL25Z of FRDM board (Cont.)</vt:lpstr>
      <vt:lpstr>Interrupt enabling with all 3 levels</vt:lpstr>
      <vt:lpstr>PORTx_PCRn register</vt:lpstr>
      <vt:lpstr>Interrupts 0–31 Set Enable (EN0)</vt:lpstr>
      <vt:lpstr>Interrupts 0–31 Clear Enable (DIS0)</vt:lpstr>
      <vt:lpstr>Enabling and Disabling an Interrupt</vt:lpstr>
      <vt:lpstr>PORTx_PCR Interrupt activation bits</vt:lpstr>
      <vt:lpstr>I/O Interrupt Trigger</vt:lpstr>
      <vt:lpstr>UARTx_Control2 (UARTx_C2)</vt:lpstr>
      <vt:lpstr>UART Control 2 (UARTx_C2) register</vt:lpstr>
      <vt:lpstr>TOIE in TPMx_SC (Timer Status Control) register</vt:lpstr>
      <vt:lpstr>SysTick Internal Structure</vt:lpstr>
      <vt:lpstr>SysTick Control and Status Register (SYST_CSR)</vt:lpstr>
      <vt:lpstr>SysTick Counting</vt:lpstr>
      <vt:lpstr>IPRn Registers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1</dc:title>
  <dc:creator>Misagh.s</dc:creator>
  <cp:lastModifiedBy>PC</cp:lastModifiedBy>
  <cp:revision>417</cp:revision>
  <dcterms:created xsi:type="dcterms:W3CDTF">2016-04-05T15:14:57Z</dcterms:created>
  <dcterms:modified xsi:type="dcterms:W3CDTF">2017-09-30T14:45:38Z</dcterms:modified>
</cp:coreProperties>
</file>