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313" r:id="rId13"/>
    <p:sldId id="314" r:id="rId14"/>
    <p:sldId id="316" r:id="rId15"/>
    <p:sldId id="315" r:id="rId16"/>
    <p:sldId id="317" r:id="rId17"/>
    <p:sldId id="319" r:id="rId18"/>
    <p:sldId id="320" r:id="rId19"/>
    <p:sldId id="321" r:id="rId20"/>
    <p:sldId id="322" r:id="rId21"/>
    <p:sldId id="323" r:id="rId22"/>
    <p:sldId id="324" r:id="rId23"/>
    <p:sldId id="290" r:id="rId24"/>
    <p:sldId id="291" r:id="rId25"/>
    <p:sldId id="292" r:id="rId26"/>
    <p:sldId id="293" r:id="rId27"/>
    <p:sldId id="294" r:id="rId28"/>
    <p:sldId id="296" r:id="rId29"/>
    <p:sldId id="297" r:id="rId30"/>
    <p:sldId id="325" r:id="rId31"/>
    <p:sldId id="326" r:id="rId32"/>
    <p:sldId id="327" r:id="rId33"/>
    <p:sldId id="328" r:id="rId34"/>
    <p:sldId id="329" r:id="rId35"/>
    <p:sldId id="330" r:id="rId36"/>
    <p:sldId id="331" r:id="rId37"/>
    <p:sldId id="332" r:id="rId38"/>
    <p:sldId id="301" r:id="rId39"/>
    <p:sldId id="302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E3F8"/>
    <a:srgbClr val="E8F1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0" d="100"/>
          <a:sy n="70" d="100"/>
        </p:scale>
        <p:origin x="4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10/6/2017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59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01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88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09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84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44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2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0199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5469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2922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9357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4425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6358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7780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094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6701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747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7469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4021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2315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0205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8636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1388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3812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1456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408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5759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343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4254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203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67355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03466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2459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07258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07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10/6/2017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10/6/2017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10/6/2017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10/6/2017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10/6/2017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10/6/2017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10/6/2017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10/6/2017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10/6/2017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10/6/2017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10/6/2017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10/6/2017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10/6/2017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10/6/2017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10/6/2017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10/6/2017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10/6/2017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10/6/2017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ADC, DAC, and Sensor Interfacing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Microcontroller Connection to Sensor via ADC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311" y="3699542"/>
            <a:ext cx="10021824" cy="90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 8-bit ADC Block Diagram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743" y="2438399"/>
            <a:ext cx="5381198" cy="379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Resolution versus Step Size for ADC (</a:t>
            </a:r>
            <a:r>
              <a:rPr lang="en-US" dirty="0" err="1"/>
              <a:t>Vref</a:t>
            </a:r>
            <a:r>
              <a:rPr lang="en-US" dirty="0"/>
              <a:t> = 5V)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5550210"/>
              </p:ext>
            </p:extLst>
          </p:nvPr>
        </p:nvGraphicFramePr>
        <p:xfrm>
          <a:off x="3369613" y="3251731"/>
          <a:ext cx="6233160" cy="21688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9640"/>
                <a:gridCol w="2651760"/>
                <a:gridCol w="2651760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n-bit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Number of steps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Step size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914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256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5V /256 = 19.53 mV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1024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5V /1024 = 4.88 mV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4096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5V /4096 = 1.2 mV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65,536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5V /65,536 = 0.076 mV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Note: </a:t>
                      </a:r>
                      <a:r>
                        <a:rPr lang="en-US" sz="1800" dirty="0" err="1">
                          <a:effectLst/>
                        </a:rPr>
                        <a:t>V</a:t>
                      </a:r>
                      <a:r>
                        <a:rPr lang="en-US" sz="1800" baseline="-25000" dirty="0" err="1">
                          <a:effectLst/>
                        </a:rPr>
                        <a:t>ref</a:t>
                      </a:r>
                      <a:r>
                        <a:rPr lang="en-US" sz="1800" baseline="-25000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= 5V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58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Vref</a:t>
            </a:r>
            <a:r>
              <a:rPr lang="en-US" dirty="0"/>
              <a:t> Relation to Vin Range for an 8-bit ADC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7403392"/>
              </p:ext>
            </p:extLst>
          </p:nvPr>
        </p:nvGraphicFramePr>
        <p:xfrm>
          <a:off x="2297898" y="2604374"/>
          <a:ext cx="8653957" cy="36278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33852"/>
                <a:gridCol w="3200778"/>
                <a:gridCol w="3319327"/>
              </a:tblGrid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V</a:t>
                      </a:r>
                      <a:r>
                        <a:rPr lang="en-US" sz="2300" baseline="-25000">
                          <a:effectLst/>
                        </a:rPr>
                        <a:t>ref</a:t>
                      </a:r>
                      <a:r>
                        <a:rPr lang="en-US" sz="2300">
                          <a:effectLst/>
                        </a:rPr>
                        <a:t> (V)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V</a:t>
                      </a:r>
                      <a:r>
                        <a:rPr lang="en-US" sz="2300" baseline="-25000">
                          <a:effectLst/>
                        </a:rPr>
                        <a:t>in</a:t>
                      </a:r>
                      <a:r>
                        <a:rPr lang="en-US" sz="2300">
                          <a:effectLst/>
                        </a:rPr>
                        <a:t> in Range (V)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Step Size (mV)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5.00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5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5 / 256 = 19.53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4.00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4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4 / 256 = 15.62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3.00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3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3 / 256 = 11.71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2.56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2.56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2.56 / 256 = 10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2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 / 256 = 7.81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1.28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1.28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1.28 / 256 = 5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1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 / 256 = 3.90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>
                          <a:effectLst/>
                        </a:rPr>
                        <a:t>Note: In an 8-bit ADC, step size is </a:t>
                      </a:r>
                      <a:r>
                        <a:rPr lang="en-US" sz="2300" dirty="0" err="1">
                          <a:effectLst/>
                        </a:rPr>
                        <a:t>V</a:t>
                      </a:r>
                      <a:r>
                        <a:rPr lang="en-US" sz="2300" baseline="-25000" dirty="0" err="1">
                          <a:effectLst/>
                        </a:rPr>
                        <a:t>ref</a:t>
                      </a:r>
                      <a:r>
                        <a:rPr lang="en-US" sz="2300" dirty="0">
                          <a:effectLst/>
                        </a:rPr>
                        <a:t>/256</a:t>
                      </a:r>
                      <a:endParaRPr lang="en-US" sz="23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06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Vref</a:t>
            </a:r>
            <a:r>
              <a:rPr lang="en-US" dirty="0"/>
              <a:t> Relation to Vin Range for an 10-bit ADC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3881757"/>
              </p:ext>
            </p:extLst>
          </p:nvPr>
        </p:nvGraphicFramePr>
        <p:xfrm>
          <a:off x="2151315" y="2438399"/>
          <a:ext cx="8638606" cy="36103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44108"/>
                <a:gridCol w="3136923"/>
                <a:gridCol w="3257575"/>
              </a:tblGrid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 err="1">
                          <a:effectLst/>
                        </a:rPr>
                        <a:t>Vref</a:t>
                      </a:r>
                      <a:r>
                        <a:rPr lang="en-US" sz="2300" dirty="0">
                          <a:effectLst/>
                        </a:rPr>
                        <a:t> (V)</a:t>
                      </a:r>
                      <a:endParaRPr lang="en-US" sz="23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V</a:t>
                      </a:r>
                      <a:r>
                        <a:rPr lang="en-US" sz="2300" baseline="-25000">
                          <a:effectLst/>
                        </a:rPr>
                        <a:t>in</a:t>
                      </a:r>
                      <a:r>
                        <a:rPr lang="en-US" sz="2300">
                          <a:effectLst/>
                        </a:rPr>
                        <a:t>Range (V)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Step Size (mV)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5.00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5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5 / 1024 = 4.88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4.96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4.096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4.096 / 1024 = 4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3.00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3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3 / 1024 = 2.93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2.56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2.56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2.56 / 1024 = 2.5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>
                          <a:effectLst/>
                        </a:rPr>
                        <a:t>0 to 2</a:t>
                      </a:r>
                      <a:endParaRPr lang="en-US" sz="23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 / 1024 = 2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1.28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1.28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1.28 / 1024 = 1.25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1.024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1.024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1.024 / 1024 = 1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8117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Note: In a 10-bit ADC, step size is </a:t>
                      </a:r>
                      <a:r>
                        <a:rPr lang="en-US" sz="2200" dirty="0" err="1">
                          <a:effectLst/>
                        </a:rPr>
                        <a:t>V</a:t>
                      </a:r>
                      <a:r>
                        <a:rPr lang="en-US" sz="2200" baseline="-25000" dirty="0" err="1">
                          <a:effectLst/>
                        </a:rPr>
                        <a:t>ref</a:t>
                      </a:r>
                      <a:r>
                        <a:rPr lang="en-US" sz="2200" dirty="0">
                          <a:effectLst/>
                        </a:rPr>
                        <a:t>/1024</a:t>
                      </a:r>
                      <a:endParaRPr lang="en-US" sz="23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646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Simultaneous 2-bit ADC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693" y="2438399"/>
            <a:ext cx="6779947" cy="427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6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ADC0848 Parallel ADC Block Diagram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342" y="2438399"/>
            <a:ext cx="7078650" cy="419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4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MAX1112 Serial ADC Block Diagram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464" y="2438399"/>
            <a:ext cx="6312405" cy="427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Successive Approximation ADC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944" y="2438399"/>
            <a:ext cx="9253445" cy="342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1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9241" y="-10238"/>
            <a:ext cx="11068334" cy="1752599"/>
          </a:xfrm>
        </p:spPr>
        <p:txBody>
          <a:bodyPr/>
          <a:lstStyle/>
          <a:p>
            <a:r>
              <a:rPr lang="en-US" dirty="0"/>
              <a:t>Simplified Block Diagram of a Freescale KL25Z chip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576" y="1539470"/>
            <a:ext cx="6018661" cy="5194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9241" y="-10238"/>
            <a:ext cx="11068334" cy="1752599"/>
          </a:xfrm>
        </p:spPr>
        <p:txBody>
          <a:bodyPr/>
          <a:lstStyle/>
          <a:p>
            <a:r>
              <a:rPr lang="en-US" dirty="0"/>
              <a:t>KL25Z ADC Registers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0694308"/>
              </p:ext>
            </p:extLst>
          </p:nvPr>
        </p:nvGraphicFramePr>
        <p:xfrm>
          <a:off x="1484313" y="2667000"/>
          <a:ext cx="10018712" cy="2894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6051"/>
                <a:gridCol w="6712661"/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Absolute Address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Register</a:t>
                      </a: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HelveticaLTStd-Roman"/>
                          <a:cs typeface="Calibri" panose="020F0502020204030204" pitchFamily="34" charset="0"/>
                        </a:rPr>
                        <a:t>4003 B000 </a:t>
                      </a: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HelveticaLTStd-Roman"/>
                          <a:cs typeface="Calibri" panose="020F0502020204030204" pitchFamily="34" charset="0"/>
                        </a:rPr>
                        <a:t>ADC Status and Control Registers 1 (ADC0_SC1A) </a:t>
                      </a: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HelveticaLTStd-Roman"/>
                          <a:cs typeface="Calibri" panose="020F0502020204030204" pitchFamily="34" charset="0"/>
                        </a:rPr>
                        <a:t>4003 B004 </a:t>
                      </a: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HelveticaLTStd-Roman"/>
                          <a:cs typeface="Calibri" panose="020F0502020204030204" pitchFamily="34" charset="0"/>
                        </a:rPr>
                        <a:t>ADC Status and Control Registers 1 (ADC0_SC1B)</a:t>
                      </a: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HelveticaLTStd-Roman"/>
                          <a:cs typeface="Calibri" panose="020F0502020204030204" pitchFamily="34" charset="0"/>
                        </a:rPr>
                        <a:t>4003 B008 </a:t>
                      </a: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HelveticaLTStd-Roman"/>
                          <a:cs typeface="Calibri" panose="020F0502020204030204" pitchFamily="34" charset="0"/>
                        </a:rPr>
                        <a:t>ADC Configuration Register 1 (ADC0_CFG1) </a:t>
                      </a: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HelveticaLTStd-Roman"/>
                          <a:cs typeface="Calibri" panose="020F0502020204030204" pitchFamily="34" charset="0"/>
                        </a:rPr>
                        <a:t>4003 B00C </a:t>
                      </a: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HelveticaLTStd-Roman"/>
                          <a:cs typeface="Calibri" panose="020F0502020204030204" pitchFamily="34" charset="0"/>
                        </a:rPr>
                        <a:t>ADC Configuration Register 2 (ADC0_CFG2)</a:t>
                      </a: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HelveticaLTStd-Roman"/>
                          <a:cs typeface="Calibri" panose="020F0502020204030204" pitchFamily="34" charset="0"/>
                        </a:rPr>
                        <a:t>4003 B010 </a:t>
                      </a: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HelveticaLTStd-Roman"/>
                          <a:cs typeface="Calibri" panose="020F0502020204030204" pitchFamily="34" charset="0"/>
                        </a:rPr>
                        <a:t>ADC Data Result Register (ADC0_RA) </a:t>
                      </a: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HelveticaLTStd-Roman"/>
                          <a:cs typeface="Calibri" panose="020F0502020204030204" pitchFamily="34" charset="0"/>
                        </a:rPr>
                        <a:t>4003 B014 </a:t>
                      </a: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elveticaLTStd-Roman"/>
                          <a:cs typeface="Calibri" panose="020F0502020204030204" pitchFamily="34" charset="0"/>
                        </a:rPr>
                        <a:t>ADC Data Result Register (ADC0_RB) 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3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9241" y="-10238"/>
            <a:ext cx="11068334" cy="1752599"/>
          </a:xfrm>
        </p:spPr>
        <p:txBody>
          <a:bodyPr/>
          <a:lstStyle/>
          <a:p>
            <a:r>
              <a:rPr lang="en-US" dirty="0"/>
              <a:t>SIM_SCGC6 register t for </a:t>
            </a:r>
            <a:r>
              <a:rPr lang="en-US" dirty="0" err="1"/>
              <a:t>Enableing</a:t>
            </a:r>
            <a:r>
              <a:rPr lang="en-US" dirty="0"/>
              <a:t> to ADC0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288" y="3466533"/>
            <a:ext cx="8082304" cy="1135962"/>
          </a:xfrm>
        </p:spPr>
      </p:pic>
    </p:spTree>
    <p:extLst>
      <p:ext uri="{BB962C8B-B14F-4D97-AF65-F5344CB8AC3E}">
        <p14:creationId xmlns:p14="http://schemas.microsoft.com/office/powerpoint/2010/main" val="49195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9241" y="-10238"/>
            <a:ext cx="11068334" cy="1752599"/>
          </a:xfrm>
        </p:spPr>
        <p:txBody>
          <a:bodyPr/>
          <a:lstStyle/>
          <a:p>
            <a:r>
              <a:rPr lang="en-US" dirty="0"/>
              <a:t>ADCx_SC2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288" y="3466533"/>
            <a:ext cx="8082304" cy="1135962"/>
          </a:xfrm>
        </p:spPr>
      </p:pic>
    </p:spTree>
    <p:extLst>
      <p:ext uri="{BB962C8B-B14F-4D97-AF65-F5344CB8AC3E}">
        <p14:creationId xmlns:p14="http://schemas.microsoft.com/office/powerpoint/2010/main" val="368815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9241" y="-10238"/>
            <a:ext cx="11068334" cy="1752599"/>
          </a:xfrm>
        </p:spPr>
        <p:txBody>
          <a:bodyPr/>
          <a:lstStyle/>
          <a:p>
            <a:r>
              <a:rPr lang="en-US" dirty="0"/>
              <a:t>ADCx_SC2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7845720"/>
              </p:ext>
            </p:extLst>
          </p:nvPr>
        </p:nvGraphicFramePr>
        <p:xfrm>
          <a:off x="2637986" y="2032092"/>
          <a:ext cx="8028827" cy="3253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7476"/>
                <a:gridCol w="941696"/>
                <a:gridCol w="6449655"/>
              </a:tblGrid>
              <a:tr h="5838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+mn-lt"/>
                        </a:rPr>
                        <a:t>Bit</a:t>
                      </a:r>
                      <a:endParaRPr lang="en-US" sz="17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51" marR="905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Field</a:t>
                      </a:r>
                      <a:endParaRPr lang="en-US" sz="17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51" marR="905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Descriptions</a:t>
                      </a:r>
                      <a:endParaRPr lang="en-US" sz="17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51" marR="90551" marT="0" marB="0"/>
                </a:tc>
              </a:tr>
              <a:tr h="5838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7</a:t>
                      </a:r>
                      <a:endParaRPr lang="en-US" sz="17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51" marR="905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ADACT</a:t>
                      </a:r>
                      <a:endParaRPr lang="en-US" sz="17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51" marR="905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Conversion active: Indicates that the ADC is converting data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(0: Conversion not in progress, 1: Conversion in progress)</a:t>
                      </a:r>
                      <a:endParaRPr lang="en-US" sz="17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51" marR="90551" marT="0" marB="0"/>
                </a:tc>
              </a:tr>
              <a:tr h="2830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6</a:t>
                      </a:r>
                      <a:endParaRPr lang="en-US" sz="17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51" marR="905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ADTRG</a:t>
                      </a:r>
                      <a:endParaRPr lang="en-US" sz="17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51" marR="905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ADC conversion trigger select (0: software trigger, 1: hardware trigger)</a:t>
                      </a:r>
                      <a:endParaRPr lang="en-US" sz="17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51" marR="90551" marT="0" marB="0"/>
                </a:tc>
              </a:tr>
              <a:tr h="2830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5</a:t>
                      </a:r>
                      <a:endParaRPr lang="en-US" sz="17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51" marR="905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ACFE</a:t>
                      </a:r>
                      <a:endParaRPr lang="en-US" sz="17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51" marR="905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Compare Function Enable (0: compare function disabled, 1: enabled)</a:t>
                      </a:r>
                      <a:endParaRPr lang="en-US" sz="17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51" marR="90551" marT="0" marB="0"/>
                </a:tc>
              </a:tr>
              <a:tr h="2830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4</a:t>
                      </a:r>
                      <a:endParaRPr lang="en-US" sz="17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51" marR="905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ACFGT</a:t>
                      </a:r>
                      <a:endParaRPr lang="en-US" sz="17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51" marR="905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+mn-lt"/>
                        </a:rPr>
                        <a:t>Compare Function Greater Than Enable</a:t>
                      </a:r>
                      <a:endParaRPr lang="en-US" sz="17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51" marR="90551" marT="0" marB="0"/>
                </a:tc>
              </a:tr>
              <a:tr h="2830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3</a:t>
                      </a:r>
                      <a:endParaRPr lang="en-US" sz="17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51" marR="905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ACREN</a:t>
                      </a:r>
                      <a:endParaRPr lang="en-US" sz="17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51" marR="905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Compare range Enable</a:t>
                      </a:r>
                      <a:endParaRPr lang="en-US" sz="17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51" marR="90551" marT="0" marB="0"/>
                </a:tc>
              </a:tr>
              <a:tr h="2830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2</a:t>
                      </a:r>
                      <a:endParaRPr lang="en-US" sz="17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51" marR="905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+mn-lt"/>
                        </a:rPr>
                        <a:t>DMAEN</a:t>
                      </a:r>
                      <a:endParaRPr lang="en-US" sz="17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51" marR="905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+mn-lt"/>
                        </a:rPr>
                        <a:t>DMA Enable</a:t>
                      </a:r>
                      <a:endParaRPr lang="en-US" sz="17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51" marR="90551" marT="0" marB="0"/>
                </a:tc>
              </a:tr>
              <a:tr h="5838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1-0</a:t>
                      </a:r>
                      <a:endParaRPr lang="en-US" sz="17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51" marR="905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REFSEL</a:t>
                      </a:r>
                    </a:p>
                  </a:txBody>
                  <a:tcPr marL="90551" marR="905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 smtClean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Voltage Reference Select</a:t>
                      </a:r>
                      <a:endParaRPr lang="en-US" sz="17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51" marR="9055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914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9241" y="-10238"/>
            <a:ext cx="11068334" cy="1752599"/>
          </a:xfrm>
        </p:spPr>
        <p:txBody>
          <a:bodyPr/>
          <a:lstStyle/>
          <a:p>
            <a:r>
              <a:rPr lang="en-US" dirty="0"/>
              <a:t>ADCx_SC1A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16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288" y="3471639"/>
            <a:ext cx="8082304" cy="1125749"/>
          </a:xfrm>
        </p:spPr>
      </p:pic>
    </p:spTree>
    <p:extLst>
      <p:ext uri="{BB962C8B-B14F-4D97-AF65-F5344CB8AC3E}">
        <p14:creationId xmlns:p14="http://schemas.microsoft.com/office/powerpoint/2010/main" val="74670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9241" y="-10238"/>
            <a:ext cx="11068334" cy="1752599"/>
          </a:xfrm>
        </p:spPr>
        <p:txBody>
          <a:bodyPr/>
          <a:lstStyle/>
          <a:p>
            <a:r>
              <a:rPr lang="en-US" dirty="0"/>
              <a:t>ADCx_SC1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17</a:t>
            </a:fld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93754"/>
              </p:ext>
            </p:extLst>
          </p:nvPr>
        </p:nvGraphicFramePr>
        <p:xfrm>
          <a:off x="1932457" y="1351127"/>
          <a:ext cx="8747120" cy="48811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5700"/>
                <a:gridCol w="1682560"/>
                <a:gridCol w="6058860"/>
              </a:tblGrid>
              <a:tr h="2871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Bit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4298" marR="9429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Field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4298" marR="9429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Descriptions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4298" marR="94298" marT="0" marB="0"/>
                </a:tc>
              </a:tr>
              <a:tr h="11485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4298" marR="9429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COCO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4298" marR="9429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Conversion Complete Flag: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(0: Conversion is not completed, 1: Conversion is completed)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The COCO is cleared when the ADCx_SC1n register is written or the ADCx_Rn register is read.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4298" marR="94298" marT="0" marB="0"/>
                </a:tc>
              </a:tr>
              <a:tr h="8613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4298" marR="9429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AIEN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4298" marR="9429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Interrupt Enable: The ADC interrupt is enabled by setting the bit to HIGH. If the interrupt enable is set, an interrupt is triggered when the COCO flag is set.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4298" marR="94298" marT="0" marB="0"/>
                </a:tc>
              </a:tr>
              <a:tr h="2871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4298" marR="9429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DIFF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4298" marR="9429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Differential mode (0: Single-ended mode, 1: Differential mode)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4298" marR="94298" marT="0" marB="0"/>
                </a:tc>
              </a:tr>
              <a:tr h="22970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4-0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4298" marR="9429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ADCH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4298" marR="9429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ADC input channel: The field selects the input channel as shown in Figure 7-7.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When DIFF = 0 (single-ended mode), values 0 to 23 choose between the 24 input channels (ADC_SE0 to ADC_SE23).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When DIFF = 1 (Differential mode), values 0 to 3 select between the 4 differential channels. See the reference manual for more information.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When ADCH = 11111, the module is disabled.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4298" marR="9429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953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9241" y="-10238"/>
            <a:ext cx="11068334" cy="1320423"/>
          </a:xfrm>
        </p:spPr>
        <p:txBody>
          <a:bodyPr/>
          <a:lstStyle/>
          <a:p>
            <a:r>
              <a:rPr lang="en-US" dirty="0"/>
              <a:t>Analog input pin assignment in Freescale KL25Z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18</a:t>
            </a:fld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800937"/>
              </p:ext>
            </p:extLst>
          </p:nvPr>
        </p:nvGraphicFramePr>
        <p:xfrm>
          <a:off x="3075255" y="1173705"/>
          <a:ext cx="6191575" cy="5489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5439"/>
                <a:gridCol w="2769368"/>
                <a:gridCol w="2266768"/>
              </a:tblGrid>
              <a:tr h="274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Pin Name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Description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Pin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</a:tr>
              <a:tr h="274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ADC_SE0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PTE20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</a:tr>
              <a:tr h="274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ADC_SE3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PTE22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</a:tr>
              <a:tr h="274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ADC_SE4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PTE21, PTE29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</a:tr>
              <a:tr h="274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ADC_SE5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PTD1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</a:tr>
              <a:tr h="274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ADC_SE6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PTD5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</a:tr>
              <a:tr h="274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ADC_SE7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PTD6, PTE23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</a:tr>
              <a:tr h="274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ADC_SE8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PTB0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</a:tr>
              <a:tr h="274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ADC_SE9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PTB1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</a:tr>
              <a:tr h="274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ADC_SE11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PTC2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</a:tr>
              <a:tr h="274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ADC_SE12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PTB2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</a:tr>
              <a:tr h="274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ADC_SE13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13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PTB3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</a:tr>
              <a:tr h="274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ADC_SE14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14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PTC0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</a:tr>
              <a:tr h="274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ADC_SE15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15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PTC1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</a:tr>
              <a:tr h="274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ADC_SE23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 input 23, DAC0 output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PTE30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</a:tr>
              <a:tr h="274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ADC_SE26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Temperature sensor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</a:tr>
              <a:tr h="274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ADC_SE27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Bandgap reference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</a:tr>
              <a:tr h="274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ADC_SE29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V</a:t>
                      </a:r>
                      <a:r>
                        <a:rPr lang="en-US" sz="1600" baseline="-25000">
                          <a:effectLst/>
                        </a:rPr>
                        <a:t>REFH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</a:tr>
              <a:tr h="274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ADC_SE30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V</a:t>
                      </a:r>
                      <a:r>
                        <a:rPr lang="en-US" sz="1600" baseline="-25000">
                          <a:effectLst/>
                        </a:rPr>
                        <a:t>REFL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</a:tr>
              <a:tr h="274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ADC_SE31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Module disabled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75" marR="7627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215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9241" y="-10238"/>
            <a:ext cx="11068334" cy="1752599"/>
          </a:xfrm>
        </p:spPr>
        <p:txBody>
          <a:bodyPr/>
          <a:lstStyle/>
          <a:p>
            <a:r>
              <a:rPr lang="en-US" dirty="0"/>
              <a:t>ADC Result </a:t>
            </a:r>
            <a:r>
              <a:rPr lang="en-US" dirty="0" err="1"/>
              <a:t>Reister</a:t>
            </a:r>
            <a:r>
              <a:rPr lang="en-US" dirty="0"/>
              <a:t> (</a:t>
            </a:r>
            <a:r>
              <a:rPr lang="en-US" dirty="0" err="1"/>
              <a:t>ADCx_Rn</a:t>
            </a:r>
            <a:r>
              <a:rPr lang="en-US" dirty="0"/>
              <a:t>) See Table 28-43 in KL25Z Ref man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19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371" y="3471639"/>
            <a:ext cx="8010137" cy="1125749"/>
          </a:xfrm>
        </p:spPr>
      </p:pic>
    </p:spTree>
    <p:extLst>
      <p:ext uri="{BB962C8B-B14F-4D97-AF65-F5344CB8AC3E}">
        <p14:creationId xmlns:p14="http://schemas.microsoft.com/office/powerpoint/2010/main" val="35171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9241" y="-10238"/>
            <a:ext cx="11068334" cy="1752599"/>
          </a:xfrm>
        </p:spPr>
        <p:txBody>
          <a:bodyPr/>
          <a:lstStyle/>
          <a:p>
            <a:r>
              <a:rPr lang="en-US" dirty="0"/>
              <a:t>ADCx_CFG1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20</a:t>
            </a:fld>
            <a:endParaRPr lang="en-US" sz="24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438761"/>
              </p:ext>
            </p:extLst>
          </p:nvPr>
        </p:nvGraphicFramePr>
        <p:xfrm>
          <a:off x="1828800" y="2857656"/>
          <a:ext cx="10363200" cy="19974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84162"/>
                <a:gridCol w="1227221"/>
                <a:gridCol w="8251817"/>
              </a:tblGrid>
              <a:tr h="3327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Bit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6878" marR="11687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Field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6878" marR="11687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Descriptions 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6878" marR="116878" marT="0" marB="0"/>
                </a:tc>
              </a:tr>
              <a:tr h="3327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7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6878" marR="11687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ADLPC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6878" marR="11687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Low-Power Configuration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6878" marR="116878" marT="0" marB="0"/>
                </a:tc>
              </a:tr>
              <a:tr h="3327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6-5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6878" marR="11687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ADIV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6878" marR="11687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Clock Divide Select: The clock is divided by 2</a:t>
                      </a:r>
                      <a:r>
                        <a:rPr lang="en-US" sz="1900" baseline="30000">
                          <a:effectLst/>
                        </a:rPr>
                        <a:t>ADIV</a:t>
                      </a:r>
                      <a:r>
                        <a:rPr lang="en-US" sz="1900">
                          <a:effectLst/>
                        </a:rPr>
                        <a:t> as shown in Figure 7-7.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6878" marR="116878" marT="0" marB="0"/>
                </a:tc>
              </a:tr>
              <a:tr h="3327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4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6878" marR="11687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ADLSMP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6878" marR="11687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Sample time configuration (0: Short sample time, 1: Long sample time)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6878" marR="116878" marT="0" marB="0"/>
                </a:tc>
              </a:tr>
              <a:tr h="3327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3-2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MODE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Conversion mode selection 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6878" marR="116878" marT="0" marB="0"/>
                </a:tc>
              </a:tr>
              <a:tr h="3327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1-0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ADICLK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Input Clock Select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6878" marR="11687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988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9241" y="-10238"/>
            <a:ext cx="11068334" cy="1752599"/>
          </a:xfrm>
        </p:spPr>
        <p:txBody>
          <a:bodyPr/>
          <a:lstStyle/>
          <a:p>
            <a:r>
              <a:rPr lang="en-US" dirty="0"/>
              <a:t>ADCx_CFG2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21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700" y="3471639"/>
            <a:ext cx="7125479" cy="1125749"/>
          </a:xfrm>
        </p:spPr>
      </p:pic>
    </p:spTree>
    <p:extLst>
      <p:ext uri="{BB962C8B-B14F-4D97-AF65-F5344CB8AC3E}">
        <p14:creationId xmlns:p14="http://schemas.microsoft.com/office/powerpoint/2010/main" val="2182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9241" y="-10238"/>
            <a:ext cx="11068334" cy="1752599"/>
          </a:xfrm>
        </p:spPr>
        <p:txBody>
          <a:bodyPr/>
          <a:lstStyle/>
          <a:p>
            <a:r>
              <a:rPr lang="en-US" dirty="0"/>
              <a:t>ADC Connection for Program 7-1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22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221" y="2019869"/>
            <a:ext cx="3696072" cy="3485726"/>
          </a:xfrm>
        </p:spPr>
      </p:pic>
    </p:spTree>
    <p:extLst>
      <p:ext uri="{BB962C8B-B14F-4D97-AF65-F5344CB8AC3E}">
        <p14:creationId xmlns:p14="http://schemas.microsoft.com/office/powerpoint/2010/main" val="200330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Thermistor Resistance vs. Temperature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23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4325909"/>
              </p:ext>
            </p:extLst>
          </p:nvPr>
        </p:nvGraphicFramePr>
        <p:xfrm>
          <a:off x="3212184" y="3070167"/>
          <a:ext cx="6773218" cy="25237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8137"/>
                <a:gridCol w="2745081"/>
              </a:tblGrid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Temperature ('C)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Tf (K ohms)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29.490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10.000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3.893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75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1.700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0.817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403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Thermistor</a:t>
            </a:r>
            <a:br>
              <a:rPr lang="en-US" dirty="0" smtClean="0"/>
            </a:br>
            <a:r>
              <a:rPr lang="en-US" sz="1800" dirty="0"/>
              <a:t>(Copied from http://www.maximintegrated.com)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24</a:t>
            </a:fld>
            <a:endParaRPr lang="en-US" sz="2400" dirty="0"/>
          </a:p>
        </p:txBody>
      </p:sp>
      <p:pic>
        <p:nvPicPr>
          <p:cNvPr id="5" name="Content Placeholder 4" descr="F7-16_thermistor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572386" y="2438398"/>
            <a:ext cx="5842561" cy="414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46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LM34 and LM35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25</a:t>
            </a:fld>
            <a:endParaRPr lang="en-US" sz="2400" dirty="0"/>
          </a:p>
        </p:txBody>
      </p:sp>
      <p:pic>
        <p:nvPicPr>
          <p:cNvPr id="5" name="Content Placeholder 4" descr="F7-16_LM34andLM35Diagram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58511" y="2438399"/>
            <a:ext cx="8470312" cy="379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46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Data to the CPU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26</a:t>
            </a:fld>
            <a:endParaRPr lang="en-US" sz="2400" dirty="0"/>
          </a:p>
        </p:txBody>
      </p:sp>
      <p:pic>
        <p:nvPicPr>
          <p:cNvPr id="5" name="Content Placeholder 4" descr="F6-7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544867" y="2438399"/>
            <a:ext cx="1897600" cy="437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33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LM34/35 Connection to ARM and Its Pin Configuration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27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467" y="2514407"/>
            <a:ext cx="8869573" cy="3411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80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DAC Block Diagram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28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874" y="2438399"/>
            <a:ext cx="6653586" cy="417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09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Microcontroller Connection to DAC0808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29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882" y="2438399"/>
            <a:ext cx="8371569" cy="379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80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266" y="685800"/>
            <a:ext cx="10247430" cy="1752599"/>
          </a:xfrm>
        </p:spPr>
        <p:txBody>
          <a:bodyPr/>
          <a:lstStyle/>
          <a:p>
            <a:r>
              <a:rPr lang="en-US" dirty="0"/>
              <a:t>Simplified Block Diagram of KL25Z on-chip DAC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30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016" y="2438399"/>
            <a:ext cx="7207300" cy="379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51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266" y="685800"/>
            <a:ext cx="10247430" cy="1752599"/>
          </a:xfrm>
        </p:spPr>
        <p:txBody>
          <a:bodyPr/>
          <a:lstStyle/>
          <a:p>
            <a:r>
              <a:rPr lang="en-US" dirty="0"/>
              <a:t>DAC Registers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31</a:t>
            </a:fld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912025"/>
              </p:ext>
            </p:extLst>
          </p:nvPr>
        </p:nvGraphicFramePr>
        <p:xfrm>
          <a:off x="2395628" y="2438399"/>
          <a:ext cx="8140445" cy="29443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70621"/>
                <a:gridCol w="5769824"/>
              </a:tblGrid>
              <a:tr h="4178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Absolute Address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6553" marR="1465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Register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6553" marR="146553" marT="0" marB="0"/>
                </a:tc>
              </a:tr>
              <a:tr h="4178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4003 F000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6553" marR="1465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DAC Data Low Register (DAC0_DAT0L)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6553" marR="146553" marT="0" marB="0"/>
                </a:tc>
              </a:tr>
              <a:tr h="4178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4003 F001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6553" marR="1465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DAC Data High Register (DAC0_DAT0H)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6553" marR="146553" marT="0" marB="0"/>
                </a:tc>
              </a:tr>
              <a:tr h="4178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4003 F002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6553" marR="1465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DAC Data Low Register (DAC0_DAT1L)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6553" marR="146553" marT="0" marB="0"/>
                </a:tc>
              </a:tr>
              <a:tr h="4178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4003 F003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6553" marR="1465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DAC Data High Register (DAC0_DAT1H)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6553" marR="146553" marT="0" marB="0"/>
                </a:tc>
              </a:tr>
              <a:tr h="4178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4003 F020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6553" marR="1465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DAC Status Register (DAC0_SR)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6553" marR="146553" marT="0" marB="0"/>
                </a:tc>
              </a:tr>
              <a:tr h="4178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4003 F021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6553" marR="1465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DAC Control Register (DAC0_C0)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6553" marR="14655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702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266" y="685800"/>
            <a:ext cx="10247430" cy="1752599"/>
          </a:xfrm>
        </p:spPr>
        <p:txBody>
          <a:bodyPr/>
          <a:lstStyle/>
          <a:p>
            <a:r>
              <a:rPr lang="en-US" dirty="0"/>
              <a:t>SIM_SCGC6 register to provide clock to DAC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32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318" y="3439236"/>
            <a:ext cx="8328538" cy="1170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33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266" y="685800"/>
            <a:ext cx="10247430" cy="1752599"/>
          </a:xfrm>
        </p:spPr>
        <p:txBody>
          <a:bodyPr/>
          <a:lstStyle/>
          <a:p>
            <a:r>
              <a:rPr lang="en-US" dirty="0"/>
              <a:t>DAC0_C0 Register to enable on-chip DAC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33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318" y="3731586"/>
            <a:ext cx="8328538" cy="58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54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266" y="685800"/>
            <a:ext cx="10247430" cy="1752599"/>
          </a:xfrm>
        </p:spPr>
        <p:txBody>
          <a:bodyPr/>
          <a:lstStyle/>
          <a:p>
            <a:r>
              <a:rPr lang="en-US" dirty="0"/>
              <a:t>DAC0_C0 Register to enable on-chip DAC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34</a:t>
            </a:fld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1029749"/>
              </p:ext>
            </p:extLst>
          </p:nvPr>
        </p:nvGraphicFramePr>
        <p:xfrm>
          <a:off x="1566158" y="2438399"/>
          <a:ext cx="9575229" cy="33167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3836"/>
                <a:gridCol w="1719618"/>
                <a:gridCol w="7251775"/>
              </a:tblGrid>
              <a:tr h="3297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Bit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0066" marR="1200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Field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0066" marR="1200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Descriptions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0066" marR="120066" marT="0" marB="0"/>
                </a:tc>
              </a:tr>
              <a:tr h="3297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7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0066" marR="1200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DACEN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0066" marR="1200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DAC Enable (0: DAC is disabled, 1: DAC is enabled)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0066" marR="120066" marT="0" marB="0"/>
                </a:tc>
              </a:tr>
              <a:tr h="3297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6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0066" marR="1200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DACRFS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0066" marR="1200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DAC Reference Select (0: DACREF_1, 1: DACREF_2)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0066" marR="120066" marT="0" marB="0"/>
                </a:tc>
              </a:tr>
              <a:tr h="65940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5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0066" marR="1200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DACTRGSEL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0066" marR="1200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DAC Trigger Select (0: hardware trigger, 1: software trigger)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0066" marR="120066" marT="0" marB="0"/>
                </a:tc>
              </a:tr>
              <a:tr h="65940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4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0066" marR="1200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DACSWTRG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0066" marR="1200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DAC Software Trigger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0066" marR="120066" marT="0" marB="0"/>
                </a:tc>
              </a:tr>
              <a:tr h="3297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3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0066" marR="1200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LPEN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0066" marR="1200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DAC Low Power Control (0: High-Power mode, 1: Low-Power mode)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0066" marR="120066" marT="0" marB="0"/>
                </a:tc>
              </a:tr>
              <a:tr h="3297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0066" marR="1200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DACBTIEN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0066" marR="1200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DAC Buffer read pointer Top flag Interrupt Enable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0066" marR="120066" marT="0" marB="0"/>
                </a:tc>
              </a:tr>
              <a:tr h="3297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0066" marR="1200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DACBBIEN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0066" marR="1200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DAC Buffer read pointer Bottom flag Interrupt Enable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0066" marR="12006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985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266" y="685800"/>
            <a:ext cx="10247430" cy="1752599"/>
          </a:xfrm>
        </p:spPr>
        <p:txBody>
          <a:bodyPr/>
          <a:lstStyle/>
          <a:p>
            <a:r>
              <a:rPr lang="en-US" dirty="0"/>
              <a:t>DAC0_DAT0L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35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868" y="3439237"/>
            <a:ext cx="6239611" cy="94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81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266" y="685800"/>
            <a:ext cx="10247430" cy="1752599"/>
          </a:xfrm>
        </p:spPr>
        <p:txBody>
          <a:bodyPr/>
          <a:lstStyle/>
          <a:p>
            <a:r>
              <a:rPr lang="en-US" dirty="0"/>
              <a:t>DAC0_DAT0H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36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527" y="3398293"/>
            <a:ext cx="6445042" cy="98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04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266" y="685800"/>
            <a:ext cx="10247430" cy="1752599"/>
          </a:xfrm>
        </p:spPr>
        <p:txBody>
          <a:bodyPr/>
          <a:lstStyle/>
          <a:p>
            <a:r>
              <a:rPr lang="en-US" dirty="0"/>
              <a:t>Saw Tooth </a:t>
            </a:r>
            <a:r>
              <a:rPr lang="en-US" dirty="0" err="1"/>
              <a:t>WaveForm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37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908" y="3029803"/>
            <a:ext cx="7660076" cy="177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6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296537"/>
          </a:xfrm>
        </p:spPr>
        <p:txBody>
          <a:bodyPr/>
          <a:lstStyle/>
          <a:p>
            <a:r>
              <a:rPr lang="da-DK" dirty="0"/>
              <a:t>Angle vs. Voltage Magnitude for Sine Wave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38</a:t>
            </a:fld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651281"/>
              </p:ext>
            </p:extLst>
          </p:nvPr>
        </p:nvGraphicFramePr>
        <p:xfrm>
          <a:off x="1926123" y="1296537"/>
          <a:ext cx="9305899" cy="45271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1253"/>
                <a:gridCol w="1099491"/>
                <a:gridCol w="3035331"/>
                <a:gridCol w="3469824"/>
              </a:tblGrid>
              <a:tr h="6036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Angle Ɵ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(degrees)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Sin Ɵ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V</a:t>
                      </a:r>
                      <a:r>
                        <a:rPr lang="en-US" sz="1700" baseline="-25000">
                          <a:effectLst/>
                        </a:rPr>
                        <a:t>OUT</a:t>
                      </a:r>
                      <a:r>
                        <a:rPr lang="en-US" sz="1700">
                          <a:effectLst/>
                        </a:rPr>
                        <a:t> (Voltage Magnitude)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(1.5V × sin Ɵ) + 1.5V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Values Sent to DAC (decimal)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(Voltage Mag. ÷ 0.000806 V) 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/>
                </a:tc>
              </a:tr>
              <a:tr h="3018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0.000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1.500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1862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</a:tr>
              <a:tr h="3018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30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0.500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2.250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2793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</a:tr>
              <a:tr h="3018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60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0.866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2.799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3474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</a:tr>
              <a:tr h="3018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90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1.000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3.000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3724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</a:tr>
              <a:tr h="3018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120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0.866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2.799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3474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</a:tr>
              <a:tr h="3018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150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0.500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2.250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2793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</a:tr>
              <a:tr h="3018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180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0.000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1.500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1862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</a:tr>
              <a:tr h="3018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210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-0.500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0.750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931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</a:tr>
              <a:tr h="3018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240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-0.866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0.201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249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</a:tr>
              <a:tr h="3018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270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-1.000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0.000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</a:tr>
              <a:tr h="3018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300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-0.866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0.201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249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</a:tr>
              <a:tr h="3018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330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-0.500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0.750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931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</a:tr>
              <a:tr h="3018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360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0.000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1.500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1862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0153" marR="110153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7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Angle vs. Voltage Magnitude for Sine Wave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39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212" y="2702678"/>
            <a:ext cx="8604909" cy="290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57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1312</TotalTime>
  <Words>1214</Words>
  <Application>Microsoft Office PowerPoint</Application>
  <PresentationFormat>Widescreen</PresentationFormat>
  <Paragraphs>429</Paragraphs>
  <Slides>39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SimSun</vt:lpstr>
      <vt:lpstr>Arial</vt:lpstr>
      <vt:lpstr>Calibri</vt:lpstr>
      <vt:lpstr>Corbel</vt:lpstr>
      <vt:lpstr>HelveticaLTStd-Roman</vt:lpstr>
      <vt:lpstr>Parallax</vt:lpstr>
      <vt:lpstr>Chapter 7</vt:lpstr>
      <vt:lpstr>Microcontroller Connection to Sensor via ADC</vt:lpstr>
      <vt:lpstr>An 8-bit ADC Block Diagram</vt:lpstr>
      <vt:lpstr>Resolution versus Step Size for ADC (Vref = 5V)</vt:lpstr>
      <vt:lpstr>Vref Relation to Vin Range for an 8-bit ADC</vt:lpstr>
      <vt:lpstr>Vref Relation to Vin Range for an 10-bit ADC</vt:lpstr>
      <vt:lpstr>A Simultaneous 2-bit ADC</vt:lpstr>
      <vt:lpstr>ADC0848 Parallel ADC Block Diagram</vt:lpstr>
      <vt:lpstr>MAX1112 Serial ADC Block Diagram</vt:lpstr>
      <vt:lpstr>Successive Approximation ADC</vt:lpstr>
      <vt:lpstr>Simplified Block Diagram of a Freescale KL25Z chip</vt:lpstr>
      <vt:lpstr>KL25Z ADC Registers</vt:lpstr>
      <vt:lpstr>SIM_SCGC6 register t for Enableing to ADC0</vt:lpstr>
      <vt:lpstr>ADCx_SC2 Register</vt:lpstr>
      <vt:lpstr>ADCx_SC2 Register</vt:lpstr>
      <vt:lpstr>ADCx_SC1A Register</vt:lpstr>
      <vt:lpstr>ADCx_SC1 Register</vt:lpstr>
      <vt:lpstr>Analog input pin assignment in Freescale KL25Z</vt:lpstr>
      <vt:lpstr>ADC Result Reister (ADCx_Rn) See Table 28-43 in KL25Z Ref man</vt:lpstr>
      <vt:lpstr>ADCx_CFG1 Register</vt:lpstr>
      <vt:lpstr>ADCx_CFG2 Register</vt:lpstr>
      <vt:lpstr>ADC Connection for Program 7-1</vt:lpstr>
      <vt:lpstr>Thermistor Resistance vs. Temperature</vt:lpstr>
      <vt:lpstr>Thermistor (Copied from http://www.maximintegrated.com)</vt:lpstr>
      <vt:lpstr>LM34 and LM35</vt:lpstr>
      <vt:lpstr>Getting Data to the CPU</vt:lpstr>
      <vt:lpstr>LM34/35 Connection to ARM and Its Pin Configuration</vt:lpstr>
      <vt:lpstr>DAC Block Diagram</vt:lpstr>
      <vt:lpstr>Microcontroller Connection to DAC0808</vt:lpstr>
      <vt:lpstr>Simplified Block Diagram of KL25Z on-chip DAC</vt:lpstr>
      <vt:lpstr>DAC Registers</vt:lpstr>
      <vt:lpstr>SIM_SCGC6 register to provide clock to DAC</vt:lpstr>
      <vt:lpstr>DAC0_C0 Register to enable on-chip DAC</vt:lpstr>
      <vt:lpstr>DAC0_C0 Register to enable on-chip DAC</vt:lpstr>
      <vt:lpstr>DAC0_DAT0L Register</vt:lpstr>
      <vt:lpstr>DAC0_DAT0H Register</vt:lpstr>
      <vt:lpstr>Saw Tooth WaveForm</vt:lpstr>
      <vt:lpstr>Angle vs. Voltage Magnitude for Sine Wave</vt:lpstr>
      <vt:lpstr>Angle vs. Voltage Magnitude for Sine Wave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</cp:lastModifiedBy>
  <cp:revision>485</cp:revision>
  <dcterms:created xsi:type="dcterms:W3CDTF">2016-04-05T15:14:57Z</dcterms:created>
  <dcterms:modified xsi:type="dcterms:W3CDTF">2017-10-06T14:15:30Z</dcterms:modified>
</cp:coreProperties>
</file>