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306" r:id="rId7"/>
    <p:sldId id="308" r:id="rId8"/>
    <p:sldId id="309" r:id="rId9"/>
    <p:sldId id="310" r:id="rId10"/>
    <p:sldId id="311" r:id="rId11"/>
    <p:sldId id="312" r:id="rId12"/>
    <p:sldId id="313" r:id="rId13"/>
    <p:sldId id="314" r:id="rId14"/>
    <p:sldId id="315" r:id="rId15"/>
    <p:sldId id="316" r:id="rId16"/>
    <p:sldId id="317" r:id="rId17"/>
    <p:sldId id="318" r:id="rId18"/>
    <p:sldId id="319" r:id="rId19"/>
    <p:sldId id="320" r:id="rId20"/>
    <p:sldId id="321" r:id="rId21"/>
    <p:sldId id="322" r:id="rId22"/>
    <p:sldId id="323" r:id="rId23"/>
    <p:sldId id="324" r:id="rId24"/>
    <p:sldId id="325" r:id="rId25"/>
    <p:sldId id="326" r:id="rId26"/>
    <p:sldId id="327" r:id="rId27"/>
    <p:sldId id="328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F1FB"/>
    <a:srgbClr val="CDE3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0" d="100"/>
          <a:sy n="70" d="100"/>
        </p:scale>
        <p:origin x="45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D8EBD-BCEA-44DB-B3FA-BEF2334C0C16}" type="datetimeFigureOut">
              <a:rPr lang="en-US" smtClean="0"/>
              <a:t>10/7/2017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7F81B-48C6-4241-8C54-F91A4F434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799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18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292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159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649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5785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4051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4377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2247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6707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5331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9558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3299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8161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2959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3585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9339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7656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9787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5742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5837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8282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8453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6499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7588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1643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145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08114-23E4-4593-BF3B-532BFBD2E1B6}" type="datetime1">
              <a:rPr lang="en-US" smtClean="0"/>
              <a:t>10/7/2017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28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65C8-5366-440F-85B8-EFCE7441B29B}" type="datetime1">
              <a:rPr lang="en-US" smtClean="0"/>
              <a:t>10/7/2017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199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D68B0-814B-40D6-B4DB-04CC4FF7D2A1}" type="datetime1">
              <a:rPr lang="en-US" smtClean="0"/>
              <a:t>10/7/2017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202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B75F-8F27-4911-AC37-C552ADB1044A}" type="datetime1">
              <a:rPr lang="en-US" smtClean="0"/>
              <a:t>10/7/2017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69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B6D5C-3F53-40F4-B006-594CFED681E5}" type="datetime1">
              <a:rPr lang="en-US" smtClean="0"/>
              <a:t>10/7/2017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42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FAB96-F4F7-4D54-B513-CDD7343FAFF8}" type="datetime1">
              <a:rPr lang="en-US" smtClean="0"/>
              <a:t>10/7/2017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4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03BFA-5E5C-4D5E-8ABD-D656A00E87E8}" type="datetime1">
              <a:rPr lang="en-US" smtClean="0"/>
              <a:t>10/7/2017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869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94CFD-9BCE-4FD7-86C9-19BCA0CFC0F4}" type="datetime1">
              <a:rPr lang="en-US" smtClean="0"/>
              <a:t>10/7/2017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89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6145B-A388-4771-A1DA-47B0603B35BE}" type="datetime1">
              <a:rPr lang="en-US" smtClean="0"/>
              <a:t>10/7/2017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7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7376-1B16-4472-B0F1-F964F0DA414A}" type="datetime1">
              <a:rPr lang="en-US" smtClean="0"/>
              <a:t>10/7/2017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04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DD39-9C18-486C-BC65-D16C8C15D60C}" type="datetime1">
              <a:rPr lang="en-US" smtClean="0"/>
              <a:t>10/7/2017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334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4E44D-7099-4E2F-8E43-3E18C2255D06}" type="datetime1">
              <a:rPr lang="en-US" smtClean="0"/>
              <a:t>10/7/2017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31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1EC0-F5BD-4E51-9DAB-E318021EB119}" type="datetime1">
              <a:rPr lang="en-US" smtClean="0"/>
              <a:t>10/7/2017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96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43C8-D353-4AE7-AD9B-AB6C5E624401}" type="datetime1">
              <a:rPr lang="en-US" smtClean="0"/>
              <a:t>10/7/2017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74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94BF-BC85-48BF-BC3B-9C7B6A1A6F9D}" type="datetime1">
              <a:rPr lang="en-US" smtClean="0"/>
              <a:t>10/7/2017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07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96FF-8624-43D2-B715-A5C5861C3834}" type="datetime1">
              <a:rPr lang="en-US" smtClean="0"/>
              <a:t>10/7/2017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87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51E3D-2E4F-4121-8B5B-DDDAB554B90A}" type="datetime1">
              <a:rPr lang="en-US" smtClean="0"/>
              <a:t>10/7/2017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22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3AC7750-DD3B-4E48-B89E-99E4CC08EBBE}" type="datetime1">
              <a:rPr lang="en-US" smtClean="0"/>
              <a:t>10/7/2017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98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8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SPI Protocol and DAC Interfacing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84991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 Bus vs. Traditional Parallel Bus Connection to Microcontroller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</a:t>
            </a:fld>
            <a:endParaRPr lang="en-US" sz="2400" dirty="0"/>
          </a:p>
        </p:txBody>
      </p:sp>
      <p:pic>
        <p:nvPicPr>
          <p:cNvPr id="5" name="Content Placeholder 4" descr="F8-1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082609" y="2438399"/>
            <a:ext cx="6822116" cy="3428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67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 Architecture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</a:t>
            </a:fld>
            <a:endParaRPr lang="en-US" sz="2400" dirty="0"/>
          </a:p>
        </p:txBody>
      </p:sp>
      <p:pic>
        <p:nvPicPr>
          <p:cNvPr id="5" name="Content Placeholder 4" descr="F8-2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350403" y="2438399"/>
            <a:ext cx="6286527" cy="425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87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 Clock Polarity and phase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137" y="2762945"/>
            <a:ext cx="7817059" cy="3596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87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 Clock Polarity and phase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5</a:t>
            </a:fld>
            <a:endParaRPr lang="en-US" sz="2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0102864"/>
              </p:ext>
            </p:extLst>
          </p:nvPr>
        </p:nvGraphicFramePr>
        <p:xfrm>
          <a:off x="2508167" y="2123051"/>
          <a:ext cx="8696645" cy="3540770"/>
        </p:xfrm>
        <a:graphic>
          <a:graphicData uri="http://schemas.openxmlformats.org/drawingml/2006/table">
            <a:tbl>
              <a:tblPr firstRow="1" lastCol="1" bandRow="1">
                <a:tableStyleId>{5C22544A-7EE6-4342-B048-85BDC9FD1C3A}</a:tableStyleId>
              </a:tblPr>
              <a:tblGrid>
                <a:gridCol w="801427"/>
                <a:gridCol w="1003099"/>
                <a:gridCol w="5295331"/>
                <a:gridCol w="1596788"/>
              </a:tblGrid>
              <a:tr h="70815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CPOL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CPHA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Data Read and change time	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SPI Mode 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70815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read on  rising edge, changed on a falling edge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CDE3F8"/>
                    </a:solidFill>
                  </a:tcPr>
                </a:tc>
              </a:tr>
              <a:tr h="70815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read on  falling edge, changed on a rising edge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8F1FB"/>
                    </a:solidFill>
                  </a:tcPr>
                </a:tc>
              </a:tr>
              <a:tr h="70815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read on  falling edge, changed on a rising edge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CDE3F8"/>
                    </a:solidFill>
                  </a:tcPr>
                </a:tc>
              </a:tr>
              <a:tr h="70815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read on  rising edge, changed on a falling edge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8F1FB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06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of the KL25Z SPI Registers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6</a:t>
            </a:fld>
            <a:endParaRPr lang="en-US" sz="24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1900345"/>
              </p:ext>
            </p:extLst>
          </p:nvPr>
        </p:nvGraphicFramePr>
        <p:xfrm>
          <a:off x="2561832" y="2080515"/>
          <a:ext cx="7900181" cy="40485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219"/>
                <a:gridCol w="5225962"/>
              </a:tblGrid>
              <a:tr h="36669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Absolute Address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8419" marR="128419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Register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8419" marR="128419" marT="0" marB="0" anchor="ctr"/>
                </a:tc>
              </a:tr>
              <a:tr h="36669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4007 6000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8419" marR="128419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SPI control register 1 (SPI0_C1)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8419" marR="128419" marT="0" marB="0" anchor="ctr"/>
                </a:tc>
              </a:tr>
              <a:tr h="36669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4007 6001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8419" marR="128419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SPI control register 2 (SPI0_C2)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8419" marR="128419" marT="0" marB="0" anchor="ctr"/>
                </a:tc>
              </a:tr>
              <a:tr h="36669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4007 6002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8419" marR="128419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SPI baud rate register (SPI0_BR)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8419" marR="128419" marT="0" marB="0" anchor="ctr"/>
                </a:tc>
              </a:tr>
              <a:tr h="36669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4007 6003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8419" marR="128419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SPI status register (SPI0_S)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8419" marR="128419" marT="0" marB="0" anchor="ctr"/>
                </a:tc>
              </a:tr>
              <a:tr h="36669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4007 6005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8419" marR="128419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SPI data register (SPI0_D)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8419" marR="128419" marT="0" marB="0" anchor="ctr"/>
                </a:tc>
              </a:tr>
              <a:tr h="36669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4007 7000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8419" marR="128419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SPI control register 1 (SPI1_C1)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8419" marR="128419" marT="0" marB="0" anchor="ctr"/>
                </a:tc>
              </a:tr>
              <a:tr h="36669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4007 7001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8419" marR="128419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SPI control register 2 (SPI1_C2)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8419" marR="128419" marT="0" marB="0" anchor="ctr"/>
                </a:tc>
              </a:tr>
              <a:tr h="36669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4007 7002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8419" marR="128419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SPI baud rate register (SPI1_BR)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8419" marR="128419" marT="0" marB="0" anchor="ctr"/>
                </a:tc>
              </a:tr>
              <a:tr h="36669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4007 7003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8419" marR="128419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SPI status register (SPI1_S)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8419" marR="128419" marT="0" marB="0" anchor="ctr"/>
                </a:tc>
              </a:tr>
              <a:tr h="36669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4007 7005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8419" marR="128419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SPI data register (SPI1_D)</a:t>
                      </a:r>
                      <a:endParaRPr lang="en-US" sz="2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8419" marR="128419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9224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SIM_SCGC4 register for enabling Clock to SPI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7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640" y="3141977"/>
            <a:ext cx="8724054" cy="1010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91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SPIx_C1 Control 1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8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640" y="3379589"/>
            <a:ext cx="8724054" cy="53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545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1"/>
            <a:ext cx="10018713" cy="777922"/>
          </a:xfrm>
        </p:spPr>
        <p:txBody>
          <a:bodyPr/>
          <a:lstStyle/>
          <a:p>
            <a:r>
              <a:rPr lang="en-US" dirty="0"/>
              <a:t>SPIx_C1 Control 1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9</a:t>
            </a:fld>
            <a:endParaRPr lang="en-US" sz="24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3538812"/>
              </p:ext>
            </p:extLst>
          </p:nvPr>
        </p:nvGraphicFramePr>
        <p:xfrm>
          <a:off x="2856838" y="777923"/>
          <a:ext cx="8293382" cy="57523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86382"/>
                <a:gridCol w="535224"/>
                <a:gridCol w="6971776"/>
              </a:tblGrid>
              <a:tr h="23437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Field 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1861" marR="7186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Bit 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1861" marR="7186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Descriptions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1861" marR="71861" marT="0" marB="0"/>
                </a:tc>
              </a:tr>
              <a:tr h="7116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SPIE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1861" marR="7186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1861" marR="7186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SPI Interrupt Enable. This bit enables SPI interrupt request for SPRF and MODF.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 = SPRF and MODF interrupts enabled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 = SPRF and MODF interrupts disabled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1861" marR="71861" marT="0" marB="0"/>
                </a:tc>
              </a:tr>
              <a:tr h="7116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SPE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1861" marR="7186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D6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1861" marR="7186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SPI System Enable bit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 = Enables SPI port and configures pins as serial port pins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 = Disables SPI port and configures these pins as I/O ports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1861" marR="71861" marT="0" marB="0"/>
                </a:tc>
              </a:tr>
              <a:tr h="9535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SPTIE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1861" marR="7186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D5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1861" marR="7186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SPI Transmit Interrupt Enable. This bit enables the SPI interrupt request if SPTEF = 1.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 = SPTEF interrupt enabled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 = SPTEF interrupt disabled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1861" marR="71861" marT="0" marB="0"/>
                </a:tc>
              </a:tr>
              <a:tr h="7116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MSTR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1861" marR="7186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1861" marR="7186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SPI Master/Slave mode Select bit. This bit selects master or slave mode.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 = SPI in master mode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 = SPI in slave mode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1861" marR="71861" marT="0" marB="0"/>
                </a:tc>
              </a:tr>
              <a:tr h="7116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CPOL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1861" marR="7186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1861" marR="7186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SPI Clock Polarity bit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 = Active-LOW clocks selected. In idle state SCK is high.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 = Active-HIGH clocks selected. In idle state SCK is low.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1861" marR="71861" marT="0" marB="0"/>
                </a:tc>
              </a:tr>
              <a:tr h="7116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CPHA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1861" marR="7186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1861" marR="7186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SPI Clock Phase bit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 = Sampling of data occurs at even edges of the SCK clock.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 = Sampling of data occurs at odd edges of the SCK clock.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1861" marR="71861" marT="0" marB="0"/>
                </a:tc>
              </a:tr>
              <a:tr h="23437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SSOE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1861" marR="7186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1861" marR="7186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Slave Select Output Enable. See the KL25Z manual.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1861" marR="71861" marT="0" marB="0"/>
                </a:tc>
              </a:tr>
              <a:tr h="7116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LSBFE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1861" marR="7186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1861" marR="7186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LSB First Enable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 = Data is transferred least significant bit first.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 = Data is transferred most significant bit first.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1861" marR="71861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6404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SPIxC2 (SPI Control 2)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10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640" y="3387563"/>
            <a:ext cx="8724054" cy="519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64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SPIxC2 (SPI Control 2)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11</a:t>
            </a:fld>
            <a:endParaRPr lang="en-US" sz="24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5154263"/>
              </p:ext>
            </p:extLst>
          </p:nvPr>
        </p:nvGraphicFramePr>
        <p:xfrm>
          <a:off x="2620371" y="2438399"/>
          <a:ext cx="7861110" cy="39214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23581"/>
                <a:gridCol w="477672"/>
                <a:gridCol w="6359857"/>
              </a:tblGrid>
              <a:tr h="3780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Field 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Bit 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Descriptions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118114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MODFEN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Mode Fault Enable Bit. See the KL25Z reference manual.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 = SS port pin with MODF feature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 = SS port pin is not used by the SPI (default)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118114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BIDIROE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Bidirectional Output Enable. Used in bidirectional mode.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 = Output Buffer enabled. See the HCS12 manual.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 = Output Buffer enabled. (default)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118114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SPC0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Serial Pin Control bit 0. Used in bidirectional mode.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 = Bidirectional. See the KL25Z reference manual.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 = Normal (default)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2502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SPI Baud Rate Generation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12</a:t>
            </a:fld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2899" y="3290752"/>
            <a:ext cx="8832095" cy="172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53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SPIx_BR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13</a:t>
            </a:fld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2899" y="3889740"/>
            <a:ext cx="8832095" cy="526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024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SPIx_BR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14</a:t>
            </a:fld>
            <a:endParaRPr lang="en-US" sz="24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5027144"/>
              </p:ext>
            </p:extLst>
          </p:nvPr>
        </p:nvGraphicFramePr>
        <p:xfrm>
          <a:off x="2347416" y="2047165"/>
          <a:ext cx="7820166" cy="33177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37730"/>
                <a:gridCol w="696036"/>
                <a:gridCol w="5486400"/>
              </a:tblGrid>
              <a:tr h="4263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Field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Bit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Description 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58377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SPPR2–SPPR0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D6–D4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SPI Baud Rate Prescaler Divisor bits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27900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SPR3–SPR0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D3–D0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SPI Baud Rate Divisor bits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These bits specify the SPI baud rates as shown in the following two equations: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BaudRateDivisor</a:t>
                      </a:r>
                      <a:r>
                        <a:rPr lang="en-US" sz="1800" dirty="0">
                          <a:effectLst/>
                        </a:rPr>
                        <a:t> = (SPPR + 1) × 2 </a:t>
                      </a:r>
                      <a:r>
                        <a:rPr lang="en-US" sz="2000" baseline="30000" dirty="0">
                          <a:effectLst/>
                        </a:rPr>
                        <a:t>(SPR + 1)</a:t>
                      </a:r>
                      <a:endParaRPr lang="en-US" sz="18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Baud Rate = </a:t>
                      </a:r>
                      <a:r>
                        <a:rPr lang="en-US" sz="1800" dirty="0" err="1">
                          <a:effectLst/>
                        </a:rPr>
                        <a:t>BusClock</a:t>
                      </a:r>
                      <a:r>
                        <a:rPr lang="en-US" sz="1800" dirty="0">
                          <a:effectLst/>
                        </a:rPr>
                        <a:t> / </a:t>
                      </a:r>
                      <a:r>
                        <a:rPr lang="en-US" sz="1800" dirty="0" err="1">
                          <a:effectLst/>
                        </a:rPr>
                        <a:t>BaudRateDivisor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1604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-54591"/>
            <a:ext cx="10018713" cy="846160"/>
          </a:xfrm>
        </p:spPr>
        <p:txBody>
          <a:bodyPr/>
          <a:lstStyle/>
          <a:p>
            <a:r>
              <a:rPr lang="en-US" dirty="0"/>
              <a:t>Some possible Values for </a:t>
            </a:r>
            <a:r>
              <a:rPr lang="en-US" dirty="0" err="1"/>
              <a:t>SPIx_BR</a:t>
            </a:r>
            <a:r>
              <a:rPr lang="en-US" dirty="0"/>
              <a:t>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15</a:t>
            </a:fld>
            <a:endParaRPr lang="en-US" sz="2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075254"/>
              </p:ext>
            </p:extLst>
          </p:nvPr>
        </p:nvGraphicFramePr>
        <p:xfrm>
          <a:off x="2961565" y="702337"/>
          <a:ext cx="7547210" cy="61420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33766"/>
                <a:gridCol w="1623688"/>
                <a:gridCol w="1788253"/>
                <a:gridCol w="1801503"/>
              </a:tblGrid>
              <a:tr h="48213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SPPR2 SPPR1 SPPR0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SPR3 - SPR0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SPIx_BR (Hex)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BaudRateDivisor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</a:tr>
              <a:tr h="2410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0 0 0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0 0 0 0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</a:tr>
              <a:tr h="2410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0 0 0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0 0 0 1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4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</a:tr>
              <a:tr h="2410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0 0 0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0 0 1 0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8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</a:tr>
              <a:tr h="2410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0 0 0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0 0 1 1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16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</a:tr>
              <a:tr h="2410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0 0 0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0 1 0 0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32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</a:tr>
              <a:tr h="2410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0 0 0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0 1 0 1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64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</a:tr>
              <a:tr h="2410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. . . . . . . .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. . . . . . . .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. . . .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. . . . . . . .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</a:tr>
              <a:tr h="2410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1 1 0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0 1 1 1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67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1792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</a:tr>
              <a:tr h="2410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1 1 1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0 0 0 0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16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</a:tr>
              <a:tr h="2410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1 1 1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0 0 0 1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32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</a:tr>
              <a:tr h="2410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1 1 1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0 0 1 0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64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</a:tr>
              <a:tr h="2410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1 1 1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0 0 1 1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128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</a:tr>
              <a:tr h="2410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1 1 1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0 1 0 0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256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</a:tr>
              <a:tr h="2410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1 1 1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0 1 0 1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512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</a:tr>
              <a:tr h="2410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1 1 1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0 1 1 0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1024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</a:tr>
              <a:tr h="2410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1 1 1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0 1 1 1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2048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</a:tr>
              <a:tr h="219152"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Note: The highest Baud Rate = </a:t>
                      </a:r>
                      <a:r>
                        <a:rPr lang="en-US" sz="1800" dirty="0" err="1">
                          <a:effectLst/>
                        </a:rPr>
                        <a:t>BusFreq</a:t>
                      </a:r>
                      <a:r>
                        <a:rPr lang="en-US" sz="1800" dirty="0">
                          <a:effectLst/>
                        </a:rPr>
                        <a:t>/2 and the lowest Baud Rate is </a:t>
                      </a:r>
                      <a:r>
                        <a:rPr lang="en-US" sz="1800" dirty="0" err="1">
                          <a:effectLst/>
                        </a:rPr>
                        <a:t>BusFreq</a:t>
                      </a:r>
                      <a:r>
                        <a:rPr lang="en-US" sz="1800" dirty="0">
                          <a:effectLst/>
                        </a:rPr>
                        <a:t>/2048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775" marR="58775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218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573206"/>
            <a:ext cx="10018713" cy="846160"/>
          </a:xfrm>
        </p:spPr>
        <p:txBody>
          <a:bodyPr/>
          <a:lstStyle/>
          <a:p>
            <a:r>
              <a:rPr lang="en-US" dirty="0"/>
              <a:t>SPI Data (</a:t>
            </a:r>
            <a:r>
              <a:rPr lang="en-US" dirty="0" err="1"/>
              <a:t>SPIx_D</a:t>
            </a:r>
            <a:r>
              <a:rPr lang="en-US" dirty="0"/>
              <a:t>)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16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812" y="1843087"/>
            <a:ext cx="6003950" cy="360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183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573206"/>
            <a:ext cx="10018713" cy="846160"/>
          </a:xfrm>
        </p:spPr>
        <p:txBody>
          <a:bodyPr/>
          <a:lstStyle/>
          <a:p>
            <a:r>
              <a:rPr lang="en-US" dirty="0"/>
              <a:t>SPI Status (</a:t>
            </a:r>
            <a:r>
              <a:rPr lang="en-US" dirty="0" err="1"/>
              <a:t>SPIx_S</a:t>
            </a:r>
            <a:r>
              <a:rPr lang="en-US" dirty="0"/>
              <a:t>)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17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310" y="3207224"/>
            <a:ext cx="9905148" cy="81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399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573206"/>
            <a:ext cx="10018713" cy="846160"/>
          </a:xfrm>
        </p:spPr>
        <p:txBody>
          <a:bodyPr/>
          <a:lstStyle/>
          <a:p>
            <a:r>
              <a:rPr lang="en-US" dirty="0"/>
              <a:t>SPI Status (</a:t>
            </a:r>
            <a:r>
              <a:rPr lang="en-US" dirty="0" err="1"/>
              <a:t>SPIx_S</a:t>
            </a:r>
            <a:r>
              <a:rPr lang="en-US" dirty="0"/>
              <a:t>)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18</a:t>
            </a:fld>
            <a:endParaRPr lang="en-US" sz="2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4048669"/>
              </p:ext>
            </p:extLst>
          </p:nvPr>
        </p:nvGraphicFramePr>
        <p:xfrm>
          <a:off x="2906972" y="2101754"/>
          <a:ext cx="7451679" cy="43487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56757"/>
                <a:gridCol w="441218"/>
                <a:gridCol w="6153704"/>
              </a:tblGrid>
              <a:tr h="27837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Field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Bit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Descriptions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15797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SPRF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SPI read buffer full Flag. This bit is set after a received byte of data has been placed into the SPI Data Register. This bit is cleared by reading the SPI Status Register (SPIx_S) followed by a read from the SPI Data Register.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 = New data has been received and placed in SPIx_D.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 = Transfer not yet complete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12840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SPTEF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SPI Transmit Buffer Empty Flag. If set, this bit indicates that the transmit data register is empty and ready for a new byte of data.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 = SPI Data Register empty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 = SPI Data Register not empty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98833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MODF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Mode Fault flag is used for mode selection error. See the KL25Z manual.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 = Mode fault has occurred.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 = Mode fault has not occurred.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137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573206"/>
            <a:ext cx="10018713" cy="846160"/>
          </a:xfrm>
        </p:spPr>
        <p:txBody>
          <a:bodyPr>
            <a:normAutofit fontScale="90000"/>
          </a:bodyPr>
          <a:lstStyle/>
          <a:p>
            <a:r>
              <a:rPr lang="en-US" dirty="0"/>
              <a:t>I/O Pin Assignment for both SPI0 and SPI1 Modules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19</a:t>
            </a:fld>
            <a:endParaRPr lang="en-US" sz="24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7687" y="1741022"/>
            <a:ext cx="7512383" cy="4641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566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573206"/>
            <a:ext cx="10018713" cy="846160"/>
          </a:xfrm>
        </p:spPr>
        <p:txBody>
          <a:bodyPr>
            <a:normAutofit/>
          </a:bodyPr>
          <a:lstStyle/>
          <a:p>
            <a:r>
              <a:rPr lang="en-US" dirty="0"/>
              <a:t>Initialization Flowchart for SPI Master Device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20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043" y="1267180"/>
            <a:ext cx="1929452" cy="5471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796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573206"/>
            <a:ext cx="10707690" cy="846160"/>
          </a:xfrm>
        </p:spPr>
        <p:txBody>
          <a:bodyPr>
            <a:normAutofit fontScale="90000"/>
          </a:bodyPr>
          <a:lstStyle/>
          <a:p>
            <a:r>
              <a:rPr lang="en-US" dirty="0"/>
              <a:t>Common Cathode Connections in a 7-Segment Display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21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9275" y="2909248"/>
            <a:ext cx="5422610" cy="2044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519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573206"/>
            <a:ext cx="10707690" cy="846160"/>
          </a:xfrm>
        </p:spPr>
        <p:txBody>
          <a:bodyPr>
            <a:normAutofit/>
          </a:bodyPr>
          <a:lstStyle/>
          <a:p>
            <a:r>
              <a:rPr lang="en-US" dirty="0"/>
              <a:t>MAX7219 and MAX7221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22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319" y="1926255"/>
            <a:ext cx="3534771" cy="3944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8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573206"/>
            <a:ext cx="10707690" cy="846160"/>
          </a:xfrm>
        </p:spPr>
        <p:txBody>
          <a:bodyPr>
            <a:normAutofit/>
          </a:bodyPr>
          <a:lstStyle/>
          <a:p>
            <a:r>
              <a:rPr lang="en-US" dirty="0"/>
              <a:t>MAX7221 Connections to the Microcontroller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23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402" y="2197290"/>
            <a:ext cx="6288717" cy="3234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560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573206"/>
            <a:ext cx="10707690" cy="846160"/>
          </a:xfrm>
        </p:spPr>
        <p:txBody>
          <a:bodyPr>
            <a:normAutofit/>
          </a:bodyPr>
          <a:lstStyle/>
          <a:p>
            <a:r>
              <a:rPr lang="en-US" dirty="0"/>
              <a:t>MAX7221 Packet Format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24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9413" y="2238233"/>
            <a:ext cx="7634949" cy="3002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985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573206"/>
            <a:ext cx="10707690" cy="846160"/>
          </a:xfrm>
        </p:spPr>
        <p:txBody>
          <a:bodyPr>
            <a:normAutofit/>
          </a:bodyPr>
          <a:lstStyle/>
          <a:p>
            <a:r>
              <a:rPr lang="en-US" dirty="0"/>
              <a:t>List of Commands in MAX7221/MAX7219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25</a:t>
            </a:fld>
            <a:endParaRPr lang="en-US" sz="24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7756868"/>
              </p:ext>
            </p:extLst>
          </p:nvPr>
        </p:nvGraphicFramePr>
        <p:xfrm>
          <a:off x="2756847" y="1760565"/>
          <a:ext cx="7601803" cy="4711280"/>
        </p:xfrm>
        <a:graphic>
          <a:graphicData uri="http://schemas.openxmlformats.org/drawingml/2006/table">
            <a:tbl>
              <a:tblPr firstRow="1" firstCol="1" lastCol="1" bandRow="1">
                <a:tableStyleId>{5C22544A-7EE6-4342-B048-85BDC9FD1C3A}</a:tableStyleId>
              </a:tblPr>
              <a:tblGrid>
                <a:gridCol w="2111612"/>
                <a:gridCol w="900213"/>
                <a:gridCol w="787489"/>
                <a:gridCol w="787489"/>
                <a:gridCol w="788282"/>
                <a:gridCol w="787489"/>
                <a:gridCol w="1439229"/>
              </a:tblGrid>
              <a:tr h="2628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Command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D15-12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D11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D10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Hex Code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</a:tr>
              <a:tr h="2628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No operation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X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X0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</a:tr>
              <a:tr h="2628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Set value of digit 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X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X1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</a:tr>
              <a:tr h="2628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Set value of digit 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X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X2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</a:tr>
              <a:tr h="2628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Set value of digit 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X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X3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</a:tr>
              <a:tr h="2628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Set value of digit 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X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X4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</a:tr>
              <a:tr h="2628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Set value of digit 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X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X5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</a:tr>
              <a:tr h="2628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Set value of digit 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X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X6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</a:tr>
              <a:tr h="2628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Set value of digit 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X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X7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</a:tr>
              <a:tr h="2628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Set value of digit 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X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X8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</a:tr>
              <a:tr h="2628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Set decoding mode 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X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X9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</a:tr>
              <a:tr h="2628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Set intensity of light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X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XA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</a:tr>
              <a:tr h="2628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Set scan limit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X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XB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</a:tr>
              <a:tr h="2628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Turn on/off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X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XC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</a:tr>
              <a:tr h="2628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Display test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X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XF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</a:tr>
              <a:tr h="752690">
                <a:tc gridSpan="7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Notes:</a:t>
                      </a:r>
                      <a:endParaRPr lang="en-US" sz="1600" dirty="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en-US" sz="1400" dirty="0">
                          <a:effectLst/>
                        </a:rPr>
                        <a:t>X means don't care.</a:t>
                      </a:r>
                      <a:endParaRPr lang="en-US" sz="1600" dirty="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en-US" sz="1400" dirty="0">
                          <a:effectLst/>
                        </a:rPr>
                        <a:t>Digits are designated as 0-7 to drive total of eight 7-segment LEDs.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693" marR="62693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0878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573206"/>
            <a:ext cx="10707690" cy="846160"/>
          </a:xfrm>
        </p:spPr>
        <p:txBody>
          <a:bodyPr>
            <a:normAutofit/>
          </a:bodyPr>
          <a:lstStyle/>
          <a:p>
            <a:r>
              <a:rPr lang="en-US" dirty="0"/>
              <a:t>Set Decoding Mode Command Format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26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9413" y="3308481"/>
            <a:ext cx="7634949" cy="862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087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573206"/>
            <a:ext cx="10707690" cy="846160"/>
          </a:xfrm>
        </p:spPr>
        <p:txBody>
          <a:bodyPr>
            <a:normAutofit/>
          </a:bodyPr>
          <a:lstStyle/>
          <a:p>
            <a:r>
              <a:rPr lang="en-US" dirty="0"/>
              <a:t>Bits Assigned to Segments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27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658" y="3308481"/>
            <a:ext cx="6332458" cy="862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625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1267</TotalTime>
  <Words>1224</Words>
  <Application>Microsoft Office PowerPoint</Application>
  <PresentationFormat>Widescreen</PresentationFormat>
  <Paragraphs>392</Paragraphs>
  <Slides>27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Corbel</vt:lpstr>
      <vt:lpstr>Parallax</vt:lpstr>
      <vt:lpstr>Chapter 8</vt:lpstr>
      <vt:lpstr>SPI Bus vs. Traditional Parallel Bus Connection to Microcontroller</vt:lpstr>
      <vt:lpstr>SPI Architecture</vt:lpstr>
      <vt:lpstr>SPI Clock Polarity and phase</vt:lpstr>
      <vt:lpstr>SPI Clock Polarity and phase</vt:lpstr>
      <vt:lpstr>Some of the KL25Z SPI Registers</vt:lpstr>
      <vt:lpstr>SIM_SCGC4 register for enabling Clock to SPI</vt:lpstr>
      <vt:lpstr>SPIx_C1 Control 1 Register</vt:lpstr>
      <vt:lpstr>SPIx_C1 Control 1 Register</vt:lpstr>
      <vt:lpstr>SPIxC2 (SPI Control 2) Register</vt:lpstr>
      <vt:lpstr>SPIxC2 (SPI Control 2) Register</vt:lpstr>
      <vt:lpstr>SPI Baud Rate Generation</vt:lpstr>
      <vt:lpstr>SPIx_BR Register</vt:lpstr>
      <vt:lpstr>SPIx_BR Register</vt:lpstr>
      <vt:lpstr>Some possible Values for SPIx_BR Register</vt:lpstr>
      <vt:lpstr>SPI Data (SPIx_D) Register</vt:lpstr>
      <vt:lpstr>SPI Status (SPIx_S) Register</vt:lpstr>
      <vt:lpstr>SPI Status (SPIx_S) Register</vt:lpstr>
      <vt:lpstr>I/O Pin Assignment for both SPI0 and SPI1 Modules</vt:lpstr>
      <vt:lpstr>Initialization Flowchart for SPI Master Device</vt:lpstr>
      <vt:lpstr>Common Cathode Connections in a 7-Segment Display</vt:lpstr>
      <vt:lpstr>MAX7219 and MAX7221</vt:lpstr>
      <vt:lpstr>MAX7221 Connections to the Microcontroller</vt:lpstr>
      <vt:lpstr>MAX7221 Packet Format</vt:lpstr>
      <vt:lpstr>List of Commands in MAX7221/MAX7219</vt:lpstr>
      <vt:lpstr>Set Decoding Mode Command Format</vt:lpstr>
      <vt:lpstr>Bits Assigned to Segments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Misagh.s</dc:creator>
  <cp:lastModifiedBy>PC</cp:lastModifiedBy>
  <cp:revision>426</cp:revision>
  <dcterms:created xsi:type="dcterms:W3CDTF">2016-04-05T15:14:57Z</dcterms:created>
  <dcterms:modified xsi:type="dcterms:W3CDTF">2017-10-06T22:12:00Z</dcterms:modified>
</cp:coreProperties>
</file>