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4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320" r:id="rId12"/>
    <p:sldId id="319" r:id="rId13"/>
    <p:sldId id="321" r:id="rId14"/>
    <p:sldId id="322" r:id="rId15"/>
    <p:sldId id="323" r:id="rId16"/>
    <p:sldId id="324" r:id="rId17"/>
    <p:sldId id="325" r:id="rId18"/>
    <p:sldId id="326" r:id="rId19"/>
    <p:sldId id="327" r:id="rId20"/>
    <p:sldId id="328" r:id="rId21"/>
    <p:sldId id="329" r:id="rId22"/>
    <p:sldId id="330" r:id="rId23"/>
    <p:sldId id="331" r:id="rId24"/>
    <p:sldId id="332" r:id="rId25"/>
    <p:sldId id="333" r:id="rId26"/>
    <p:sldId id="334" r:id="rId27"/>
    <p:sldId id="335" r:id="rId28"/>
    <p:sldId id="336" r:id="rId29"/>
    <p:sldId id="290" r:id="rId30"/>
    <p:sldId id="291" r:id="rId31"/>
    <p:sldId id="292" r:id="rId32"/>
    <p:sldId id="293" r:id="rId33"/>
    <p:sldId id="294" r:id="rId34"/>
    <p:sldId id="296" r:id="rId35"/>
    <p:sldId id="297" r:id="rId36"/>
    <p:sldId id="337" r:id="rId37"/>
    <p:sldId id="338" r:id="rId38"/>
    <p:sldId id="339" r:id="rId39"/>
    <p:sldId id="298" r:id="rId40"/>
    <p:sldId id="341" r:id="rId41"/>
    <p:sldId id="342" r:id="rId42"/>
    <p:sldId id="343" r:id="rId43"/>
    <p:sldId id="340" r:id="rId44"/>
    <p:sldId id="301" r:id="rId45"/>
    <p:sldId id="302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E3F8"/>
    <a:srgbClr val="E8F1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5/15/2018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9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59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01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88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09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84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44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5010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2347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3342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6415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4644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2043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800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0178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7210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117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233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3886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559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65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1242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6297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6953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1244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4021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2315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02053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86368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13883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38123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14565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2773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89620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84803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15404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42688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50927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40179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24839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07258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007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5/15/2018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5/15/2018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5/15/2018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5/15/2018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5/15/2018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5/15/2018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5/15/2018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ADC, DAC, and Sensor Interfacing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Microcontroller Connection to Sensor via ADC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311" y="3699542"/>
            <a:ext cx="10021824" cy="90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 8-bit ADC Block Diagram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743" y="2438399"/>
            <a:ext cx="5381198" cy="379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Resolution versus Step Size for ADC (</a:t>
            </a:r>
            <a:r>
              <a:rPr lang="en-US" dirty="0" err="1"/>
              <a:t>Vref</a:t>
            </a:r>
            <a:r>
              <a:rPr lang="en-US" dirty="0"/>
              <a:t> = 5V)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5550210"/>
              </p:ext>
            </p:extLst>
          </p:nvPr>
        </p:nvGraphicFramePr>
        <p:xfrm>
          <a:off x="3369613" y="3251731"/>
          <a:ext cx="6233160" cy="21688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29640"/>
                <a:gridCol w="2651760"/>
                <a:gridCol w="2651760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n-bit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Number of steps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Step size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5914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256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5V /256 = 19.53 mV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1024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5V /1024 = 4.88 mV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4096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5V /4096 = 1.2 mV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65,536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5V /65,536 = 0.076 mV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Note: </a:t>
                      </a:r>
                      <a:r>
                        <a:rPr lang="en-US" sz="1800" dirty="0" err="1">
                          <a:effectLst/>
                        </a:rPr>
                        <a:t>V</a:t>
                      </a:r>
                      <a:r>
                        <a:rPr lang="en-US" sz="1800" baseline="-25000" dirty="0" err="1">
                          <a:effectLst/>
                        </a:rPr>
                        <a:t>ref</a:t>
                      </a:r>
                      <a:r>
                        <a:rPr lang="en-US" sz="1800" baseline="-25000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= 5V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587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Vref</a:t>
            </a:r>
            <a:r>
              <a:rPr lang="en-US" dirty="0"/>
              <a:t> Relation to Vin Range for an 8-bit ADC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7403392"/>
              </p:ext>
            </p:extLst>
          </p:nvPr>
        </p:nvGraphicFramePr>
        <p:xfrm>
          <a:off x="2297898" y="2604374"/>
          <a:ext cx="8653957" cy="36278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33852"/>
                <a:gridCol w="3200778"/>
                <a:gridCol w="3319327"/>
              </a:tblGrid>
              <a:tr h="394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V</a:t>
                      </a:r>
                      <a:r>
                        <a:rPr lang="en-US" sz="2300" baseline="-25000">
                          <a:effectLst/>
                        </a:rPr>
                        <a:t>ref</a:t>
                      </a:r>
                      <a:r>
                        <a:rPr lang="en-US" sz="2300">
                          <a:effectLst/>
                        </a:rPr>
                        <a:t> (V)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V</a:t>
                      </a:r>
                      <a:r>
                        <a:rPr lang="en-US" sz="2300" baseline="-25000">
                          <a:effectLst/>
                        </a:rPr>
                        <a:t>in</a:t>
                      </a:r>
                      <a:r>
                        <a:rPr lang="en-US" sz="2300">
                          <a:effectLst/>
                        </a:rPr>
                        <a:t> in Range (V)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Step Size (mV)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</a:tr>
              <a:tr h="394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5.00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5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5 / 256 = 19.53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</a:tr>
              <a:tr h="394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4.00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4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4 / 256 = 15.62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</a:tr>
              <a:tr h="394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3.00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3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3 / 256 = 11.71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</a:tr>
              <a:tr h="394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2.56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2.56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2.56 / 256 = 10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</a:tr>
              <a:tr h="394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2.00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2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2 / 256 = 7.81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</a:tr>
              <a:tr h="394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1.28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1.28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1.28 / 256 = 5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</a:tr>
              <a:tr h="394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1.00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1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 / 256 = 3.90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</a:tr>
              <a:tr h="394855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dirty="0">
                          <a:effectLst/>
                        </a:rPr>
                        <a:t>Note: In an 8-bit ADC, step size is </a:t>
                      </a:r>
                      <a:r>
                        <a:rPr lang="en-US" sz="2300" dirty="0" err="1">
                          <a:effectLst/>
                        </a:rPr>
                        <a:t>V</a:t>
                      </a:r>
                      <a:r>
                        <a:rPr lang="en-US" sz="2300" baseline="-25000" dirty="0" err="1">
                          <a:effectLst/>
                        </a:rPr>
                        <a:t>ref</a:t>
                      </a:r>
                      <a:r>
                        <a:rPr lang="en-US" sz="2300" dirty="0">
                          <a:effectLst/>
                        </a:rPr>
                        <a:t>/256</a:t>
                      </a:r>
                      <a:endParaRPr lang="en-US" sz="23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06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Vref</a:t>
            </a:r>
            <a:r>
              <a:rPr lang="en-US" dirty="0"/>
              <a:t> Relation to Vin Range for an 10-bit ADC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3881757"/>
              </p:ext>
            </p:extLst>
          </p:nvPr>
        </p:nvGraphicFramePr>
        <p:xfrm>
          <a:off x="2151315" y="2438399"/>
          <a:ext cx="8638606" cy="36103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44108"/>
                <a:gridCol w="3136923"/>
                <a:gridCol w="3257575"/>
              </a:tblGrid>
              <a:tr h="399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dirty="0" err="1">
                          <a:effectLst/>
                        </a:rPr>
                        <a:t>Vref</a:t>
                      </a:r>
                      <a:r>
                        <a:rPr lang="en-US" sz="2300" dirty="0">
                          <a:effectLst/>
                        </a:rPr>
                        <a:t> (V)</a:t>
                      </a:r>
                      <a:endParaRPr lang="en-US" sz="23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V</a:t>
                      </a:r>
                      <a:r>
                        <a:rPr lang="en-US" sz="2300" baseline="-25000">
                          <a:effectLst/>
                        </a:rPr>
                        <a:t>in</a:t>
                      </a:r>
                      <a:r>
                        <a:rPr lang="en-US" sz="2300">
                          <a:effectLst/>
                        </a:rPr>
                        <a:t>Range (V)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Step Size (mV)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</a:tr>
              <a:tr h="399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5.00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5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5 / 1024 = 4.88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</a:tr>
              <a:tr h="399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4.96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4.096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4.096 / 1024 = 4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</a:tr>
              <a:tr h="399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3.00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3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3 / 1024 = 2.93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</a:tr>
              <a:tr h="399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2.56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2.56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2.56 / 1024 = 2.5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</a:tr>
              <a:tr h="399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2.00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dirty="0">
                          <a:effectLst/>
                        </a:rPr>
                        <a:t>0 to 2</a:t>
                      </a:r>
                      <a:endParaRPr lang="en-US" sz="23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2 / 1024 = 2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</a:tr>
              <a:tr h="399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1.28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1.28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1.28 / 1024 = 1.25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</a:tr>
              <a:tr h="399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1.024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1.024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1.024 / 1024 = 1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</a:tr>
              <a:tr h="381170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Note: In a 10-bit ADC, step size is </a:t>
                      </a:r>
                      <a:r>
                        <a:rPr lang="en-US" sz="2200" dirty="0" err="1">
                          <a:effectLst/>
                        </a:rPr>
                        <a:t>V</a:t>
                      </a:r>
                      <a:r>
                        <a:rPr lang="en-US" sz="2200" baseline="-25000" dirty="0" err="1">
                          <a:effectLst/>
                        </a:rPr>
                        <a:t>ref</a:t>
                      </a:r>
                      <a:r>
                        <a:rPr lang="en-US" sz="2200" dirty="0">
                          <a:effectLst/>
                        </a:rPr>
                        <a:t>/1024</a:t>
                      </a:r>
                      <a:endParaRPr lang="en-US" sz="23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646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Simultaneous 2-bit ADC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693" y="2438399"/>
            <a:ext cx="6779947" cy="427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6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ADC0848 Parallel ADC Block Diagram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342" y="2438399"/>
            <a:ext cx="7078650" cy="419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4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MAX1112 Serial ADC Block Diagram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464" y="2438399"/>
            <a:ext cx="6312405" cy="427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Successive Approximation ADC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944" y="2438399"/>
            <a:ext cx="9253445" cy="342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1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of the STM32F4xx Registers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4311" y="2610337"/>
            <a:ext cx="9932182" cy="2706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45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956733"/>
          </a:xfrm>
        </p:spPr>
        <p:txBody>
          <a:bodyPr/>
          <a:lstStyle/>
          <a:p>
            <a:r>
              <a:rPr lang="en-US" dirty="0"/>
              <a:t>Simplified Block Diagram of STM32F4xx chip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1532" y="1080747"/>
            <a:ext cx="4633895" cy="57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47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3600" dirty="0"/>
              <a:t>RCC_APB2ENR (RCC APB2 peripheral clock enable register) to enable clock to ADC 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9203" y="1559542"/>
            <a:ext cx="8808925" cy="1788890"/>
          </a:xfrm>
          <a:prstGeom prst="rect">
            <a:avLst/>
          </a:prstGeom>
        </p:spPr>
      </p:pic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3089275" y="3567113"/>
            <a:ext cx="5945188" cy="2482851"/>
            <a:chOff x="1946" y="2247"/>
            <a:chExt cx="3745" cy="1564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46" y="2248"/>
              <a:ext cx="3745" cy="1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2018" y="2247"/>
              <a:ext cx="27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Bit 10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2246" y="2247"/>
              <a:ext cx="35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ADC3EN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2546" y="2247"/>
              <a:ext cx="75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: ADC3 clock enable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3250" y="2247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2343" y="2370"/>
              <a:ext cx="141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This bit is set and cleared by software.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3709" y="2370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2343" y="2493"/>
              <a:ext cx="85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0: ADC3 clock disabled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3148" y="2493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2343" y="2617"/>
              <a:ext cx="85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1: ADC3 clock disabled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3149" y="2617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2018" y="2741"/>
              <a:ext cx="22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Bit 9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2201" y="2741"/>
              <a:ext cx="35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ADC2EN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2501" y="2741"/>
              <a:ext cx="75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: ADC2 clock enable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18"/>
            <p:cNvSpPr>
              <a:spLocks noChangeArrowheads="1"/>
            </p:cNvSpPr>
            <p:nvPr/>
          </p:nvSpPr>
          <p:spPr bwMode="auto">
            <a:xfrm>
              <a:off x="3205" y="2741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2343" y="2863"/>
              <a:ext cx="141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This bit is set and cleared by software.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3709" y="2863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2343" y="2987"/>
              <a:ext cx="85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0: ADC2 clock disabled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3148" y="2987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2343" y="3111"/>
              <a:ext cx="85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1: ADC2 clock disabled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3148" y="3111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2018" y="3234"/>
              <a:ext cx="22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Bit 8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auto">
            <a:xfrm>
              <a:off x="2201" y="3234"/>
              <a:ext cx="35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ADC1EN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27"/>
            <p:cNvSpPr>
              <a:spLocks noChangeArrowheads="1"/>
            </p:cNvSpPr>
            <p:nvPr/>
          </p:nvSpPr>
          <p:spPr bwMode="auto">
            <a:xfrm>
              <a:off x="2501" y="3234"/>
              <a:ext cx="75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: ADC1 clock enable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28"/>
            <p:cNvSpPr>
              <a:spLocks noChangeArrowheads="1"/>
            </p:cNvSpPr>
            <p:nvPr/>
          </p:nvSpPr>
          <p:spPr bwMode="auto">
            <a:xfrm>
              <a:off x="3205" y="3234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Rectangle 29"/>
            <p:cNvSpPr>
              <a:spLocks noChangeArrowheads="1"/>
            </p:cNvSpPr>
            <p:nvPr/>
          </p:nvSpPr>
          <p:spPr bwMode="auto">
            <a:xfrm>
              <a:off x="2343" y="3357"/>
              <a:ext cx="61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This bit is set an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Rectangle 30"/>
            <p:cNvSpPr>
              <a:spLocks noChangeArrowheads="1"/>
            </p:cNvSpPr>
            <p:nvPr/>
          </p:nvSpPr>
          <p:spPr bwMode="auto">
            <a:xfrm>
              <a:off x="2914" y="3357"/>
              <a:ext cx="84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d cleared by software.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Rectangle 31"/>
            <p:cNvSpPr>
              <a:spLocks noChangeArrowheads="1"/>
            </p:cNvSpPr>
            <p:nvPr/>
          </p:nvSpPr>
          <p:spPr bwMode="auto">
            <a:xfrm>
              <a:off x="3709" y="3357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Rectangle 32"/>
            <p:cNvSpPr>
              <a:spLocks noChangeArrowheads="1"/>
            </p:cNvSpPr>
            <p:nvPr/>
          </p:nvSpPr>
          <p:spPr bwMode="auto">
            <a:xfrm>
              <a:off x="2343" y="3481"/>
              <a:ext cx="85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0: ADC1 clock disabled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Rectangle 33"/>
            <p:cNvSpPr>
              <a:spLocks noChangeArrowheads="1"/>
            </p:cNvSpPr>
            <p:nvPr/>
          </p:nvSpPr>
          <p:spPr bwMode="auto">
            <a:xfrm>
              <a:off x="3148" y="3481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Rectangle 34"/>
            <p:cNvSpPr>
              <a:spLocks noChangeArrowheads="1"/>
            </p:cNvSpPr>
            <p:nvPr/>
          </p:nvSpPr>
          <p:spPr bwMode="auto">
            <a:xfrm>
              <a:off x="2316" y="3616"/>
              <a:ext cx="83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1: ADC1 clock disabled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Rectangle 35"/>
            <p:cNvSpPr>
              <a:spLocks noChangeArrowheads="1"/>
            </p:cNvSpPr>
            <p:nvPr/>
          </p:nvSpPr>
          <p:spPr bwMode="auto">
            <a:xfrm>
              <a:off x="2752" y="3606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123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 sample time register (ADC_SMPR1) to set sampling time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8800" y="2673085"/>
            <a:ext cx="8673056" cy="14796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8186" y="4534700"/>
            <a:ext cx="5944693" cy="169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36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 sample time register (ADC_SMPR2) to set sampling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6191" y="2774672"/>
            <a:ext cx="8395399" cy="1481035"/>
          </a:xfrm>
          <a:prstGeom prst="rect">
            <a:avLst/>
          </a:prstGeom>
        </p:spPr>
      </p:pic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3165475" y="4591052"/>
            <a:ext cx="5945188" cy="1519238"/>
            <a:chOff x="1994" y="2892"/>
            <a:chExt cx="3745" cy="957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94" y="2893"/>
              <a:ext cx="3745" cy="9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2282" y="2892"/>
              <a:ext cx="50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000: 3 cycles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2738" y="2892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2282" y="2999"/>
              <a:ext cx="54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001: 15 cycles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2783" y="2999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2282" y="3107"/>
              <a:ext cx="54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010: 28 cycles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2783" y="3107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2282" y="3214"/>
              <a:ext cx="54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011: 56 cycles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2783" y="3214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2282" y="3321"/>
              <a:ext cx="54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100: 84 cycles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2819" y="3321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2285" y="3428"/>
              <a:ext cx="59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101: 112 cycles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2863" y="3428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2278" y="3535"/>
              <a:ext cx="59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110: 144 cycles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18"/>
            <p:cNvSpPr>
              <a:spLocks noChangeArrowheads="1"/>
            </p:cNvSpPr>
            <p:nvPr/>
          </p:nvSpPr>
          <p:spPr bwMode="auto">
            <a:xfrm>
              <a:off x="2863" y="3535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2282" y="3650"/>
              <a:ext cx="59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111: 480 cycles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2863" y="3644"/>
              <a:ext cx="6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175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Control 1 (ADC_CR1) Register (Not all bits are shown)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16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2214" y="2720837"/>
            <a:ext cx="8342906" cy="143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03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ADC bit Resolution Selection in ADC_CR1 register 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17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0987" y="2821533"/>
            <a:ext cx="10305030" cy="2106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44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377871"/>
            <a:ext cx="10018713" cy="1752599"/>
          </a:xfrm>
        </p:spPr>
        <p:txBody>
          <a:bodyPr>
            <a:normAutofit/>
          </a:bodyPr>
          <a:lstStyle/>
          <a:p>
            <a:r>
              <a:rPr lang="en-US" sz="2800" dirty="0"/>
              <a:t>Control R1 (ADC_CR1) Register bits for ADC Channel Selection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18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0133" y="1777799"/>
            <a:ext cx="6620934" cy="5080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97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Analog input pin assignment in STM32F4xx 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19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7007" y="2281438"/>
            <a:ext cx="8833320" cy="3585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70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GPIO_MODER Register 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20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0648" y="2150532"/>
            <a:ext cx="7986037" cy="1575867"/>
          </a:xfrm>
          <a:prstGeom prst="rect">
            <a:avLst/>
          </a:prstGeom>
        </p:spPr>
      </p:pic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3055938" y="4217989"/>
            <a:ext cx="5945187" cy="1247776"/>
            <a:chOff x="1925" y="2657"/>
            <a:chExt cx="3745" cy="786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5" y="2658"/>
              <a:ext cx="3745" cy="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2178" y="2657"/>
              <a:ext cx="50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Bits 2y:2y+1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2631" y="2657"/>
              <a:ext cx="59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MODERy[1:0]: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3172" y="2657"/>
              <a:ext cx="93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Port x configuration bits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4053" y="2657"/>
              <a:ext cx="40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(y = 0..15)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4407" y="2657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2357" y="2773"/>
              <a:ext cx="259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These bits are written by software to configure the I/O direction mode.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4899" y="2773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12"/>
            <p:cNvSpPr>
              <a:spLocks noChangeArrowheads="1"/>
            </p:cNvSpPr>
            <p:nvPr/>
          </p:nvSpPr>
          <p:spPr bwMode="auto">
            <a:xfrm>
              <a:off x="2357" y="2889"/>
              <a:ext cx="82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00: Input (reset state)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3136" y="2889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14"/>
            <p:cNvSpPr>
              <a:spLocks noChangeArrowheads="1"/>
            </p:cNvSpPr>
            <p:nvPr/>
          </p:nvSpPr>
          <p:spPr bwMode="auto">
            <a:xfrm>
              <a:off x="2357" y="3005"/>
              <a:ext cx="127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01: General purpose output mode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15"/>
            <p:cNvSpPr>
              <a:spLocks noChangeArrowheads="1"/>
            </p:cNvSpPr>
            <p:nvPr/>
          </p:nvSpPr>
          <p:spPr bwMode="auto">
            <a:xfrm>
              <a:off x="3578" y="3005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16"/>
            <p:cNvSpPr>
              <a:spLocks noChangeArrowheads="1"/>
            </p:cNvSpPr>
            <p:nvPr/>
          </p:nvSpPr>
          <p:spPr bwMode="auto">
            <a:xfrm>
              <a:off x="2357" y="3121"/>
              <a:ext cx="106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10: Alternate function mode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17"/>
            <p:cNvSpPr>
              <a:spLocks noChangeArrowheads="1"/>
            </p:cNvSpPr>
            <p:nvPr/>
          </p:nvSpPr>
          <p:spPr bwMode="auto">
            <a:xfrm>
              <a:off x="3373" y="3121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18"/>
            <p:cNvSpPr>
              <a:spLocks noChangeArrowheads="1"/>
            </p:cNvSpPr>
            <p:nvPr/>
          </p:nvSpPr>
          <p:spPr bwMode="auto">
            <a:xfrm>
              <a:off x="2357" y="3253"/>
              <a:ext cx="65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11: Analog mode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19"/>
            <p:cNvSpPr>
              <a:spLocks noChangeArrowheads="1"/>
            </p:cNvSpPr>
            <p:nvPr/>
          </p:nvSpPr>
          <p:spPr bwMode="auto">
            <a:xfrm>
              <a:off x="2533" y="3238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822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ADC_DR (ADC Data Register) register holds conversion result 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21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4081" y="2310339"/>
            <a:ext cx="8557775" cy="14657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4520" y="4340068"/>
            <a:ext cx="5944693" cy="785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18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ADC_DR (DATA) Register has the result and can be Right and Left Justified 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22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6483" y="2755034"/>
            <a:ext cx="4274367" cy="3294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42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0511" y="0"/>
            <a:ext cx="10018713" cy="1278467"/>
          </a:xfrm>
        </p:spPr>
        <p:txBody>
          <a:bodyPr>
            <a:normAutofit/>
          </a:bodyPr>
          <a:lstStyle/>
          <a:p>
            <a:r>
              <a:rPr lang="en-US" sz="3600" dirty="0"/>
              <a:t>ADC_CR2 (ADC Control 2) register 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23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6336" y="1168399"/>
            <a:ext cx="8687062" cy="15057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8186" y="2952300"/>
            <a:ext cx="5944693" cy="385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58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ADC_SR(ADC Status g) Register for End-of-Conversion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24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6339" y="2764878"/>
            <a:ext cx="9378831" cy="160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99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ADC_SR (Status) Register Bits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25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9370" y="2886240"/>
            <a:ext cx="7288594" cy="2533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18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ADC Connection for Program 7-1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26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4748" y="2438399"/>
            <a:ext cx="2657837" cy="251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88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ADC common control register (ADC_CCR) register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27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1546" y="2970739"/>
            <a:ext cx="8244242" cy="141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64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ADC common control register (ADC_CCR) register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28</a:t>
            </a:fld>
            <a:endParaRPr lang="en-US" sz="24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1898140"/>
              </p:ext>
            </p:extLst>
          </p:nvPr>
        </p:nvGraphicFramePr>
        <p:xfrm>
          <a:off x="3162669" y="2241931"/>
          <a:ext cx="5947297" cy="33124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8135"/>
                <a:gridCol w="645426"/>
                <a:gridCol w="4833736"/>
              </a:tblGrid>
              <a:tr h="20937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Bit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9121" marR="7912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Field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9121" marR="7912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Descriptions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9121" marR="79121" marT="0" marB="0"/>
                </a:tc>
              </a:tr>
              <a:tr h="9491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22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9121" marR="7912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TSVREFE:  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9121" marR="7912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Temperature Sensor and VREINT Enable</a:t>
                      </a:r>
                      <a:endParaRPr lang="en-US" sz="13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This bit is set and cleared by software to enable/disable the temperature sensor and the VREFINT channel.</a:t>
                      </a:r>
                      <a:endParaRPr lang="en-US" sz="13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0: Temperature sensor and VREFINT channel disabled.</a:t>
                      </a:r>
                      <a:endParaRPr lang="en-US" sz="13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1: Temperature sensor and VREFINT channel enabled.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9121" marR="79121" marT="0" marB="0"/>
                </a:tc>
              </a:tr>
              <a:tr h="5649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23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9121" marR="7912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VBATE: VBAT enable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9121" marR="7912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VBAT enable</a:t>
                      </a:r>
                      <a:endParaRPr lang="en-US" sz="13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0: VBAT channel disabled.</a:t>
                      </a:r>
                      <a:endParaRPr lang="en-US" sz="13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1: VBAT channel enabled.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9121" marR="79121" marT="0" marB="0"/>
                </a:tc>
              </a:tr>
              <a:tr h="15254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17:16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9121" marR="7912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9121" marR="7912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ADCPRE: ADC prescaler</a:t>
                      </a:r>
                      <a:endParaRPr lang="en-US" sz="13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Set and cleared by software to select the frequency of the clock to the ADC. The clock is common for all the ADCs.</a:t>
                      </a:r>
                      <a:endParaRPr lang="en-US" sz="13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3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00: PCLK2 divided by 2</a:t>
                      </a:r>
                      <a:endParaRPr lang="en-US" sz="13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01: PCLK2 divided by 4</a:t>
                      </a:r>
                      <a:endParaRPr lang="en-US" sz="13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10: PCLK2 divided by 6</a:t>
                      </a:r>
                      <a:endParaRPr lang="en-US" sz="13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11: PCLK2 divided by 8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9121" marR="7912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448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Thermistor Resistance vs. Temperature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29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4325909"/>
              </p:ext>
            </p:extLst>
          </p:nvPr>
        </p:nvGraphicFramePr>
        <p:xfrm>
          <a:off x="3212184" y="3070167"/>
          <a:ext cx="6773218" cy="25237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8137"/>
                <a:gridCol w="2745081"/>
              </a:tblGrid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Temperature ('C)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Tf (K ohms)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29.490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10.000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3.893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75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1.700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100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0.817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403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Thermistor</a:t>
            </a:r>
            <a:br>
              <a:rPr lang="en-US" dirty="0" smtClean="0"/>
            </a:br>
            <a:r>
              <a:rPr lang="en-US" sz="1800" dirty="0"/>
              <a:t>(Copied from http://www.maximintegrated.com)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30</a:t>
            </a:fld>
            <a:endParaRPr lang="en-US" sz="2400" dirty="0"/>
          </a:p>
        </p:txBody>
      </p:sp>
      <p:pic>
        <p:nvPicPr>
          <p:cNvPr id="5" name="Content Placeholder 4" descr="F7-16_thermistor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572386" y="2438398"/>
            <a:ext cx="5842561" cy="414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46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LM34 and LM35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31</a:t>
            </a:fld>
            <a:endParaRPr lang="en-US" sz="2400" dirty="0"/>
          </a:p>
        </p:txBody>
      </p:sp>
      <p:pic>
        <p:nvPicPr>
          <p:cNvPr id="5" name="Content Placeholder 4" descr="F7-16_LM34andLM35Diagram.jpg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58511" y="2438399"/>
            <a:ext cx="8470312" cy="379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46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Data to the CPU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32</a:t>
            </a:fld>
            <a:endParaRPr lang="en-US" sz="2400" dirty="0"/>
          </a:p>
        </p:txBody>
      </p:sp>
      <p:pic>
        <p:nvPicPr>
          <p:cNvPr id="5" name="Content Placeholder 4" descr="F6-7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544867" y="2438399"/>
            <a:ext cx="1897600" cy="437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33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LM34/35 Connection to ARM and Its Pin Configuration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33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467" y="2514407"/>
            <a:ext cx="8869573" cy="3411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80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DAC Block Diagram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34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874" y="2438399"/>
            <a:ext cx="6653586" cy="417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09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Microcontroller Connection to DAC0808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35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882" y="2438399"/>
            <a:ext cx="8371569" cy="379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800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STM32F4xx DAC Block Diagram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36</a:t>
            </a:fld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8932" y="2438399"/>
            <a:ext cx="7849470" cy="291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75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DAC_CR (DAC </a:t>
            </a:r>
            <a:r>
              <a:rPr lang="en-US" dirty="0" err="1"/>
              <a:t>Conntrol</a:t>
            </a:r>
            <a:r>
              <a:rPr lang="en-US" dirty="0"/>
              <a:t> Register)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37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602" y="2091214"/>
            <a:ext cx="9062130" cy="1862720"/>
          </a:xfrm>
          <a:prstGeom prst="rect">
            <a:avLst/>
          </a:prstGeom>
        </p:spPr>
      </p:pic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3098800" y="4062413"/>
            <a:ext cx="5943600" cy="2878137"/>
            <a:chOff x="1952" y="2559"/>
            <a:chExt cx="3744" cy="1813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52" y="2561"/>
              <a:ext cx="3744" cy="1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2205" y="2559"/>
              <a:ext cx="27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Bit 18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2431" y="2559"/>
              <a:ext cx="23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TEN2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2620" y="2559"/>
              <a:ext cx="111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: DAC channel2 trigger enable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3683" y="2559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2421" y="2682"/>
              <a:ext cx="30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This bit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2681" y="2682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2701" y="2682"/>
              <a:ext cx="253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is set and cleared by software to enable/disable DAC channel2 trigger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12"/>
            <p:cNvSpPr>
              <a:spLocks noChangeArrowheads="1"/>
            </p:cNvSpPr>
            <p:nvPr/>
          </p:nvSpPr>
          <p:spPr bwMode="auto">
            <a:xfrm>
              <a:off x="5187" y="2682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421" y="2805"/>
              <a:ext cx="297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0: DAC channel2 trigger disabled and data written into the DAC_DHRx register are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14"/>
            <p:cNvSpPr>
              <a:spLocks noChangeArrowheads="1"/>
            </p:cNvSpPr>
            <p:nvPr/>
          </p:nvSpPr>
          <p:spPr bwMode="auto">
            <a:xfrm>
              <a:off x="5346" y="2805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15"/>
            <p:cNvSpPr>
              <a:spLocks noChangeArrowheads="1"/>
            </p:cNvSpPr>
            <p:nvPr/>
          </p:nvSpPr>
          <p:spPr bwMode="auto">
            <a:xfrm>
              <a:off x="2421" y="2929"/>
              <a:ext cx="236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transferred one APB1 clock cycle later to the DAC_DOR2 register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16"/>
            <p:cNvSpPr>
              <a:spLocks noChangeArrowheads="1"/>
            </p:cNvSpPr>
            <p:nvPr/>
          </p:nvSpPr>
          <p:spPr bwMode="auto">
            <a:xfrm>
              <a:off x="4728" y="2929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17"/>
            <p:cNvSpPr>
              <a:spLocks noChangeArrowheads="1"/>
            </p:cNvSpPr>
            <p:nvPr/>
          </p:nvSpPr>
          <p:spPr bwMode="auto">
            <a:xfrm>
              <a:off x="2421" y="3053"/>
              <a:ext cx="153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1: DAC channel2 trigger enabled and data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18"/>
            <p:cNvSpPr>
              <a:spLocks noChangeArrowheads="1"/>
            </p:cNvSpPr>
            <p:nvPr/>
          </p:nvSpPr>
          <p:spPr bwMode="auto">
            <a:xfrm>
              <a:off x="3909" y="3053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19"/>
            <p:cNvSpPr>
              <a:spLocks noChangeArrowheads="1"/>
            </p:cNvSpPr>
            <p:nvPr/>
          </p:nvSpPr>
          <p:spPr bwMode="auto">
            <a:xfrm>
              <a:off x="3930" y="3053"/>
              <a:ext cx="163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from the DAC_DHRx register are transferred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ctangle 20"/>
            <p:cNvSpPr>
              <a:spLocks noChangeArrowheads="1"/>
            </p:cNvSpPr>
            <p:nvPr/>
          </p:nvSpPr>
          <p:spPr bwMode="auto">
            <a:xfrm>
              <a:off x="5509" y="3053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21"/>
            <p:cNvSpPr>
              <a:spLocks noChangeArrowheads="1"/>
            </p:cNvSpPr>
            <p:nvPr/>
          </p:nvSpPr>
          <p:spPr bwMode="auto">
            <a:xfrm>
              <a:off x="2421" y="3176"/>
              <a:ext cx="202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three APB1 clock cycles later to the DAC_DOR2 register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Rectangle 22"/>
            <p:cNvSpPr>
              <a:spLocks noChangeArrowheads="1"/>
            </p:cNvSpPr>
            <p:nvPr/>
          </p:nvSpPr>
          <p:spPr bwMode="auto">
            <a:xfrm>
              <a:off x="4394" y="3176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Rectangle 23"/>
            <p:cNvSpPr>
              <a:spLocks noChangeArrowheads="1"/>
            </p:cNvSpPr>
            <p:nvPr/>
          </p:nvSpPr>
          <p:spPr bwMode="auto">
            <a:xfrm>
              <a:off x="2205" y="3300"/>
              <a:ext cx="27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Bit 17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24"/>
            <p:cNvSpPr>
              <a:spLocks noChangeArrowheads="1"/>
            </p:cNvSpPr>
            <p:nvPr/>
          </p:nvSpPr>
          <p:spPr bwMode="auto">
            <a:xfrm>
              <a:off x="2431" y="3300"/>
              <a:ext cx="28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BOFF2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Rectangle 25"/>
            <p:cNvSpPr>
              <a:spLocks noChangeArrowheads="1"/>
            </p:cNvSpPr>
            <p:nvPr/>
          </p:nvSpPr>
          <p:spPr bwMode="auto">
            <a:xfrm>
              <a:off x="2667" y="3300"/>
              <a:ext cx="136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: DAC channel2 output buffer disable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26"/>
            <p:cNvSpPr>
              <a:spLocks noChangeArrowheads="1"/>
            </p:cNvSpPr>
            <p:nvPr/>
          </p:nvSpPr>
          <p:spPr bwMode="auto">
            <a:xfrm>
              <a:off x="3986" y="3300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27"/>
            <p:cNvSpPr>
              <a:spLocks noChangeArrowheads="1"/>
            </p:cNvSpPr>
            <p:nvPr/>
          </p:nvSpPr>
          <p:spPr bwMode="auto">
            <a:xfrm>
              <a:off x="2421" y="3423"/>
              <a:ext cx="308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This bit is set and cleared by software to enable/disable DAC channel2 output buffer.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28"/>
            <p:cNvSpPr>
              <a:spLocks noChangeArrowheads="1"/>
            </p:cNvSpPr>
            <p:nvPr/>
          </p:nvSpPr>
          <p:spPr bwMode="auto">
            <a:xfrm>
              <a:off x="5457" y="3423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29"/>
            <p:cNvSpPr>
              <a:spLocks noChangeArrowheads="1"/>
            </p:cNvSpPr>
            <p:nvPr/>
          </p:nvSpPr>
          <p:spPr bwMode="auto">
            <a:xfrm>
              <a:off x="2421" y="3546"/>
              <a:ext cx="89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0: DAC channel2 output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Rectangle 30"/>
            <p:cNvSpPr>
              <a:spLocks noChangeArrowheads="1"/>
            </p:cNvSpPr>
            <p:nvPr/>
          </p:nvSpPr>
          <p:spPr bwMode="auto">
            <a:xfrm>
              <a:off x="3273" y="3546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Rectangle 31"/>
            <p:cNvSpPr>
              <a:spLocks noChangeArrowheads="1"/>
            </p:cNvSpPr>
            <p:nvPr/>
          </p:nvSpPr>
          <p:spPr bwMode="auto">
            <a:xfrm>
              <a:off x="3293" y="3546"/>
              <a:ext cx="57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buffer enabled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Rectangle 32"/>
            <p:cNvSpPr>
              <a:spLocks noChangeArrowheads="1"/>
            </p:cNvSpPr>
            <p:nvPr/>
          </p:nvSpPr>
          <p:spPr bwMode="auto">
            <a:xfrm>
              <a:off x="3821" y="3546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Rectangle 33"/>
            <p:cNvSpPr>
              <a:spLocks noChangeArrowheads="1"/>
            </p:cNvSpPr>
            <p:nvPr/>
          </p:nvSpPr>
          <p:spPr bwMode="auto">
            <a:xfrm>
              <a:off x="2421" y="3670"/>
              <a:ext cx="145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1: DAC channel2 output buffer disabled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Rectangle 34"/>
            <p:cNvSpPr>
              <a:spLocks noChangeArrowheads="1"/>
            </p:cNvSpPr>
            <p:nvPr/>
          </p:nvSpPr>
          <p:spPr bwMode="auto">
            <a:xfrm>
              <a:off x="3832" y="3670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Rectangle 35"/>
            <p:cNvSpPr>
              <a:spLocks noChangeArrowheads="1"/>
            </p:cNvSpPr>
            <p:nvPr/>
          </p:nvSpPr>
          <p:spPr bwMode="auto">
            <a:xfrm>
              <a:off x="2205" y="3794"/>
              <a:ext cx="27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Bit 16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Rectangle 36"/>
            <p:cNvSpPr>
              <a:spLocks noChangeArrowheads="1"/>
            </p:cNvSpPr>
            <p:nvPr/>
          </p:nvSpPr>
          <p:spPr bwMode="auto">
            <a:xfrm>
              <a:off x="2432" y="3794"/>
              <a:ext cx="19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EN2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" name="Rectangle 37"/>
            <p:cNvSpPr>
              <a:spLocks noChangeArrowheads="1"/>
            </p:cNvSpPr>
            <p:nvPr/>
          </p:nvSpPr>
          <p:spPr bwMode="auto">
            <a:xfrm>
              <a:off x="2577" y="3794"/>
              <a:ext cx="85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: DAC channel2 enable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Rectangle 38"/>
            <p:cNvSpPr>
              <a:spLocks noChangeArrowheads="1"/>
            </p:cNvSpPr>
            <p:nvPr/>
          </p:nvSpPr>
          <p:spPr bwMode="auto">
            <a:xfrm>
              <a:off x="3381" y="3794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Rectangle 39"/>
            <p:cNvSpPr>
              <a:spLocks noChangeArrowheads="1"/>
            </p:cNvSpPr>
            <p:nvPr/>
          </p:nvSpPr>
          <p:spPr bwMode="auto">
            <a:xfrm>
              <a:off x="2421" y="3918"/>
              <a:ext cx="257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This bit is set and cleared by software to enable/disable DAC channel2.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Rectangle 40"/>
            <p:cNvSpPr>
              <a:spLocks noChangeArrowheads="1"/>
            </p:cNvSpPr>
            <p:nvPr/>
          </p:nvSpPr>
          <p:spPr bwMode="auto">
            <a:xfrm>
              <a:off x="4951" y="3918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Rectangle 41"/>
            <p:cNvSpPr>
              <a:spLocks noChangeArrowheads="1"/>
            </p:cNvSpPr>
            <p:nvPr/>
          </p:nvSpPr>
          <p:spPr bwMode="auto">
            <a:xfrm>
              <a:off x="2421" y="4041"/>
              <a:ext cx="95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0: DAC channel2 disabled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" name="Rectangle 42"/>
            <p:cNvSpPr>
              <a:spLocks noChangeArrowheads="1"/>
            </p:cNvSpPr>
            <p:nvPr/>
          </p:nvSpPr>
          <p:spPr bwMode="auto">
            <a:xfrm>
              <a:off x="3327" y="4041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" name="Rectangle 43"/>
            <p:cNvSpPr>
              <a:spLocks noChangeArrowheads="1"/>
            </p:cNvSpPr>
            <p:nvPr/>
          </p:nvSpPr>
          <p:spPr bwMode="auto">
            <a:xfrm>
              <a:off x="2410" y="4171"/>
              <a:ext cx="94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1: DAC channel2 enabled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" name="Rectangle 44"/>
            <p:cNvSpPr>
              <a:spLocks noChangeArrowheads="1"/>
            </p:cNvSpPr>
            <p:nvPr/>
          </p:nvSpPr>
          <p:spPr bwMode="auto">
            <a:xfrm>
              <a:off x="2848" y="4165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244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5911" y="0"/>
            <a:ext cx="10018713" cy="651933"/>
          </a:xfrm>
        </p:spPr>
        <p:txBody>
          <a:bodyPr>
            <a:normAutofit/>
          </a:bodyPr>
          <a:lstStyle/>
          <a:p>
            <a:r>
              <a:rPr lang="en-US" sz="3200" b="1" dirty="0"/>
              <a:t>DAC channel-x data holding- register (</a:t>
            </a:r>
            <a:r>
              <a:rPr lang="en-US" sz="3200" b="1" dirty="0" err="1"/>
              <a:t>DAC_DHRx</a:t>
            </a:r>
            <a:r>
              <a:rPr lang="en-US" sz="3200" b="1" dirty="0"/>
              <a:t>)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38</a:t>
            </a:fld>
            <a:endParaRPr lang="en-US" sz="2400" dirty="0"/>
          </a:p>
        </p:txBody>
      </p:sp>
      <p:pic>
        <p:nvPicPr>
          <p:cNvPr id="17412" name="Picture 201" descr="DAC_DHR8R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264" y="1063518"/>
            <a:ext cx="5943600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200" descr="DAC_DHR8R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264" y="2629600"/>
            <a:ext cx="5934075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199" descr="DAC_DHR12R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264" y="4237818"/>
            <a:ext cx="5934075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09" name="Picture 198" descr="DAC_DHR12R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265" y="5808662"/>
            <a:ext cx="5934075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726264" y="66184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Arial-BoldMT"/>
              </a:rPr>
              <a:t>DAC channel1 8-bit right aligned data holding register (DAC_DHR8R1)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726267" y="23749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Arial-BoldMT"/>
              </a:rPr>
              <a:t>DAC channel2 8-bit right-aligned data holding register (DAC_DHR8R2)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" name="Rectangle 7"/>
          <p:cNvSpPr>
            <a:spLocks noChangeArrowheads="1"/>
          </p:cNvSpPr>
          <p:nvPr/>
        </p:nvSpPr>
        <p:spPr bwMode="auto">
          <a:xfrm>
            <a:off x="2726264" y="37854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Arial-BoldMT"/>
              </a:rPr>
              <a:t>DAC channel1 12-bit right-aligned data holding register (DAC_DHR12R1)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2726267" y="533346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Arial-BoldMT"/>
              </a:rPr>
              <a:t>DAC channel2 12-bit right aligned data holding register (DAC_DHR12R2)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2726267" y="63087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68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DAC channel1 data output register (DAC_DOR1)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39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357" y="2992656"/>
            <a:ext cx="9467082" cy="1615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54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DAC channel2 data output register (DAC_DOR2)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40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0027" y="2929084"/>
            <a:ext cx="8507280" cy="143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05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2243" y="336925"/>
            <a:ext cx="10018713" cy="1109133"/>
          </a:xfrm>
        </p:spPr>
        <p:txBody>
          <a:bodyPr/>
          <a:lstStyle/>
          <a:p>
            <a:r>
              <a:rPr lang="en-US" dirty="0"/>
              <a:t>DAC software trigger register (DAC_SWTRIGR)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41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293" y="1887006"/>
            <a:ext cx="8441563" cy="14488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7520" y="3776814"/>
            <a:ext cx="5944693" cy="219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05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5310" y="565070"/>
            <a:ext cx="10018713" cy="1109133"/>
          </a:xfrm>
        </p:spPr>
        <p:txBody>
          <a:bodyPr>
            <a:normAutofit fontScale="90000"/>
          </a:bodyPr>
          <a:lstStyle/>
          <a:p>
            <a:r>
              <a:rPr lang="en-US" dirty="0"/>
              <a:t>RCC APB1 Peripheral Clock Enable Register (RCC_APB1ENR) to enable clock to DAC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42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875" y="2477535"/>
            <a:ext cx="7857325" cy="16359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3853" y="4611002"/>
            <a:ext cx="5944693" cy="785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08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Saw Tooth Wave Form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43</a:t>
            </a:fld>
            <a:endParaRPr lang="en-US" sz="2400" dirty="0"/>
          </a:p>
        </p:txBody>
      </p:sp>
      <p:pic>
        <p:nvPicPr>
          <p:cNvPr id="5" name="Content Placeholder 4" descr="F7-sawTooth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058232" y="3009206"/>
            <a:ext cx="8870870" cy="224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80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Angle vs. Voltage Magnitude for Sine Wave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44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3941134"/>
              </p:ext>
            </p:extLst>
          </p:nvPr>
        </p:nvGraphicFramePr>
        <p:xfrm>
          <a:off x="1919824" y="2438399"/>
          <a:ext cx="9032032" cy="42889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53975"/>
                <a:gridCol w="1377257"/>
                <a:gridCol w="3200400"/>
                <a:gridCol w="3200400"/>
              </a:tblGrid>
              <a:tr h="5728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Angle Ɵ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(degrees)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Sin Ɵ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V</a:t>
                      </a:r>
                      <a:r>
                        <a:rPr lang="en-US" sz="1600" baseline="-25000">
                          <a:effectLst/>
                        </a:rPr>
                        <a:t>OUT</a:t>
                      </a:r>
                      <a:r>
                        <a:rPr lang="en-US" sz="1600">
                          <a:effectLst/>
                        </a:rPr>
                        <a:t> (Voltage Magnitude)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5V + (5V × sin Ɵ)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Values Sent to DAC (decimal)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(Voltage Mag. × 25.6)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</a:tr>
              <a:tr h="285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</a:tr>
              <a:tr h="285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192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</a:tr>
              <a:tr h="285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0.866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9.33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238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</a:tr>
              <a:tr h="285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255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</a:tr>
              <a:tr h="285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0.866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9.33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238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</a:tr>
              <a:tr h="285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150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192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</a:tr>
              <a:tr h="285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180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</a:tr>
              <a:tr h="285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-0.5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</a:tr>
              <a:tr h="285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240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-0.866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0.669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</a:tr>
              <a:tr h="285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270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-1.0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</a:tr>
              <a:tr h="285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-0.866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0.669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</a:tr>
              <a:tr h="285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330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-0.5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</a:tr>
              <a:tr h="285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360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73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Angle vs. Voltage Magnitude for Sine Wave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45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212" y="2702678"/>
            <a:ext cx="8604909" cy="290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57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1327</TotalTime>
  <Words>1219</Words>
  <Application>Microsoft Office PowerPoint</Application>
  <PresentationFormat>Widescreen</PresentationFormat>
  <Paragraphs>401</Paragraphs>
  <Slides>45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SimSun</vt:lpstr>
      <vt:lpstr>Arial</vt:lpstr>
      <vt:lpstr>Arial-BoldMT</vt:lpstr>
      <vt:lpstr>Calibri</vt:lpstr>
      <vt:lpstr>Corbel</vt:lpstr>
      <vt:lpstr>Times New Roman</vt:lpstr>
      <vt:lpstr>Parallax</vt:lpstr>
      <vt:lpstr>Chapter 7</vt:lpstr>
      <vt:lpstr>Microcontroller Connection to Sensor via ADC</vt:lpstr>
      <vt:lpstr>An 8-bit ADC Block Diagram</vt:lpstr>
      <vt:lpstr>Resolution versus Step Size for ADC (Vref = 5V)</vt:lpstr>
      <vt:lpstr>Vref Relation to Vin Range for an 8-bit ADC</vt:lpstr>
      <vt:lpstr>Vref Relation to Vin Range for an 10-bit ADC</vt:lpstr>
      <vt:lpstr>A Simultaneous 2-bit ADC</vt:lpstr>
      <vt:lpstr>ADC0848 Parallel ADC Block Diagram</vt:lpstr>
      <vt:lpstr>MAX1112 Serial ADC Block Diagram</vt:lpstr>
      <vt:lpstr>Successive Approximation ADC</vt:lpstr>
      <vt:lpstr>Some of the STM32F4xx Registers </vt:lpstr>
      <vt:lpstr>Simplified Block Diagram of STM32F4xx chip </vt:lpstr>
      <vt:lpstr>RCC_APB2ENR (RCC APB2 peripheral clock enable register) to enable clock to ADC </vt:lpstr>
      <vt:lpstr>ADC sample time register (ADC_SMPR1) to set sampling time </vt:lpstr>
      <vt:lpstr>ADC sample time register (ADC_SMPR2) to set sampling time</vt:lpstr>
      <vt:lpstr>Control 1 (ADC_CR1) Register (Not all bits are shown) </vt:lpstr>
      <vt:lpstr>ADC bit Resolution Selection in ADC_CR1 register </vt:lpstr>
      <vt:lpstr>Control R1 (ADC_CR1) Register bits for ADC Channel Selection </vt:lpstr>
      <vt:lpstr>Analog input pin assignment in STM32F4xx </vt:lpstr>
      <vt:lpstr>GPIO_MODER Register </vt:lpstr>
      <vt:lpstr>ADC_DR (ADC Data Register) register holds conversion result </vt:lpstr>
      <vt:lpstr>ADC_DR (DATA) Register has the result and can be Right and Left Justified </vt:lpstr>
      <vt:lpstr>ADC_CR2 (ADC Control 2) register </vt:lpstr>
      <vt:lpstr>ADC_SR(ADC Status g) Register for End-of-Conversion</vt:lpstr>
      <vt:lpstr>ADC_SR (Status) Register Bits</vt:lpstr>
      <vt:lpstr>ADC Connection for Program 7-1 </vt:lpstr>
      <vt:lpstr>ADC common control register (ADC_CCR) register</vt:lpstr>
      <vt:lpstr>ADC common control register (ADC_CCR) register </vt:lpstr>
      <vt:lpstr>Thermistor Resistance vs. Temperature</vt:lpstr>
      <vt:lpstr>Thermistor (Copied from http://www.maximintegrated.com)</vt:lpstr>
      <vt:lpstr>LM34 and LM35</vt:lpstr>
      <vt:lpstr>Getting Data to the CPU</vt:lpstr>
      <vt:lpstr>LM34/35 Connection to ARM and Its Pin Configuration</vt:lpstr>
      <vt:lpstr>DAC Block Diagram</vt:lpstr>
      <vt:lpstr>Microcontroller Connection to DAC0808</vt:lpstr>
      <vt:lpstr>STM32F4xx DAC Block Diagram </vt:lpstr>
      <vt:lpstr>DAC_CR (DAC Conntrol Register)</vt:lpstr>
      <vt:lpstr>DAC channel-x data holding- register (DAC_DHRx)</vt:lpstr>
      <vt:lpstr>DAC channel1 data output register (DAC_DOR1)</vt:lpstr>
      <vt:lpstr>DAC channel2 data output register (DAC_DOR2)</vt:lpstr>
      <vt:lpstr>DAC software trigger register (DAC_SWTRIGR)</vt:lpstr>
      <vt:lpstr>RCC APB1 Peripheral Clock Enable Register (RCC_APB1ENR) to enable clock to DAC </vt:lpstr>
      <vt:lpstr>Saw Tooth Wave Form</vt:lpstr>
      <vt:lpstr>Angle vs. Voltage Magnitude for Sine Wave</vt:lpstr>
      <vt:lpstr>Angle vs. Voltage Magnitude for Sine Wave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PC</cp:lastModifiedBy>
  <cp:revision>485</cp:revision>
  <dcterms:created xsi:type="dcterms:W3CDTF">2016-04-05T15:14:57Z</dcterms:created>
  <dcterms:modified xsi:type="dcterms:W3CDTF">2018-05-15T09:32:00Z</dcterms:modified>
</cp:coreProperties>
</file>