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31"/>
  </p:notesMasterIdLst>
  <p:sldIdLst>
    <p:sldId id="256" r:id="rId2"/>
    <p:sldId id="257" r:id="rId3"/>
    <p:sldId id="258" r:id="rId4"/>
    <p:sldId id="305" r:id="rId5"/>
    <p:sldId id="306" r:id="rId6"/>
    <p:sldId id="307" r:id="rId7"/>
    <p:sldId id="308" r:id="rId8"/>
    <p:sldId id="260" r:id="rId9"/>
    <p:sldId id="309" r:id="rId10"/>
    <p:sldId id="311" r:id="rId11"/>
    <p:sldId id="312" r:id="rId12"/>
    <p:sldId id="313" r:id="rId13"/>
    <p:sldId id="310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281" r:id="rId24"/>
    <p:sldId id="282" r:id="rId25"/>
    <p:sldId id="283" r:id="rId26"/>
    <p:sldId id="293" r:id="rId27"/>
    <p:sldId id="294" r:id="rId28"/>
    <p:sldId id="287" r:id="rId29"/>
    <p:sldId id="28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191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02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10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83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810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423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51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671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78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520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8000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79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389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642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80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1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259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53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333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814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105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142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4513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367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89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5/15/2018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5/15/2018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5/15/2018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SPI Protocol and DAC Interfacing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Bus vs. Traditional Parallel Bus Connection to Microcontroller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8-1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82609" y="2438399"/>
            <a:ext cx="6822116" cy="342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8-2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350403" y="2438399"/>
            <a:ext cx="6286527" cy="425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Master SPI Connection to multiple slaves SPI in Parallel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061" y="2421615"/>
            <a:ext cx="7671212" cy="346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73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Master SPI Connection to multiple slaves SPI in serial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786" y="2438399"/>
            <a:ext cx="7411761" cy="335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8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SPI Clock Polarity and phase Mode 0 (CPOL = 0, CPHA = 0) and Mode 2 (CPOL = 1, CPHA = 0)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438" y="2438399"/>
            <a:ext cx="7476458" cy="388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7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SPI Clock Polarity and phase Mode 1 (CPOL = 0, CPHA = 1) and Mode 3 (CPOL = 1, CPHA = 1)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717" y="2438399"/>
            <a:ext cx="7715899" cy="387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8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Clock Polarity and phase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078487"/>
              </p:ext>
            </p:extLst>
          </p:nvPr>
        </p:nvGraphicFramePr>
        <p:xfrm>
          <a:off x="2728541" y="3142742"/>
          <a:ext cx="7803455" cy="1787652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966644"/>
                <a:gridCol w="931494"/>
                <a:gridCol w="4745344"/>
                <a:gridCol w="1159973"/>
              </a:tblGrid>
              <a:tr h="5754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Clock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Polarity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Clock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Phase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Data read and change time	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SPI Mode  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</a:tr>
              <a:tr h="2790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read on rising edge, changed on a falling edge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</a:tr>
              <a:tr h="2790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read on falling edge, changed on a rising edge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</a:tr>
              <a:tr h="2790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read on falling edge, changed on a rising edge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</a:tr>
              <a:tr h="2790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read on rising edge, changed on a falling edge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3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5452" marR="1054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STM32F4xx Arm SPI Module Base Addresses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222483"/>
              </p:ext>
            </p:extLst>
          </p:nvPr>
        </p:nvGraphicFramePr>
        <p:xfrm>
          <a:off x="2984024" y="3183466"/>
          <a:ext cx="6838208" cy="175260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2639080"/>
                <a:gridCol w="4199128"/>
              </a:tblGrid>
              <a:tr h="4128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SPI Module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6005" marR="1560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Base Address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6005" marR="156005" marT="0" marB="0"/>
                </a:tc>
              </a:tr>
              <a:tr h="4128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SPI1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6005" marR="1560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0x4001 3000 - 0x4001 33FF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6005" marR="156005" marT="0" marB="0"/>
                </a:tc>
              </a:tr>
              <a:tr h="4128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SPI2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6005" marR="1560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0x4000 3800 - 0x4000 3BFF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6005" marR="156005" marT="0" marB="0"/>
                </a:tc>
              </a:tr>
              <a:tr h="4128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SPI3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6005" marR="1560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0x4000 3C00 - 0x4000 3FFF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6005" marR="15600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537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STM32F4xx SPI Registers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053811"/>
              </p:ext>
            </p:extLst>
          </p:nvPr>
        </p:nvGraphicFramePr>
        <p:xfrm>
          <a:off x="2753728" y="3052868"/>
          <a:ext cx="7814240" cy="175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4189"/>
                <a:gridCol w="2642355"/>
                <a:gridCol w="2847696"/>
              </a:tblGrid>
              <a:tr h="3224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Register Name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Register Function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Register Address Offset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/>
                </a:tc>
              </a:tr>
              <a:tr h="3224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SPI_CR1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Control 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/>
                </a:tc>
              </a:tr>
              <a:tr h="3224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SPI_CR2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Control 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0x04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/>
                </a:tc>
              </a:tr>
              <a:tr h="3224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SPI_SR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Status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0x08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/>
                </a:tc>
              </a:tr>
              <a:tr h="3224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SPI_DR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Data 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0x0C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21851" marR="12185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02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RCC APB1 peripheral clock enable register (RCC_APB1ENR)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399" y="2434031"/>
            <a:ext cx="8214536" cy="17187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6719" y="4674901"/>
            <a:ext cx="5944693" cy="137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6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RCC APB2 peripheral clock enable register (RCC_APB2ENR)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513" y="2438649"/>
            <a:ext cx="8398308" cy="17141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720" y="4531788"/>
            <a:ext cx="5944693" cy="151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6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948267"/>
          </a:xfrm>
        </p:spPr>
        <p:txBody>
          <a:bodyPr/>
          <a:lstStyle/>
          <a:p>
            <a:r>
              <a:rPr lang="it-IT" dirty="0"/>
              <a:t>SPI Control 1 (SPI_CR1) Register in STM32F4xx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909" y="948267"/>
            <a:ext cx="9493514" cy="9736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586" y="2108985"/>
            <a:ext cx="5944693" cy="443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57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948267"/>
          </a:xfrm>
        </p:spPr>
        <p:txBody>
          <a:bodyPr/>
          <a:lstStyle/>
          <a:p>
            <a:r>
              <a:rPr lang="it-IT" dirty="0"/>
              <a:t>SPI_CR2 (Contolr 2) Registers in STM32F4xx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218" y="948267"/>
            <a:ext cx="9296896" cy="982133"/>
          </a:xfrm>
          <a:prstGeom prst="rect">
            <a:avLst/>
          </a:prstGeom>
        </p:spPr>
      </p:pic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979738" y="2625726"/>
            <a:ext cx="6046787" cy="2874963"/>
            <a:chOff x="1877" y="1654"/>
            <a:chExt cx="3809" cy="1811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877" y="1655"/>
              <a:ext cx="3745" cy="1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058" y="1654"/>
              <a:ext cx="2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Bit 7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240" y="1654"/>
              <a:ext cx="29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TXEIE: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486" y="1654"/>
              <a:ext cx="122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Tx buffer empty interrupt enable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663" y="1654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2202" y="1777"/>
              <a:ext cx="9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0: TXE interrupt masked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3063" y="1777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2202" y="1900"/>
              <a:ext cx="322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1: TXE interrupt not masked. Used to generate an interrupt request when the TXE flag is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5367" y="1900"/>
              <a:ext cx="17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set.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5496" y="1900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2058" y="2024"/>
              <a:ext cx="2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Bit 6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240" y="2024"/>
              <a:ext cx="35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RXNEIE: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2550" y="2024"/>
              <a:ext cx="138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RX buffer not empty interrupt enable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3881" y="2024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2202" y="2148"/>
              <a:ext cx="97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0: RXNE interrupt masked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3124" y="2148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2202" y="2270"/>
              <a:ext cx="347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1: RXNE interrupt not masked. Used to generate an interrupt request when the RXNE flag is set.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5620" y="2270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2058" y="2394"/>
              <a:ext cx="2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Bit 5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2240" y="2394"/>
              <a:ext cx="30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ERRIE: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2493" y="2394"/>
              <a:ext cx="83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Error interrupt enable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3281" y="2394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2202" y="2518"/>
              <a:ext cx="139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This bit controls the generation of an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3546" y="2518"/>
              <a:ext cx="173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interrupt when an error condition occurs (OVR,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5234" y="2518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2202" y="2641"/>
              <a:ext cx="207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CRCERR, MODF, FRE in SPI mode, and UDR, OVR, FRE in I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4221" y="2640"/>
              <a:ext cx="57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4249" y="2641"/>
              <a:ext cx="36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 mode).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4566" y="2641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2202" y="2764"/>
              <a:ext cx="103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0: Error interrupt is masked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3186" y="2764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2202" y="2888"/>
              <a:ext cx="10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1: Error interrupt is enabled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3198" y="2888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2058" y="3012"/>
              <a:ext cx="2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Bit 4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2241" y="3012"/>
              <a:ext cx="17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FRF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2371" y="3012"/>
              <a:ext cx="58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: Frame format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40"/>
            <p:cNvSpPr>
              <a:spLocks noChangeArrowheads="1"/>
            </p:cNvSpPr>
            <p:nvPr/>
          </p:nvSpPr>
          <p:spPr bwMode="auto">
            <a:xfrm>
              <a:off x="2908" y="3012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1"/>
            <p:cNvSpPr>
              <a:spLocks noChangeArrowheads="1"/>
            </p:cNvSpPr>
            <p:nvPr/>
          </p:nvSpPr>
          <p:spPr bwMode="auto">
            <a:xfrm>
              <a:off x="2202" y="3135"/>
              <a:ext cx="83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0: SPI Motorola mode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2"/>
            <p:cNvSpPr>
              <a:spLocks noChangeArrowheads="1"/>
            </p:cNvSpPr>
            <p:nvPr/>
          </p:nvSpPr>
          <p:spPr bwMode="auto">
            <a:xfrm>
              <a:off x="2983" y="3135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3"/>
            <p:cNvSpPr>
              <a:spLocks noChangeArrowheads="1"/>
            </p:cNvSpPr>
            <p:nvPr/>
          </p:nvSpPr>
          <p:spPr bwMode="auto">
            <a:xfrm>
              <a:off x="2202" y="3263"/>
              <a:ext cx="55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1: SPI TI mode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4"/>
            <p:cNvSpPr>
              <a:spLocks noChangeArrowheads="1"/>
            </p:cNvSpPr>
            <p:nvPr/>
          </p:nvSpPr>
          <p:spPr bwMode="auto">
            <a:xfrm>
              <a:off x="2386" y="3259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252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72733"/>
          </a:xfrm>
        </p:spPr>
        <p:txBody>
          <a:bodyPr/>
          <a:lstStyle/>
          <a:p>
            <a:r>
              <a:rPr lang="en-US" dirty="0"/>
              <a:t>Using STM32F4xx SPI module as Master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826" y="2490378"/>
            <a:ext cx="8589680" cy="275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72733"/>
          </a:xfrm>
        </p:spPr>
        <p:txBody>
          <a:bodyPr/>
          <a:lstStyle/>
          <a:p>
            <a:r>
              <a:rPr lang="en-US" dirty="0"/>
              <a:t>Using STM32F4xx SPI module as Master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215" y="1456266"/>
            <a:ext cx="4997775" cy="528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6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72733"/>
          </a:xfrm>
        </p:spPr>
        <p:txBody>
          <a:bodyPr/>
          <a:lstStyle/>
          <a:p>
            <a:r>
              <a:rPr lang="en-US" dirty="0"/>
              <a:t>SPI_DR (Data)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736" y="2364886"/>
            <a:ext cx="8975703" cy="8101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1319" y="4151352"/>
            <a:ext cx="5944693" cy="100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79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72733"/>
          </a:xfrm>
        </p:spPr>
        <p:txBody>
          <a:bodyPr/>
          <a:lstStyle/>
          <a:p>
            <a:r>
              <a:rPr lang="en-US" dirty="0"/>
              <a:t>SPI_SR (Status)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256" y="2957210"/>
            <a:ext cx="9032636" cy="9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2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72733"/>
          </a:xfrm>
        </p:spPr>
        <p:txBody>
          <a:bodyPr/>
          <a:lstStyle/>
          <a:p>
            <a:r>
              <a:rPr lang="en-US" dirty="0"/>
              <a:t>SPI_SR (Status)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404699"/>
              </p:ext>
            </p:extLst>
          </p:nvPr>
        </p:nvGraphicFramePr>
        <p:xfrm>
          <a:off x="2792889" y="3020949"/>
          <a:ext cx="7677801" cy="17175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7391"/>
                <a:gridCol w="1649252"/>
                <a:gridCol w="2138335"/>
                <a:gridCol w="3442823"/>
              </a:tblGrid>
              <a:tr h="4725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Bits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6592" marR="865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Name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6592" marR="865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Function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6592" marR="865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Description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6592" marR="86592" marT="0" marB="0"/>
                </a:tc>
              </a:tr>
              <a:tr h="4725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6592" marR="865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TXE: Transmit buffer empty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6592" marR="865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Data Register Empty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6592" marR="865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bit is 1 when the transmit data is empty and can accept another byte of data.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6592" marR="86592" marT="0" marB="0"/>
                </a:tc>
              </a:tr>
              <a:tr h="7159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6592" marR="865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RXNE: Receive buffer not empty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6592" marR="865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Receive Complete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6592" marR="8659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The bit is 1 when there is new data in the receive buffer registers. It is cleared when data are read.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6592" marR="8659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961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72733"/>
          </a:xfrm>
        </p:spPr>
        <p:txBody>
          <a:bodyPr>
            <a:normAutofit/>
          </a:bodyPr>
          <a:lstStyle/>
          <a:p>
            <a:r>
              <a:rPr lang="en-US" sz="3200" dirty="0"/>
              <a:t>Alternate pin Function multiplexing for STM32F446RE (See Appendix B for complete list)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7932" y="1569978"/>
            <a:ext cx="4106335" cy="521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04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72733"/>
          </a:xfrm>
        </p:spPr>
        <p:txBody>
          <a:bodyPr>
            <a:normAutofit/>
          </a:bodyPr>
          <a:lstStyle/>
          <a:p>
            <a:r>
              <a:rPr lang="en-US" sz="3200" dirty="0"/>
              <a:t>GPIOx_MODER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978" y="1365631"/>
            <a:ext cx="8647375" cy="1702867"/>
          </a:xfrm>
          <a:prstGeom prst="rect">
            <a:avLst/>
          </a:prstGeom>
        </p:spPr>
      </p:pic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225800" y="3779839"/>
            <a:ext cx="5943600" cy="1306513"/>
            <a:chOff x="2032" y="2381"/>
            <a:chExt cx="3744" cy="823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32" y="2382"/>
              <a:ext cx="3744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2285" y="2381"/>
              <a:ext cx="50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Bits 2y:2y+1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738" y="2381"/>
              <a:ext cx="59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MODERy[1:0]: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3279" y="2381"/>
              <a:ext cx="27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Port x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3509" y="2381"/>
              <a:ext cx="105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configuration bits (y = 0..15)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4514" y="2381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2717" y="2504"/>
              <a:ext cx="259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These bits are written by software to configure the I/O direction mode.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5258" y="2504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2717" y="2627"/>
              <a:ext cx="8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00: Input (reset state)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3496" y="2627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2717" y="2751"/>
              <a:ext cx="127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01: General purpose output mode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3938" y="2751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2717" y="2875"/>
              <a:ext cx="106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10: Alternate function mode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3732" y="2875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2717" y="2999"/>
              <a:ext cx="65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11: Analog mode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2640" y="2999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964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972733"/>
          </a:xfrm>
        </p:spPr>
        <p:txBody>
          <a:bodyPr>
            <a:normAutofit/>
          </a:bodyPr>
          <a:lstStyle/>
          <a:p>
            <a:r>
              <a:rPr lang="en-US" sz="3200" dirty="0"/>
              <a:t>GPIOx_AFRL Register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8813" y="1972733"/>
            <a:ext cx="8229706" cy="1418042"/>
          </a:xfrm>
          <a:prstGeom prst="rect">
            <a:avLst/>
          </a:prstGeom>
        </p:spPr>
      </p:pic>
      <p:sp>
        <p:nvSpPr>
          <p:cNvPr id="68" name="Rectangle 67"/>
          <p:cNvSpPr/>
          <p:nvPr/>
        </p:nvSpPr>
        <p:spPr>
          <a:xfrm>
            <a:off x="3001656" y="3390775"/>
            <a:ext cx="79502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100" dirty="0"/>
              <a:t>Bits 31:0 AFRLy: Alternate function selection for port x bit y (y = 0..7)</a:t>
            </a:r>
          </a:p>
          <a:p>
            <a:r>
              <a:rPr lang="da-DK" sz="1100" dirty="0"/>
              <a:t>These bits are written by software to configure alternate function I/Os</a:t>
            </a:r>
          </a:p>
          <a:p>
            <a:r>
              <a:rPr lang="da-DK" sz="1100" dirty="0"/>
              <a:t>AFRLy selection:</a:t>
            </a:r>
          </a:p>
          <a:p>
            <a:r>
              <a:rPr lang="da-DK" sz="1100" dirty="0"/>
              <a:t> </a:t>
            </a:r>
          </a:p>
          <a:p>
            <a:r>
              <a:rPr lang="da-DK" sz="1100" dirty="0"/>
              <a:t>0000: AF0</a:t>
            </a:r>
          </a:p>
          <a:p>
            <a:r>
              <a:rPr lang="da-DK" sz="1100" dirty="0"/>
              <a:t>0001: AF1</a:t>
            </a:r>
          </a:p>
          <a:p>
            <a:r>
              <a:rPr lang="da-DK" sz="1100" dirty="0"/>
              <a:t>0010: AF2</a:t>
            </a:r>
          </a:p>
          <a:p>
            <a:r>
              <a:rPr lang="da-DK" sz="1100" dirty="0"/>
              <a:t>0011: AF3</a:t>
            </a:r>
          </a:p>
          <a:p>
            <a:r>
              <a:rPr lang="da-DK" sz="1100" dirty="0"/>
              <a:t>0100: AF4</a:t>
            </a:r>
          </a:p>
          <a:p>
            <a:r>
              <a:rPr lang="da-DK" sz="1100" dirty="0"/>
              <a:t>0101: AF5</a:t>
            </a:r>
          </a:p>
          <a:p>
            <a:r>
              <a:rPr lang="da-DK" sz="1100" dirty="0"/>
              <a:t>0110: AF6</a:t>
            </a:r>
          </a:p>
          <a:p>
            <a:r>
              <a:rPr lang="da-DK" sz="1100" dirty="0"/>
              <a:t>0111: AF7</a:t>
            </a:r>
          </a:p>
          <a:p>
            <a:r>
              <a:rPr lang="da-DK" sz="1100" dirty="0"/>
              <a:t>1000: AF8</a:t>
            </a:r>
          </a:p>
          <a:p>
            <a:r>
              <a:rPr lang="da-DK" sz="1100" dirty="0"/>
              <a:t>1001: AF9</a:t>
            </a:r>
          </a:p>
          <a:p>
            <a:r>
              <a:rPr lang="da-DK" sz="1100" dirty="0"/>
              <a:t>1010: AF10</a:t>
            </a:r>
          </a:p>
          <a:p>
            <a:r>
              <a:rPr lang="da-DK" sz="1100" dirty="0"/>
              <a:t>1011: AF11</a:t>
            </a:r>
          </a:p>
          <a:p>
            <a:r>
              <a:rPr lang="da-DK" sz="1100" dirty="0"/>
              <a:t>1100: AF12</a:t>
            </a:r>
          </a:p>
          <a:p>
            <a:r>
              <a:rPr lang="da-DK" sz="1100" dirty="0"/>
              <a:t>1101: AF13</a:t>
            </a:r>
          </a:p>
          <a:p>
            <a:r>
              <a:rPr lang="da-DK" sz="1100" dirty="0"/>
              <a:t>1110: AF14</a:t>
            </a:r>
          </a:p>
          <a:p>
            <a:r>
              <a:rPr lang="da-DK" sz="1100" dirty="0"/>
              <a:t>1111: AF15</a:t>
            </a:r>
          </a:p>
        </p:txBody>
      </p:sp>
    </p:spTree>
    <p:extLst>
      <p:ext uri="{BB962C8B-B14F-4D97-AF65-F5344CB8AC3E}">
        <p14:creationId xmlns:p14="http://schemas.microsoft.com/office/powerpoint/2010/main" val="308224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LTC1661 Internal Block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pic>
        <p:nvPicPr>
          <p:cNvPr id="5" name="Content Placeholder 4" descr="F8-16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69366" y="2438399"/>
            <a:ext cx="7848602" cy="399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Sending a Packet of Data to LTC166x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pic>
        <p:nvPicPr>
          <p:cNvPr id="6" name="Content Placeholder 5" descr="F8-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21667" y="3510517"/>
            <a:ext cx="9144000" cy="128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LTC1661 DAC Control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721640"/>
              </p:ext>
            </p:extLst>
          </p:nvPr>
        </p:nvGraphicFramePr>
        <p:xfrm>
          <a:off x="1484311" y="2438399"/>
          <a:ext cx="10018712" cy="3908298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540039"/>
                <a:gridCol w="1616092"/>
                <a:gridCol w="1330899"/>
                <a:gridCol w="1616092"/>
                <a:gridCol w="3915590"/>
              </a:tblGrid>
              <a:tr h="6458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A3  A2  A1  A0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Interrupt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Power Down Status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Comments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538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0 0 0 0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 Change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Update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 operation. power-down status unchanged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0 0 0 1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Load DAC A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Update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input register A with data. DAC outputs unchanged. power-down Status unchanged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0 0 1 0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DAC B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Update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input register B with data. DAC outputs unchanged. power-down status unchanged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0 0 1 1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Reserved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0 1 0 0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0 1 0 1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LTC1661 DAC Control </a:t>
            </a:r>
            <a:r>
              <a:rPr lang="en-US" dirty="0" smtClean="0"/>
              <a:t>Functions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0255431"/>
              </p:ext>
            </p:extLst>
          </p:nvPr>
        </p:nvGraphicFramePr>
        <p:xfrm>
          <a:off x="1484311" y="2438399"/>
          <a:ext cx="10018712" cy="385572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540039"/>
                <a:gridCol w="1616092"/>
                <a:gridCol w="1330899"/>
                <a:gridCol w="1616092"/>
                <a:gridCol w="3915590"/>
              </a:tblGrid>
              <a:tr h="6458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A3  A2  A1  A0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Interrupt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Power Down Status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Comments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0 1 1 0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0 1 1 1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1 0 0 0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Update Outputs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Wake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both DAC Regs with existing contents of input Regs. Outputs update. Part wakes up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1 0 0 1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DAC A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Update Outputs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Wake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input Reg A. Load DAC Regs with new contents of input Reg A and existing contents of Reg B. Outputs update. 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1 0 1 0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Load DAC B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Update Outputs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Wake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Load input </a:t>
                      </a:r>
                      <a:r>
                        <a:rPr lang="en-US" sz="1600" dirty="0" err="1">
                          <a:effectLst/>
                        </a:rPr>
                        <a:t>Reg</a:t>
                      </a:r>
                      <a:r>
                        <a:rPr lang="en-US" sz="1600" dirty="0">
                          <a:effectLst/>
                        </a:rPr>
                        <a:t> B. Load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 with existing </a:t>
                      </a:r>
                      <a:r>
                        <a:rPr lang="en-US" sz="1600" dirty="0" err="1">
                          <a:effectLst/>
                        </a:rPr>
                        <a:t>contentsof</a:t>
                      </a:r>
                      <a:r>
                        <a:rPr lang="en-US" sz="1600" dirty="0">
                          <a:effectLst/>
                        </a:rPr>
                        <a:t> input </a:t>
                      </a:r>
                      <a:r>
                        <a:rPr lang="en-US" sz="1600" dirty="0" err="1">
                          <a:effectLst/>
                        </a:rPr>
                        <a:t>Reg</a:t>
                      </a:r>
                      <a:r>
                        <a:rPr lang="en-US" sz="1600" dirty="0">
                          <a:effectLst/>
                        </a:rPr>
                        <a:t> A and new contents of </a:t>
                      </a:r>
                      <a:r>
                        <a:rPr lang="en-US" sz="1600" dirty="0" err="1">
                          <a:effectLst/>
                        </a:rPr>
                        <a:t>Reg</a:t>
                      </a:r>
                      <a:r>
                        <a:rPr lang="en-US" sz="1600" dirty="0">
                          <a:effectLst/>
                        </a:rPr>
                        <a:t> B. Outputs update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272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LTC1661 DAC Control Functions (Cont.)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9587122"/>
              </p:ext>
            </p:extLst>
          </p:nvPr>
        </p:nvGraphicFramePr>
        <p:xfrm>
          <a:off x="1275546" y="2438399"/>
          <a:ext cx="9676310" cy="4013454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463040"/>
                <a:gridCol w="1645920"/>
                <a:gridCol w="1097280"/>
                <a:gridCol w="1554480"/>
                <a:gridCol w="3915590"/>
              </a:tblGrid>
              <a:tr h="6458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A3  A2  A1  A0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Interrupt Register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DAC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Power Down Status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Comments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1 0 1 1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320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1 1 0 0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-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Reserved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1 1 0 1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Update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Wake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Part wakes up. Input and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 unchanged. DAC outputs reflect existing contents of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815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1 1 1 0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Change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 Update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Sleep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Part goes to sleep. Input and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 unchanged. DAC outputs set to high impedance state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  <a:tr h="978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1 1 1 1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Load ADCs A, B with same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10-bit code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Update Outputs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Wake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Load both input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. Load both DAC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 with new contents of input </a:t>
                      </a:r>
                      <a:r>
                        <a:rPr lang="en-US" sz="1600" dirty="0" err="1">
                          <a:effectLst/>
                        </a:rPr>
                        <a:t>Regs</a:t>
                      </a:r>
                      <a:r>
                        <a:rPr lang="en-US" sz="1600" dirty="0">
                          <a:effectLst/>
                        </a:rPr>
                        <a:t>. Outputs update. Part wakes up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4076" marR="1140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694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LTC1661 to the STM32F4xx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441" y="2646273"/>
            <a:ext cx="5428959" cy="229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4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Generated </a:t>
            </a:r>
            <a:r>
              <a:rPr lang="en-US" dirty="0" err="1"/>
              <a:t>sawTooth</a:t>
            </a:r>
            <a:r>
              <a:rPr lang="en-US" dirty="0"/>
              <a:t> waveform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5" name="Content Placeholder 4" descr="F8-18_sawTooth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97870" y="3142211"/>
            <a:ext cx="8608024" cy="217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5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1272</TotalTime>
  <Words>1087</Words>
  <Application>Microsoft Office PowerPoint</Application>
  <PresentationFormat>Widescreen</PresentationFormat>
  <Paragraphs>315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Corbel</vt:lpstr>
      <vt:lpstr>Times New Roman</vt:lpstr>
      <vt:lpstr>Parallax</vt:lpstr>
      <vt:lpstr>Chapter 8</vt:lpstr>
      <vt:lpstr>SPI Bus vs. Traditional Parallel Bus Connection to Microcontroller</vt:lpstr>
      <vt:lpstr>SPI Architecture</vt:lpstr>
      <vt:lpstr>Master SPI Connection to multiple slaves SPI in Parallel</vt:lpstr>
      <vt:lpstr>Master SPI Connection to multiple slaves SPI in serial</vt:lpstr>
      <vt:lpstr>SPI Clock Polarity and phase Mode 0 (CPOL = 0, CPHA = 0) and Mode 2 (CPOL = 1, CPHA = 0)</vt:lpstr>
      <vt:lpstr>SPI Clock Polarity and phase Mode 1 (CPOL = 0, CPHA = 1) and Mode 3 (CPOL = 1, CPHA = 1)</vt:lpstr>
      <vt:lpstr>SPI Clock Polarity and phase</vt:lpstr>
      <vt:lpstr>STM32F4xx Arm SPI Module Base Addresses </vt:lpstr>
      <vt:lpstr>STM32F4xx SPI Registers </vt:lpstr>
      <vt:lpstr>RCC APB1 peripheral clock enable register (RCC_APB1ENR)</vt:lpstr>
      <vt:lpstr>RCC APB2 peripheral clock enable register (RCC_APB2ENR)</vt:lpstr>
      <vt:lpstr>SPI Control 1 (SPI_CR1) Register in STM32F4xx </vt:lpstr>
      <vt:lpstr>SPI_CR2 (Contolr 2) Registers in STM32F4xx </vt:lpstr>
      <vt:lpstr>Using STM32F4xx SPI module as Master </vt:lpstr>
      <vt:lpstr>Using STM32F4xx SPI module as Master </vt:lpstr>
      <vt:lpstr>SPI_DR (Data) register </vt:lpstr>
      <vt:lpstr>SPI_SR (Status) Register </vt:lpstr>
      <vt:lpstr>SPI_SR (Status) Register </vt:lpstr>
      <vt:lpstr>Alternate pin Function multiplexing for STM32F446RE (See Appendix B for complete list)</vt:lpstr>
      <vt:lpstr>GPIOx_MODER </vt:lpstr>
      <vt:lpstr>GPIOx_AFRL Register </vt:lpstr>
      <vt:lpstr>LTC1661 Internal Block Diagram</vt:lpstr>
      <vt:lpstr>Sending a Packet of Data to LTC166x</vt:lpstr>
      <vt:lpstr>LTC1661 DAC Control Functions</vt:lpstr>
      <vt:lpstr>LTC1661 DAC Control Functions (Cont.)</vt:lpstr>
      <vt:lpstr>LTC1661 DAC Control Functions (Cont.)</vt:lpstr>
      <vt:lpstr>Connecting LTC1661 to the STM32F4xx </vt:lpstr>
      <vt:lpstr>The Generated sawTooth waveform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424</cp:revision>
  <dcterms:created xsi:type="dcterms:W3CDTF">2016-04-05T15:14:57Z</dcterms:created>
  <dcterms:modified xsi:type="dcterms:W3CDTF">2018-05-15T12:48:45Z</dcterms:modified>
</cp:coreProperties>
</file>