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02" r:id="rId14"/>
    <p:sldId id="288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298" r:id="rId29"/>
    <p:sldId id="299" r:id="rId30"/>
    <p:sldId id="300" r:id="rId31"/>
    <p:sldId id="316" r:id="rId32"/>
    <p:sldId id="301" r:id="rId33"/>
    <p:sldId id="31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870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73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2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759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957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09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069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300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712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751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559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85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917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5201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594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598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25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016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39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07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5/18/2018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5/18/2018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5/18/2018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I2C Protocol and RTC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 Bus Characteristics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9-1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97108" y="2794715"/>
            <a:ext cx="7168901" cy="285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 Bit Format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9-2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19802" y="2846231"/>
            <a:ext cx="6758294" cy="277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and STOP Conditions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47" y="3193961"/>
            <a:ext cx="6222739" cy="203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REPEATED START Condition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9-4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91128" y="3438659"/>
            <a:ext cx="5554913" cy="168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 Format in I2C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9-5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15924" y="2910625"/>
            <a:ext cx="6499463" cy="261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Byte Format in I2C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9-6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14453" y="3451538"/>
            <a:ext cx="7052276" cy="162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Data Transmission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 descr="F9-7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12642" y="3438659"/>
            <a:ext cx="7639058" cy="159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 Stretching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 descr="F9-8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85212" y="2717441"/>
            <a:ext cx="7424809" cy="302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Multi-byte Burst Write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9-9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84311" y="3367480"/>
            <a:ext cx="10018712" cy="157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Multi-byte Burst Read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 descr="F9-10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19337" y="3514632"/>
            <a:ext cx="9983686" cy="127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 Module Base Address for STM32F4xx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113242"/>
              </p:ext>
            </p:extLst>
          </p:nvPr>
        </p:nvGraphicFramePr>
        <p:xfrm>
          <a:off x="3305863" y="2988395"/>
          <a:ext cx="5990360" cy="1261872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2612711"/>
                <a:gridCol w="3377649"/>
              </a:tblGrid>
              <a:tr h="3154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I2C Module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Base Address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54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I2C1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0x4000 5400 - 0x4000 57FF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54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I2C2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0x4000 5800 - 0x4000 5BFF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54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I2C3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0x4000 5C00 - 0x4000 5FFF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 Master Slave connection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269" y="2784680"/>
            <a:ext cx="9084795" cy="273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37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en-US" dirty="0"/>
              <a:t>RCC APB1 peripheral clock enable register (RCC_APB1ENR) to enable clock to I2C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449" y="1720434"/>
            <a:ext cx="8422434" cy="16896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3587" y="3817702"/>
            <a:ext cx="5944693" cy="235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5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I2C Registers in STM32F4xx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08903"/>
              </p:ext>
            </p:extLst>
          </p:nvPr>
        </p:nvGraphicFramePr>
        <p:xfrm>
          <a:off x="3229768" y="2729822"/>
          <a:ext cx="6117432" cy="26626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7744"/>
                <a:gridCol w="2210313"/>
                <a:gridCol w="2009375"/>
              </a:tblGrid>
              <a:tr h="5770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Register Name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Register Function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Register Address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</a:tr>
              <a:tr h="2956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I2C_CR1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Control 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0x0000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</a:tr>
              <a:tr h="2956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I2C_CR2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Control 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0x0004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</a:tr>
              <a:tr h="2956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I2C_DR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Data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0x0010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</a:tr>
              <a:tr h="2956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I2C_SR1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Status 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0x0014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</a:tr>
              <a:tr h="2956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I2C_SR2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Status 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0x0018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</a:tr>
              <a:tr h="2956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I2C_CCR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Clock Control 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0x001C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</a:tr>
              <a:tr h="2956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I2C_TRISE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SCL Rising Time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0x0020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741" marR="10574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375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159933"/>
          </a:xfrm>
        </p:spPr>
        <p:txBody>
          <a:bodyPr/>
          <a:lstStyle/>
          <a:p>
            <a:r>
              <a:rPr lang="en-US" dirty="0"/>
              <a:t>I2C_CR1 (Control 1)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609" y="1015631"/>
            <a:ext cx="7678863" cy="8978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74999" y="2099733"/>
            <a:ext cx="6096000" cy="469051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 15 </a:t>
            </a:r>
            <a:r>
              <a:rPr lang="en-US" sz="900" b="1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SWRST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Software reset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When set, the I2C is under reset state. Before resetting this bit, make sure the I2C lines are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released and the bus is free.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0: I2C Peripheral not under reset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1: I2C Peripheral under reset state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34290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 10 </a:t>
            </a:r>
            <a:r>
              <a:rPr lang="en-US" sz="900" b="1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ACK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Acknowledge enable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This bit is set and cleared by software and cleared by hardware when PE=0.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0: No acknowledge returned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1: Acknowledge returned after a byte is received (matched address or data)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34290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 9 </a:t>
            </a:r>
            <a:r>
              <a:rPr lang="en-US" sz="900" b="1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STOP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Stop generation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The bit is set and cleared by software, cleared by hardware when a Stop condition is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detected, set by hardware when a timeout error is detected.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In Master Mode: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0: No Stop generation.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1: Stop generation after the current byte transfer or after the current Start condition is sent.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In Slave mode: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0: No Stop generation.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1: Release the SCL and SDA lines after the current byte transfer.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34290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 8 </a:t>
            </a:r>
            <a:r>
              <a:rPr lang="en-US" sz="900" b="1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START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Start generation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This bit is set and cleared by software and cleared by hardware when start is sent or PE=0.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In Master Mode: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0: No Start generation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1: Repeated start generation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In Slave mode: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0: No Start generation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1: Start generation when the bus is free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34290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 0 </a:t>
            </a:r>
            <a:r>
              <a:rPr lang="en-US" sz="900" b="1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PE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Peripheral enable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 algn="just">
              <a:lnSpc>
                <a:spcPct val="115000"/>
              </a:lnSpc>
            </a:pP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0: Peripheral disable</a:t>
            </a:r>
            <a:endParaRPr lang="en-US" sz="9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900" dirty="0" smtClean="0">
                <a:solidFill>
                  <a:srgbClr val="000000"/>
                </a:solidFill>
                <a:latin typeface="Calibri" panose="020F0502020204030204" pitchFamily="34" charset="0"/>
                <a:ea typeface="ArialMT"/>
              </a:rPr>
              <a:t>                         1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ArialMT"/>
              </a:rPr>
              <a:t>: Peripheral enable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80009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159933"/>
          </a:xfrm>
        </p:spPr>
        <p:txBody>
          <a:bodyPr/>
          <a:lstStyle/>
          <a:p>
            <a:r>
              <a:rPr lang="en-US" dirty="0"/>
              <a:t>I2C_CR2 (Control 2)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360" y="1227640"/>
            <a:ext cx="8676902" cy="8890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98799" y="2478569"/>
            <a:ext cx="6561667" cy="285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00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Bits 5:0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FREQ[5:0]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 Peripheral clock frequency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 FREQ bits must be configured with the APB clock frequency value (I2C peripheral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connected to APB). The FREQ field is used by the peripheral to generate data setup and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hold times compliant with the I2C specifications. The minimum allowed frequency is 2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MHz,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 maximum frequency is limited by the maximum APB frequency (42 MHz) and cannot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exceed 50 MHz (peripheral intrinsic maximum limit).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0b000000: Not allowed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0b000001: Not allowed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0b000010: 2 MHz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...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0b110010: 50 MHz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Higher than 0b101010: Not allowed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8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159933"/>
          </a:xfrm>
        </p:spPr>
        <p:txBody>
          <a:bodyPr/>
          <a:lstStyle/>
          <a:p>
            <a:r>
              <a:rPr lang="en-US" dirty="0"/>
              <a:t>I2C Clock Control register (I2C_CCR)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708" y="1812860"/>
            <a:ext cx="8794731" cy="7525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5666" y="3336860"/>
            <a:ext cx="6096000" cy="305090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Bit 15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F/S: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I2C master mode selection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001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0: Sm mode I2C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001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1: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Fm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mode I2C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Bit 14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DUTY: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Fm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mode duty cycle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001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0: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Fm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mode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</a:t>
            </a:r>
            <a:r>
              <a:rPr lang="en-US" sz="1400" baseline="-250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low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/t</a:t>
            </a:r>
            <a:r>
              <a:rPr lang="en-US" sz="1400" baseline="-250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high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= 2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001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1: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Fm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mode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</a:t>
            </a:r>
            <a:r>
              <a:rPr lang="en-US" sz="1400" baseline="-250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low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/t</a:t>
            </a:r>
            <a:r>
              <a:rPr lang="en-US" sz="1400" baseline="-250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high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= 16/9 (see CCR)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Bits 13:12 Reserved, must be kept at reset value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Bits 11:0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CCR[11:0]: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Clock control register in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Fm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/Sm mode (Master mode)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001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Controls the SCL clock in master mode.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001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Sm mode or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SMBus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001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Thigh = CCR * T</a:t>
            </a:r>
            <a:r>
              <a:rPr lang="en-US" sz="1400" baseline="-250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PCLK1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00100" algn="just">
              <a:lnSpc>
                <a:spcPct val="115000"/>
              </a:lnSpc>
            </a:pP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Tlow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= CCR * T</a:t>
            </a:r>
            <a:r>
              <a:rPr lang="en-US" sz="1400" baseline="-250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PCLK1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64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159933"/>
          </a:xfrm>
        </p:spPr>
        <p:txBody>
          <a:bodyPr/>
          <a:lstStyle/>
          <a:p>
            <a:r>
              <a:rPr lang="en-US" dirty="0"/>
              <a:t>I2C Frequency Selection in I2C_CR2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562867"/>
              </p:ext>
            </p:extLst>
          </p:nvPr>
        </p:nvGraphicFramePr>
        <p:xfrm>
          <a:off x="2977977" y="1600211"/>
          <a:ext cx="7331653" cy="40470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7568"/>
                <a:gridCol w="4424085"/>
              </a:tblGrid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FREQ[5:0] in binary	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Allowed Freq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000000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Not allowed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000001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Not allowed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000010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 MHz  (minimum acceptable for Standard mode)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000011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 MHz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000100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 MHz  (minimum acceptable for Fast mode)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000101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 MHz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000110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 MHz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000111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 MHz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001000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 MHz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...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…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010000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 MHz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...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…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110010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50 MHz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  <a:tr h="23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Higher than 0b100100: Not allowed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4687" marR="846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72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33006"/>
          </a:xfrm>
        </p:spPr>
        <p:txBody>
          <a:bodyPr/>
          <a:lstStyle/>
          <a:p>
            <a:r>
              <a:rPr lang="en-US" dirty="0"/>
              <a:t>I2C TRISE register (I2C_TRISE)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596" y="2307771"/>
            <a:ext cx="9516348" cy="7825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59000" y="3613810"/>
            <a:ext cx="9474200" cy="1774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Bits 15:6 Reserved, must be kept at reset value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 algn="just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Bits 5:0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TRISE[5:0]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 Maximum rise time in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Fm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/Sm mode (Master mode)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These bits should provide the maximum duration of the SCL feedback loop in master mode.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 purpose is to keep a stable SCL frequency whatever the SCL rising edge duration.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These bits must be programmed with the maximum SCL rise time given in the I2C bus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specification, incremented by 1.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81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707690" cy="1733006"/>
          </a:xfrm>
        </p:spPr>
        <p:txBody>
          <a:bodyPr>
            <a:normAutofit/>
          </a:bodyPr>
          <a:lstStyle/>
          <a:p>
            <a:r>
              <a:rPr lang="en-US" sz="3200" dirty="0"/>
              <a:t>I2C_DR (Data Register) for Transmit/Receive Buffer Register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447" y="2173281"/>
            <a:ext cx="9521416" cy="8007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82238" y="3612313"/>
            <a:ext cx="8020595" cy="1826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0050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Bits 7:0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DR[7:0]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8-bit data register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028700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Byte received or to be transmitted to the bus.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SimSun" panose="02010600030101010101" pitchFamily="2" charset="-122"/>
                <a:ea typeface="Times New Roman" panose="02020603050405020304" pitchFamily="18" charset="0"/>
                <a:cs typeface="Arial" panose="020B0604020202020204" pitchFamily="34" charset="0"/>
              </a:rPr>
              <a:t>–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Transmitter mode: Byte transmission starts automatically when a byte is written in the 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028700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DR register. A continuous transmit stream can be maintained if the next data to be 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028700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transmitted is put in DR once the transmission is started (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TxE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=1)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57250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SimSun" panose="02010600030101010101" pitchFamily="2" charset="-122"/>
                <a:ea typeface="Times New Roman" panose="02020603050405020304" pitchFamily="18" charset="0"/>
                <a:cs typeface="Arial" panose="020B0604020202020204" pitchFamily="34" charset="0"/>
              </a:rPr>
              <a:t>–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Receiver mode: Received byte is copied into DR (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RxNE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=1). A continuous transmit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71550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Stream can be maintained if DR is read before the next data byte is received (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RxNE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=1).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09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-1"/>
            <a:ext cx="10707690" cy="2023533"/>
          </a:xfrm>
        </p:spPr>
        <p:txBody>
          <a:bodyPr>
            <a:normAutofit/>
          </a:bodyPr>
          <a:lstStyle/>
          <a:p>
            <a:r>
              <a:rPr lang="en-US" sz="3200" dirty="0"/>
              <a:t>I2C Status Register 1 (I2C_SR1)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329" y="3100659"/>
            <a:ext cx="9798709" cy="102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6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-1"/>
            <a:ext cx="10707690" cy="2023533"/>
          </a:xfrm>
        </p:spPr>
        <p:txBody>
          <a:bodyPr>
            <a:normAutofit/>
          </a:bodyPr>
          <a:lstStyle/>
          <a:p>
            <a:r>
              <a:rPr lang="en-US" sz="3200" dirty="0"/>
              <a:t>I2C Status Register 1(I2C_SR1) Bit Description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298631"/>
              </p:ext>
            </p:extLst>
          </p:nvPr>
        </p:nvGraphicFramePr>
        <p:xfrm>
          <a:off x="2930203" y="1583267"/>
          <a:ext cx="6986725" cy="38608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5877"/>
                <a:gridCol w="917453"/>
                <a:gridCol w="5353395"/>
              </a:tblGrid>
              <a:tr h="227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Bits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788" marR="807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Field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788" marR="807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Description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788" marR="80788" marT="0" marB="0"/>
                </a:tc>
              </a:tr>
              <a:tr h="11355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788" marR="807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TxE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788" marR="807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Data register empty (transmitter)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This is set when the transmit data register is empty and a byte of data can be written into the data register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0: Data register not empty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1: Data register empty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788" marR="80788" marT="0" marB="0"/>
                </a:tc>
              </a:tr>
              <a:tr h="908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788" marR="807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RxNE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788" marR="807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Data register not empty (receiver)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This is set when a byte is received in receive mode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0: Data register empty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1: Data register not empty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788" marR="80788" marT="0" marB="0"/>
                </a:tc>
              </a:tr>
              <a:tr h="15897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788" marR="807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BTF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788" marR="807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Byte transfer finished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 transmit mode, it is set when all the data are transmitted. The program should wait until this bit is set before issuing a stop condition.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 receive mode, it is set when a byte of data is received. The program should wait until this bit is set before reading from the data register.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0: data byte transfer not done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1: data byte transfer succeeded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788" marR="8078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803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-1"/>
            <a:ext cx="10707690" cy="2023533"/>
          </a:xfrm>
        </p:spPr>
        <p:txBody>
          <a:bodyPr>
            <a:normAutofit/>
          </a:bodyPr>
          <a:lstStyle/>
          <a:p>
            <a:r>
              <a:rPr lang="en-US" sz="3200" dirty="0"/>
              <a:t>I2C pins in STM32F4xx (See Appendix B full listing)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342778"/>
              </p:ext>
            </p:extLst>
          </p:nvPr>
        </p:nvGraphicFramePr>
        <p:xfrm>
          <a:off x="4114536" y="2311696"/>
          <a:ext cx="4436060" cy="28392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5612"/>
                <a:gridCol w="2310448"/>
              </a:tblGrid>
              <a:tr h="293478"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Function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</a:tr>
              <a:tr h="293478"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PB6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I2C1_SCL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</a:tr>
              <a:tr h="293478"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PB7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I2C1_SDA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</a:tr>
              <a:tr h="293478"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PB8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I2C1_SCL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</a:tr>
              <a:tr h="293478"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PB9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I2C1_SDA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</a:tr>
              <a:tr h="293478"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PB10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I2C2_SCL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</a:tr>
              <a:tr h="293478"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PB11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I2C2_SDA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</a:tr>
              <a:tr h="293478"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PA8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I2C3_SCL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</a:tr>
              <a:tr h="293478"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PC9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  <a:tc>
                  <a:txBody>
                    <a:bodyPr/>
                    <a:lstStyle/>
                    <a:p>
                      <a:pPr marL="499745" marR="0" indent="-4997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I2C3_SDA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0901" marR="11090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137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707690" cy="877141"/>
          </a:xfrm>
        </p:spPr>
        <p:txBody>
          <a:bodyPr>
            <a:normAutofit/>
          </a:bodyPr>
          <a:lstStyle/>
          <a:p>
            <a:r>
              <a:rPr lang="en-US" sz="2800" dirty="0"/>
              <a:t>Alternative pin function multiplexing (See Appendix B for full List)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800" y="877141"/>
            <a:ext cx="4501811" cy="592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707690" cy="1811867"/>
          </a:xfrm>
        </p:spPr>
        <p:txBody>
          <a:bodyPr>
            <a:normAutofit/>
          </a:bodyPr>
          <a:lstStyle/>
          <a:p>
            <a:r>
              <a:rPr lang="en-US" dirty="0"/>
              <a:t>GPIOx_MODER Register Options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264" y="1935087"/>
            <a:ext cx="8379699" cy="17479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93656" y="3897902"/>
            <a:ext cx="8458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Bits 2y:2y+1 </a:t>
            </a:r>
            <a:r>
              <a:rPr lang="en-US" sz="1600" b="1" dirty="0" err="1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MODERy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[1:0]: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Port x configuration bits (y = 0..15)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257300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These bits are written by software to configure the I/O direction mode.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257300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00: Input (reset state)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257300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01: General purpose output mode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257300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10: Alternate function mode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                          11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 Analog mode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3811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707690" cy="1811867"/>
          </a:xfrm>
        </p:spPr>
        <p:txBody>
          <a:bodyPr>
            <a:normAutofit/>
          </a:bodyPr>
          <a:lstStyle/>
          <a:p>
            <a:r>
              <a:rPr lang="en-US" dirty="0"/>
              <a:t>AFRL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979" y="1661789"/>
            <a:ext cx="7745029" cy="14031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120" y="3127150"/>
            <a:ext cx="5944693" cy="385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801504"/>
          </a:xfrm>
        </p:spPr>
        <p:txBody>
          <a:bodyPr/>
          <a:lstStyle/>
          <a:p>
            <a:r>
              <a:rPr lang="en-US" dirty="0"/>
              <a:t>DS1337 Pins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798" y="2517252"/>
            <a:ext cx="3198801" cy="191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3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801504"/>
          </a:xfrm>
        </p:spPr>
        <p:txBody>
          <a:bodyPr/>
          <a:lstStyle/>
          <a:p>
            <a:r>
              <a:rPr lang="en-US" dirty="0"/>
              <a:t>STM32F4xx Connections to RTC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691" y="2055589"/>
            <a:ext cx="6869336" cy="348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61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en-US" dirty="0"/>
              <a:t>DS1337 Address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799" y="1959776"/>
            <a:ext cx="7984067" cy="495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2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801504"/>
          </a:xfrm>
        </p:spPr>
        <p:txBody>
          <a:bodyPr/>
          <a:lstStyle/>
          <a:p>
            <a:r>
              <a:rPr lang="en-US" dirty="0"/>
              <a:t>Simplified Structure of SQW/INTB Pin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574" y="2183273"/>
            <a:ext cx="6638183" cy="342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8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 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076670"/>
              </p:ext>
            </p:extLst>
          </p:nvPr>
        </p:nvGraphicFramePr>
        <p:xfrm>
          <a:off x="3774916" y="3146002"/>
          <a:ext cx="5276686" cy="166497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384265"/>
                <a:gridCol w="1460070"/>
                <a:gridCol w="2432351"/>
              </a:tblGrid>
              <a:tr h="3139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RS2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RS1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Output Frequency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</a:tr>
              <a:tr h="3139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Hz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</a:tr>
              <a:tr h="3139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4.096 kHz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</a:tr>
              <a:tr h="3139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8.192 kHz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</a:tr>
              <a:tr h="3139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32.768 kHz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8651" marR="11865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821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Alarm </a:t>
            </a:r>
            <a:r>
              <a:rPr lang="en-US" dirty="0"/>
              <a:t>2 Register Mask 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591895"/>
              </p:ext>
            </p:extLst>
          </p:nvPr>
        </p:nvGraphicFramePr>
        <p:xfrm>
          <a:off x="2200222" y="3024205"/>
          <a:ext cx="8013370" cy="19457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8157"/>
                <a:gridCol w="830123"/>
                <a:gridCol w="830960"/>
                <a:gridCol w="830123"/>
                <a:gridCol w="4364007"/>
              </a:tblGrid>
              <a:tr h="3242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DY/DT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A2M4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A2M3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A2M2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Alarm </a:t>
                      </a:r>
                      <a:r>
                        <a:rPr lang="en-US" sz="1400" dirty="0">
                          <a:effectLst/>
                        </a:rPr>
                        <a:t>Rate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</a:tr>
              <a:tr h="3242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Alarm </a:t>
                      </a:r>
                      <a:r>
                        <a:rPr lang="en-US" sz="1400" dirty="0">
                          <a:effectLst/>
                        </a:rPr>
                        <a:t>once per minute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</a:tr>
              <a:tr h="3242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Alarm </a:t>
                      </a:r>
                      <a:r>
                        <a:rPr lang="en-US" sz="1400" dirty="0">
                          <a:effectLst/>
                        </a:rPr>
                        <a:t>when minutes match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</a:tr>
              <a:tr h="3242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Alarm </a:t>
                      </a:r>
                      <a:r>
                        <a:rPr lang="en-US" sz="1400" dirty="0">
                          <a:effectLst/>
                        </a:rPr>
                        <a:t>when hours and minutes match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</a:tr>
              <a:tr h="3242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Alarm </a:t>
                      </a:r>
                      <a:r>
                        <a:rPr lang="en-US" sz="1400" dirty="0">
                          <a:effectLst/>
                        </a:rPr>
                        <a:t>when date, hours, and minutes match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</a:tr>
              <a:tr h="3242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Alarm </a:t>
                      </a:r>
                      <a:r>
                        <a:rPr lang="en-US" sz="1400" dirty="0">
                          <a:effectLst/>
                        </a:rPr>
                        <a:t>when day, hours, and minutes match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5279" marR="8527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71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1260</TotalTime>
  <Words>1272</Words>
  <Application>Microsoft Office PowerPoint</Application>
  <PresentationFormat>Widescreen</PresentationFormat>
  <Paragraphs>323</Paragraphs>
  <Slides>33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SimSun</vt:lpstr>
      <vt:lpstr>Arial</vt:lpstr>
      <vt:lpstr>ArialMT</vt:lpstr>
      <vt:lpstr>Calibri</vt:lpstr>
      <vt:lpstr>Corbel</vt:lpstr>
      <vt:lpstr>Times New Roman</vt:lpstr>
      <vt:lpstr>Parallax</vt:lpstr>
      <vt:lpstr>Chapter9</vt:lpstr>
      <vt:lpstr>I2C Bus Characteristics</vt:lpstr>
      <vt:lpstr>I2C Bit Format</vt:lpstr>
      <vt:lpstr>START and STOP Conditions</vt:lpstr>
      <vt:lpstr>REPEATED START Condition</vt:lpstr>
      <vt:lpstr>Byte Format in I2C</vt:lpstr>
      <vt:lpstr>Address Byte Format in I2C</vt:lpstr>
      <vt:lpstr>Typical Data Transmission</vt:lpstr>
      <vt:lpstr>Clock Stretching</vt:lpstr>
      <vt:lpstr>Multi-byte Burst Write</vt:lpstr>
      <vt:lpstr>Multi-byte Burst Read</vt:lpstr>
      <vt:lpstr>I2C Module Base Address for STM32F4xx </vt:lpstr>
      <vt:lpstr>I2C Master Slave connection </vt:lpstr>
      <vt:lpstr>RCC APB1 peripheral clock enable register (RCC_APB1ENR) to enable clock to I2C</vt:lpstr>
      <vt:lpstr>Some I2C Registers in STM32F4xx</vt:lpstr>
      <vt:lpstr>I2C_CR1 (Control 1) Register </vt:lpstr>
      <vt:lpstr>I2C_CR2 (Control 2) Register </vt:lpstr>
      <vt:lpstr>I2C Clock Control register (I2C_CCR) </vt:lpstr>
      <vt:lpstr>I2C Frequency Selection in I2C_CR2 Register</vt:lpstr>
      <vt:lpstr>I2C TRISE register (I2C_TRISE) </vt:lpstr>
      <vt:lpstr>I2C_DR (Data Register) for Transmit/Receive Buffer Register </vt:lpstr>
      <vt:lpstr>I2C Status Register 1 (I2C_SR1) </vt:lpstr>
      <vt:lpstr>I2C Status Register 1(I2C_SR1) Bit Description </vt:lpstr>
      <vt:lpstr>I2C pins in STM32F4xx (See Appendix B full listing) </vt:lpstr>
      <vt:lpstr>Alternative pin function multiplexing (See Appendix B for full List) </vt:lpstr>
      <vt:lpstr>GPIOx_MODER Register Options </vt:lpstr>
      <vt:lpstr>AFRL Register</vt:lpstr>
      <vt:lpstr>DS1337 Pins</vt:lpstr>
      <vt:lpstr>STM32F4xx Connections to RTC </vt:lpstr>
      <vt:lpstr>DS1337 Address Map</vt:lpstr>
      <vt:lpstr>Simplified Structure of SQW/INTB Pin</vt:lpstr>
      <vt:lpstr>RS bits</vt:lpstr>
      <vt:lpstr>Alarm 2 Register Mask Bits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427</cp:revision>
  <dcterms:created xsi:type="dcterms:W3CDTF">2016-04-05T15:14:57Z</dcterms:created>
  <dcterms:modified xsi:type="dcterms:W3CDTF">2018-05-18T09:23:04Z</dcterms:modified>
</cp:coreProperties>
</file>