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2" r:id="rId7"/>
    <p:sldId id="295" r:id="rId8"/>
    <p:sldId id="296" r:id="rId9"/>
    <p:sldId id="263" r:id="rId10"/>
    <p:sldId id="297" r:id="rId11"/>
    <p:sldId id="264" r:id="rId12"/>
    <p:sldId id="298" r:id="rId13"/>
    <p:sldId id="299" r:id="rId14"/>
    <p:sldId id="300" r:id="rId15"/>
    <p:sldId id="301" r:id="rId16"/>
    <p:sldId id="286" r:id="rId17"/>
    <p:sldId id="302" r:id="rId18"/>
    <p:sldId id="303" r:id="rId19"/>
    <p:sldId id="304" r:id="rId20"/>
    <p:sldId id="281" r:id="rId21"/>
    <p:sldId id="282" r:id="rId22"/>
    <p:sldId id="283" r:id="rId23"/>
    <p:sldId id="293" r:id="rId24"/>
    <p:sldId id="294" r:id="rId25"/>
    <p:sldId id="287" r:id="rId26"/>
    <p:sldId id="28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65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83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448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1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937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06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10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569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73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85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43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333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81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105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14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513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367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89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SPI Protocol and DAC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Bus vs. Traditional Parallel Bus Connection to Microcontroller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8-1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82609" y="2438399"/>
            <a:ext cx="6822116" cy="34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8-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50403" y="2438399"/>
            <a:ext cx="6286527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Clock Polarity and phase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137" y="2438399"/>
            <a:ext cx="7817059" cy="42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Clock Polarity and phase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3641178"/>
              </p:ext>
            </p:extLst>
          </p:nvPr>
        </p:nvGraphicFramePr>
        <p:xfrm>
          <a:off x="1939217" y="3151459"/>
          <a:ext cx="9012639" cy="210312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116430"/>
                <a:gridCol w="1075833"/>
                <a:gridCol w="5480659"/>
                <a:gridCol w="1339717"/>
              </a:tblGrid>
              <a:tr h="6936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Clock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Polarity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Clock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Phase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Data read and change time	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SPI Mode 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</a:tr>
              <a:tr h="3468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read on falling edge, changed on a rising edge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</a:tr>
              <a:tr h="3468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read on rising edge, changed on a falling edge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</a:tr>
              <a:tr h="3468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read on rising edge, changed on a falling edge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</a:tr>
              <a:tr h="3468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read on falling edge, changed on a rising edge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SSI Module Base Address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2543603"/>
              </p:ext>
            </p:extLst>
          </p:nvPr>
        </p:nvGraphicFramePr>
        <p:xfrm>
          <a:off x="3895920" y="3476679"/>
          <a:ext cx="5486400" cy="164973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Module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Base Address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ArialMT"/>
                          <a:cs typeface="ArialMT"/>
                        </a:rPr>
                        <a:t>SSI0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ArialMT"/>
                          <a:cs typeface="ArialMT"/>
                        </a:rPr>
                        <a:t>0x40008000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ArialMT"/>
                          <a:cs typeface="ArialMT"/>
                        </a:rPr>
                        <a:t>SSI1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ArialMT"/>
                          <a:cs typeface="ArialMT"/>
                        </a:rPr>
                        <a:t>0x40009000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ArialMT"/>
                          <a:cs typeface="ArialMT"/>
                        </a:rPr>
                        <a:t>SSI2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ArialMT"/>
                          <a:cs typeface="ArialMT"/>
                        </a:rPr>
                        <a:t>0x4000A000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ArialMT"/>
                          <a:cs typeface="ArialMT"/>
                        </a:rPr>
                        <a:t>SSI3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ArialMT"/>
                          <a:cs typeface="ArialMT"/>
                        </a:rPr>
                        <a:t>0x4000B000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RCGCSSI, Offset 0x61C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137" y="4016708"/>
            <a:ext cx="7817059" cy="108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67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SSICR0, Offset 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137" y="4098362"/>
            <a:ext cx="7817059" cy="92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0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en-US" dirty="0" err="1"/>
              <a:t>eUSCI</a:t>
            </a:r>
            <a:r>
              <a:rPr lang="en-US" dirty="0"/>
              <a:t> Registers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1841335"/>
              </p:ext>
            </p:extLst>
          </p:nvPr>
        </p:nvGraphicFramePr>
        <p:xfrm>
          <a:off x="1893745" y="1330731"/>
          <a:ext cx="10018712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763"/>
                <a:gridCol w="1528549"/>
                <a:gridCol w="3384645"/>
                <a:gridCol w="3996755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Function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Description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0-3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DSS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Data Size Select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0x03 to 0x0F for 4-bit to 16-bit data size</a:t>
                      </a:r>
                    </a:p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0x07 means 8-bit data size </a:t>
                      </a:r>
                    </a:p>
                    <a:p>
                      <a:pPr algn="ctr"/>
                      <a:endParaRPr lang="en-US" sz="18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en-US" sz="2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en-US" sz="2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en-US" sz="2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en-US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4-5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Frame Format Select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 for SPI, 1 for TI, and 2 for MICROWIRE frame format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Serial Clock Polarity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Clock polarity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Serial Clock Phase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Clock phase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8-15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Serial Clock Rate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BR=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SysClk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/(CPSDVSR * (1 + SCR))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12" y="2497540"/>
            <a:ext cx="3215246" cy="11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Rate selection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581265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82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720" y="685800"/>
            <a:ext cx="11081982" cy="1752599"/>
          </a:xfrm>
        </p:spPr>
        <p:txBody>
          <a:bodyPr>
            <a:normAutofit/>
          </a:bodyPr>
          <a:lstStyle/>
          <a:p>
            <a:r>
              <a:rPr lang="it-IT" sz="3600" dirty="0"/>
              <a:t>Register 5, SSI Clock Prescale (SSICPSR), offset 0x010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606386"/>
            <a:ext cx="9144000" cy="109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720" y="685800"/>
            <a:ext cx="11081982" cy="1752599"/>
          </a:xfrm>
        </p:spPr>
        <p:txBody>
          <a:bodyPr>
            <a:normAutofit/>
          </a:bodyPr>
          <a:lstStyle/>
          <a:p>
            <a:r>
              <a:rPr lang="it-IT" sz="3600" dirty="0"/>
              <a:t>Register 2, SSI Control 1 (SSICR1), offset 0x004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611282"/>
            <a:ext cx="9144000" cy="108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4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720" y="685800"/>
            <a:ext cx="11081982" cy="1752599"/>
          </a:xfrm>
        </p:spPr>
        <p:txBody>
          <a:bodyPr>
            <a:normAutofit/>
          </a:bodyPr>
          <a:lstStyle/>
          <a:p>
            <a:r>
              <a:rPr lang="it-IT" sz="3600" dirty="0"/>
              <a:t>SSIDR register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636702"/>
            <a:ext cx="9144000" cy="103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1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720" y="685800"/>
            <a:ext cx="11081982" cy="1752599"/>
          </a:xfrm>
        </p:spPr>
        <p:txBody>
          <a:bodyPr>
            <a:normAutofit/>
          </a:bodyPr>
          <a:lstStyle/>
          <a:p>
            <a:r>
              <a:rPr lang="it-IT" sz="3600" dirty="0"/>
              <a:t>Register 3, SSI Data (SSIDR), offset 0x008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254" y="2438399"/>
            <a:ext cx="7321055" cy="363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1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720" y="685800"/>
            <a:ext cx="11081982" cy="1752599"/>
          </a:xfrm>
        </p:spPr>
        <p:txBody>
          <a:bodyPr>
            <a:normAutofit/>
          </a:bodyPr>
          <a:lstStyle/>
          <a:p>
            <a:r>
              <a:rPr lang="it-IT" sz="3600" dirty="0"/>
              <a:t>Register 4, SSI Status (SSISR), offset 0x00C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254" y="3825010"/>
            <a:ext cx="7321055" cy="86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7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SSI Status (SSISR)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0584500"/>
              </p:ext>
            </p:extLst>
          </p:nvPr>
        </p:nvGraphicFramePr>
        <p:xfrm>
          <a:off x="1620788" y="2162033"/>
          <a:ext cx="10018712" cy="354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752"/>
                <a:gridCol w="1528549"/>
                <a:gridCol w="3343701"/>
                <a:gridCol w="4269710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Function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TFE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Transmit FIFO Empty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bit is 1 when the transmit FIFO is empty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TNF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Transmit FIFO Not Full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bit is 1 when the SSI transmit FIFO not full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Receive FIFO Not Empty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bit is 1 when the receive FIFO is not empty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RFF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Receive FIFO Full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bit is 1 when the receive FIFO is full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BSY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Busy Bit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bit is 1 when the SSI is currently transmitting or receiving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310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GPIO Pin Assignment for all 4 SSI Modules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543913"/>
              </p:ext>
            </p:extLst>
          </p:nvPr>
        </p:nvGraphicFramePr>
        <p:xfrm>
          <a:off x="1620790" y="2243920"/>
          <a:ext cx="10018712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4678"/>
                <a:gridCol w="2504678"/>
                <a:gridCol w="2504678"/>
                <a:gridCol w="2504678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Module Pin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GPIO Pin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Module Pin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GPIO Pin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SSI0Clk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ArialMT"/>
                          <a:cs typeface="ArialMT"/>
                        </a:rPr>
                        <a:t>PA2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SSI2Clk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PB4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SSI0Fss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ArialMT"/>
                          <a:cs typeface="ArialMT"/>
                        </a:rPr>
                        <a:t>PA3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SSI2Fss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PB5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SSI0Rx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ArialMT"/>
                          <a:cs typeface="ArialMT"/>
                        </a:rPr>
                        <a:t>PA4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SSI2Rx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PB6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SSI0Tx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ArialMT"/>
                          <a:cs typeface="ArialMT"/>
                        </a:rPr>
                        <a:t>PA5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SSI2TX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PB7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SSI1Clk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PD0 or PF2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SSI3Clk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PD0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SSI1Fss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PD1 or PF3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SSI3Fss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PD1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SSI1Rx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PD2 or PF0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Courier"/>
                        </a:rPr>
                        <a:t>SSI3Rx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PD2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SSI1TX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PD3 or PF1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SSI3TX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PD3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93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720" y="685800"/>
            <a:ext cx="11081982" cy="1752599"/>
          </a:xfrm>
        </p:spPr>
        <p:txBody>
          <a:bodyPr>
            <a:normAutofit/>
          </a:bodyPr>
          <a:lstStyle/>
          <a:p>
            <a:r>
              <a:rPr lang="it-IT" sz="3600" dirty="0"/>
              <a:t>Register 6, SSIIM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62" y="3825010"/>
            <a:ext cx="7246838" cy="86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92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24334"/>
          </a:xfrm>
        </p:spPr>
        <p:txBody>
          <a:bodyPr/>
          <a:lstStyle/>
          <a:p>
            <a:r>
              <a:rPr lang="en-US" dirty="0"/>
              <a:t>Register 6, SSIIM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6516463"/>
              </p:ext>
            </p:extLst>
          </p:nvPr>
        </p:nvGraphicFramePr>
        <p:xfrm>
          <a:off x="1770916" y="1909479"/>
          <a:ext cx="10018712" cy="3451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443"/>
                <a:gridCol w="941696"/>
                <a:gridCol w="4094328"/>
                <a:gridCol w="4365245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Function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RORIM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Receive Overrun Interrupt Mask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receive FIFO overrun interrupt is masked when RORIM is zero and not masked when it is one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RTIM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Receive Time-Out Interrupt Mask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receive FIFO time-out interrupt is masked when RTIM is zero and not masked when it is one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RXIM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Receive FIFO Interrupt Mask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receive FIFO interrupt is masked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when RXIM is zero and not masked when it is one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TXIM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SSI Transmit FIFO Interrupt Mask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transmit FIFO interrupt is masked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when TXIM is zero and not masked when it is one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90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Internal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5" name="Content Placeholder 4" descr="F8-16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69366" y="2438399"/>
            <a:ext cx="7848602" cy="399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a Packet of Data to LTC166x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6" name="Content Placeholder 5" descr="F8-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21667" y="3510517"/>
            <a:ext cx="9144000" cy="128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DAC Control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721640"/>
              </p:ext>
            </p:extLst>
          </p:nvPr>
        </p:nvGraphicFramePr>
        <p:xfrm>
          <a:off x="1484311" y="2438399"/>
          <a:ext cx="10018712" cy="3908298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540039"/>
                <a:gridCol w="1616092"/>
                <a:gridCol w="1330899"/>
                <a:gridCol w="1616092"/>
                <a:gridCol w="3915590"/>
              </a:tblGrid>
              <a:tr h="645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A3  A2  A1  A0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Interrupt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Power Down Status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Comments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538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Change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operation. power-down status unchanged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0 0 0 1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Load DAC A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input register A with data. DAC outputs unchanged. power-down Status unchanged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0 0 1 0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DAC B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input register B with data. DAC outputs unchanged. power-down status unchanged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0 0 1 1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Reserved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0 1 0 0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0 1 0 1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DAC Control </a:t>
            </a:r>
            <a:r>
              <a:rPr lang="en-US" dirty="0" smtClean="0"/>
              <a:t>Functions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255431"/>
              </p:ext>
            </p:extLst>
          </p:nvPr>
        </p:nvGraphicFramePr>
        <p:xfrm>
          <a:off x="1484311" y="2438399"/>
          <a:ext cx="10018712" cy="385572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540039"/>
                <a:gridCol w="1616092"/>
                <a:gridCol w="1330899"/>
                <a:gridCol w="1616092"/>
                <a:gridCol w="3915590"/>
              </a:tblGrid>
              <a:tr h="645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A3  A2  A1  A0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Interrupt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Power Down Status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Comments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0 1 1 0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0 1 1 1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1 0 0 0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both DAC Regs with existing contents of input Regs. Outputs update. Part wakes up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1 0 0 1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DAC A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input Reg A. Load DAC Regs with new contents of input Reg A and existing contents of Reg B. Outputs update. 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1 0 1 0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DAC B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Load input </a:t>
                      </a:r>
                      <a:r>
                        <a:rPr lang="en-US" sz="1600" dirty="0" err="1">
                          <a:effectLst/>
                        </a:rPr>
                        <a:t>Reg</a:t>
                      </a:r>
                      <a:r>
                        <a:rPr lang="en-US" sz="1600" dirty="0">
                          <a:effectLst/>
                        </a:rPr>
                        <a:t> B. Load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with existing </a:t>
                      </a:r>
                      <a:r>
                        <a:rPr lang="en-US" sz="1600" dirty="0" err="1">
                          <a:effectLst/>
                        </a:rPr>
                        <a:t>contentsof</a:t>
                      </a:r>
                      <a:r>
                        <a:rPr lang="en-US" sz="1600" dirty="0">
                          <a:effectLst/>
                        </a:rPr>
                        <a:t> input </a:t>
                      </a:r>
                      <a:r>
                        <a:rPr lang="en-US" sz="1600" dirty="0" err="1">
                          <a:effectLst/>
                        </a:rPr>
                        <a:t>Reg</a:t>
                      </a:r>
                      <a:r>
                        <a:rPr lang="en-US" sz="1600" dirty="0">
                          <a:effectLst/>
                        </a:rPr>
                        <a:t> A and new contents of </a:t>
                      </a:r>
                      <a:r>
                        <a:rPr lang="en-US" sz="1600" dirty="0" err="1">
                          <a:effectLst/>
                        </a:rPr>
                        <a:t>Reg</a:t>
                      </a:r>
                      <a:r>
                        <a:rPr lang="en-US" sz="1600" dirty="0">
                          <a:effectLst/>
                        </a:rPr>
                        <a:t> B. Outputs update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27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DAC Control Functions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587122"/>
              </p:ext>
            </p:extLst>
          </p:nvPr>
        </p:nvGraphicFramePr>
        <p:xfrm>
          <a:off x="1275546" y="2438399"/>
          <a:ext cx="9676310" cy="4013454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463040"/>
                <a:gridCol w="1645920"/>
                <a:gridCol w="1097280"/>
                <a:gridCol w="1554480"/>
                <a:gridCol w="3915590"/>
              </a:tblGrid>
              <a:tr h="645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A3  A2  A1  A0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Interrupt Register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Power Down Status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Comments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1 0 1 1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1 1 0 1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Wake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Part wakes up. Input and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unchanged. DAC outputs reflect existing contents of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1 1 1 0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Update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Sleep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Part goes to sleep. Input and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unchanged. DAC outputs set to high impedance state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978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1 1 1 1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Load ADCs A, B with same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10-bit code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Load both input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. Load both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with new contents of input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. Outputs update. Part wakes up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94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LTC1661 to the Microcontroller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21" y="2849041"/>
            <a:ext cx="7299691" cy="289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4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Generated </a:t>
            </a:r>
            <a:r>
              <a:rPr lang="en-US" dirty="0" err="1"/>
              <a:t>sawTooth</a:t>
            </a:r>
            <a:r>
              <a:rPr lang="en-US" dirty="0"/>
              <a:t> waveform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Content Placeholder 4" descr="F8-18_sawTooth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97870" y="3142211"/>
            <a:ext cx="8608024" cy="217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5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1241</TotalTime>
  <Words>935</Words>
  <Application>Microsoft Office PowerPoint</Application>
  <PresentationFormat>Widescreen</PresentationFormat>
  <Paragraphs>314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ArialMT</vt:lpstr>
      <vt:lpstr>Calibri</vt:lpstr>
      <vt:lpstr>Corbel</vt:lpstr>
      <vt:lpstr>Courier</vt:lpstr>
      <vt:lpstr>Parallax</vt:lpstr>
      <vt:lpstr>Chapter 8</vt:lpstr>
      <vt:lpstr>SPI Bus vs. Traditional Parallel Bus Connection to Microcontroller</vt:lpstr>
      <vt:lpstr>SPI Architecture</vt:lpstr>
      <vt:lpstr>SPI Clock Polarity and phase</vt:lpstr>
      <vt:lpstr>SPI Clock Polarity and phase</vt:lpstr>
      <vt:lpstr>SSI Module Base Address</vt:lpstr>
      <vt:lpstr>RCGCSSI, Offset 0x61C</vt:lpstr>
      <vt:lpstr>SSICR0, Offset 0</vt:lpstr>
      <vt:lpstr>eUSCI Registers</vt:lpstr>
      <vt:lpstr>Bit Rate selection</vt:lpstr>
      <vt:lpstr>Register 5, SSI Clock Prescale (SSICPSR), offset 0x010</vt:lpstr>
      <vt:lpstr>Register 2, SSI Control 1 (SSICR1), offset 0x004</vt:lpstr>
      <vt:lpstr>SSIDR register</vt:lpstr>
      <vt:lpstr>Register 3, SSI Data (SSIDR), offset 0x008</vt:lpstr>
      <vt:lpstr>Register 4, SSI Status (SSISR), offset 0x00C</vt:lpstr>
      <vt:lpstr>SSI Status (SSISR)</vt:lpstr>
      <vt:lpstr>GPIO Pin Assignment for all 4 SSI Modules</vt:lpstr>
      <vt:lpstr>Register 6, SSIIM </vt:lpstr>
      <vt:lpstr>Register 6, SSIIM</vt:lpstr>
      <vt:lpstr>LTC1661 Internal Block Diagram</vt:lpstr>
      <vt:lpstr>Sending a Packet of Data to LTC166x</vt:lpstr>
      <vt:lpstr>LTC1661 DAC Control Functions</vt:lpstr>
      <vt:lpstr>LTC1661 DAC Control Functions (Cont.)</vt:lpstr>
      <vt:lpstr>LTC1661 DAC Control Functions (Cont.)</vt:lpstr>
      <vt:lpstr>Connecting LTC1661 to the Microcontroller</vt:lpstr>
      <vt:lpstr>The Generated sawTooth waveform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421</cp:revision>
  <dcterms:created xsi:type="dcterms:W3CDTF">2016-04-05T15:14:57Z</dcterms:created>
  <dcterms:modified xsi:type="dcterms:W3CDTF">2017-09-11T13:09:51Z</dcterms:modified>
</cp:coreProperties>
</file>