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4044" r:id="rId1"/>
  </p:sldMasterIdLst>
  <p:sldIdLst>
    <p:sldId id="256" r:id="rId2"/>
    <p:sldId id="291" r:id="rId3"/>
    <p:sldId id="322" r:id="rId4"/>
    <p:sldId id="319" r:id="rId5"/>
    <p:sldId id="323" r:id="rId6"/>
    <p:sldId id="324" r:id="rId7"/>
    <p:sldId id="325" r:id="rId8"/>
    <p:sldId id="326" r:id="rId9"/>
    <p:sldId id="31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012"/>
    <a:srgbClr val="BE1F47"/>
    <a:srgbClr val="F4EDF9"/>
    <a:srgbClr val="DC2857"/>
    <a:srgbClr val="E4567B"/>
    <a:srgbClr val="77B046"/>
    <a:srgbClr val="EE96AD"/>
    <a:srgbClr val="441D61"/>
    <a:srgbClr val="A568D2"/>
    <a:srgbClr val="5A2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/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.xml><?xml version="1.0" encoding="utf-8"?>
<inkml:ink xmlns:inkml="http://www.w3.org/2003/InkML">
  <inkml:definitions/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7.xml><?xml version="1.0" encoding="utf-8"?>
<inkml:ink xmlns:inkml="http://www.w3.org/2003/InkML">
  <inkml:definitions/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0.xml><?xml version="1.0" encoding="utf-8"?>
<inkml:ink xmlns:inkml="http://www.w3.org/2003/InkML">
  <inkml:definitions/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3.xml><?xml version="1.0" encoding="utf-8"?>
<inkml:ink xmlns:inkml="http://www.w3.org/2003/InkML">
  <inkml:definitions/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6.xml><?xml version="1.0" encoding="utf-8"?>
<inkml:ink xmlns:inkml="http://www.w3.org/2003/InkML">
  <inkml:definitions/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9.xml><?xml version="1.0" encoding="utf-8"?>
<inkml:ink xmlns:inkml="http://www.w3.org/2003/InkML">
  <inkml:definitions/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2.xml><?xml version="1.0" encoding="utf-8"?>
<inkml:ink xmlns:inkml="http://www.w3.org/2003/InkML">
  <inkml:definitions/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5.xml><?xml version="1.0" encoding="utf-8"?>
<inkml:ink xmlns:inkml="http://www.w3.org/2003/InkML">
  <inkml:definitions/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7A80-F50D-4E29-94A6-FF5EA1478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B8C186-FC99-4B93-9583-2004DD6A6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17D93-9BE4-44C7-9ADF-6F29A94E3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85870-E296-422F-9E27-61618503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E828C-32ED-4FAF-988C-E0407D52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7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0638-0AB0-4FA1-AF00-19A2D00F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0E39B-FA36-4498-B908-AE25D0B1F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9C2C4-038F-42C4-8D91-A8B9B41B1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03677-5E98-4FEE-A9A3-69BF156C1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D4B77-83C2-4629-AF7E-60414A2A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2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8170-E1F6-4325-A723-E9C321D0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6B5FC-16AE-4B2B-8C9F-C9272CE95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61393-6F94-41B8-AA6B-5D03B783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7B313-FD1C-4356-B06C-B3BE55E6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56385-1A68-41E8-B248-B6288CFB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0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3D23-92D3-4A86-AEC8-9E11A515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06217-3C4D-4A18-93A7-9DE42B8F3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BE913-F80B-4453-91B9-37A09FCF5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68031-524D-4971-A342-655EF0AC4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8DCAD-1ABF-4D9E-98F6-F3CC2884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1F4ED-DF18-4C80-992C-ED80E949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0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EE38-8650-49FB-914A-9EB87EFA0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C7B61-A440-41DB-ADC7-5C632A200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EB68-BEA5-4E39-B820-AAB91F42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09D608-4AAA-450D-81FA-A89F1DDDD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29B79-5633-4ADD-A4A0-83DC4A750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813CA4-8E71-464E-8DB4-DA87ACD9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16F23-3CFF-4474-A2D2-A7356D03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83B173-6ED5-4035-A2F7-FA4B07A2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6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0F49-2BEA-4877-9F59-2E1DD81C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F0BA2-EC0D-474C-96C1-03ADA9C28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CABE8A-101F-43F4-A188-B4A7BCD55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B1A3D-5571-4873-8D3F-95748F04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9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FF493-38FF-4E15-990E-550DAAD0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4314C6-8AFE-425B-AA49-4F5E0D64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85BF9-561D-445A-A949-2AA4D7266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86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2100D-E18C-4FE5-94D9-110E25CC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DCF40-4A88-416C-AABD-340C72C94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860AB-6C1C-43CC-A153-61450AD28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5555-0F2D-4287-9695-C596CA16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A6E11-F0DF-4C60-A418-1FDE125B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13D93-08C8-4AC6-8FED-DDCBE8B9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7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01B4-71B9-4190-8AD8-4FD69C41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D6DB90-39F3-44BF-8F9F-AFE37598B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484CC-E2F8-4E36-9B33-9196E6176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4415A-5360-494E-B283-5A2CFAE8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FE8A4-A69D-42B5-9E3D-284E7E77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2536D-C70D-4052-B56E-A3456A62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7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D01A-1A28-4042-AF86-5C8A3203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D821D-55F8-475C-B90B-63294F191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D530D-67D0-49B0-A972-4696FDAE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A4AC-F900-4768-8B43-6F36A4A7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62EEA-1E1C-4A13-9E6E-6D3101B5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063101-A994-4635-AB37-C079F5E255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6901F-0036-4903-8443-EED07A713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22E4D-7093-413B-8943-5164C06B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B358F-B4C8-46CA-BFB3-840764F8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293A-EAAC-435E-A360-A49B56D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5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8EC1B-1576-4B18-9580-C5A6EF06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FD173-484E-4E4E-892F-D967DB13B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EB92F-6E93-481B-B837-7CB7EF56D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3DC49-7A07-44E1-9037-1E4993D740D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5BDF9-956F-4836-8B9A-7110AE6A8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D155-783A-43C2-A6CA-E98CDECFB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6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2.jpe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customXml" Target="../ink/ink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7" Type="http://schemas.openxmlformats.org/officeDocument/2006/relationships/image" Target="../media/image3.jpe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customXml" Target="../ink/ink9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7" Type="http://schemas.openxmlformats.org/officeDocument/2006/relationships/image" Target="../media/image10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7" Type="http://schemas.openxmlformats.org/officeDocument/2006/relationships/image" Target="../media/image11.jpe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1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ustomXml" Target="../ink/ink17.xml"/><Relationship Id="rId7" Type="http://schemas.openxmlformats.org/officeDocument/2006/relationships/image" Target="../media/image12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18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customXml" Target="../ink/ink20.xml"/><Relationship Id="rId7" Type="http://schemas.openxmlformats.org/officeDocument/2006/relationships/image" Target="../media/image13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2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7" Type="http://schemas.openxmlformats.org/officeDocument/2006/relationships/image" Target="../media/image14.jpe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2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customXml" Target="../ink/ink27.xml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C52FE46-B9E6-4B6A-AFC9-273CE6C44CF6}"/>
              </a:ext>
            </a:extLst>
          </p:cNvPr>
          <p:cNvSpPr/>
          <p:nvPr/>
        </p:nvSpPr>
        <p:spPr>
          <a:xfrm>
            <a:off x="975358" y="526203"/>
            <a:ext cx="10241280" cy="1345196"/>
          </a:xfrm>
          <a:prstGeom prst="roundRect">
            <a:avLst/>
          </a:prstGeom>
          <a:gradFill flip="none" rotWithShape="1"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E4567B"/>
              </a:solidFill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D52A9034-A0E4-49C3-89AF-F5FF841D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660278"/>
            <a:ext cx="1035765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Appendix A:</a:t>
            </a:r>
          </a:p>
          <a:p>
            <a:pPr algn="ctr"/>
            <a:r>
              <a:rPr lang="en-US" sz="2800" b="1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Pico Pins </a:t>
            </a:r>
            <a:r>
              <a:rPr lang="en-US" sz="28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Block Diagram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51825" y="114795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47505" y="112754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AD8F47F9-58C6-4BB0-BFFA-3D1268982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3115942"/>
            <a:ext cx="711506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BE1F47"/>
                </a:solidFill>
              </a:rPr>
              <a:t>Raspberry Pi Pico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 Interfacing and Programming 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with </a:t>
            </a:r>
            <a:r>
              <a:rPr lang="en-US" sz="3600" b="1" dirty="0" err="1">
                <a:solidFill>
                  <a:srgbClr val="BE1F47"/>
                </a:solidFill>
              </a:rPr>
              <a:t>MicroPython</a:t>
            </a:r>
            <a:endParaRPr lang="en-US" sz="3600" dirty="0">
              <a:solidFill>
                <a:srgbClr val="BE1F47"/>
              </a:solidFill>
            </a:endParaRPr>
          </a:p>
        </p:txBody>
      </p:sp>
      <p:sp>
        <p:nvSpPr>
          <p:cNvPr id="39" name="Rectangle 18">
            <a:extLst>
              <a:ext uri="{FF2B5EF4-FFF2-40B4-BE49-F238E27FC236}">
                <a16:creationId xmlns:a16="http://schemas.microsoft.com/office/drawing/2014/main" id="{1B8B6606-A3D7-444F-9503-C7EE14C91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5996745"/>
            <a:ext cx="7115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www.MicroDigitalEd.com</a:t>
            </a:r>
            <a:endParaRPr lang="en-US" altLang="en-US" sz="2000" b="1" dirty="0">
              <a:solidFill>
                <a:srgbClr val="36001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567D47-26BD-B5D2-168C-78A0ED1EC3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26" y="2373338"/>
            <a:ext cx="3058810" cy="39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6" grpId="0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A-1:  Pico 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68742D8-7A69-E9E9-36B6-9F7A46FD82B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" t="5750" b="9750"/>
          <a:stretch/>
        </p:blipFill>
        <p:spPr bwMode="auto">
          <a:xfrm>
            <a:off x="1548099" y="1505081"/>
            <a:ext cx="8466057" cy="4761276"/>
          </a:xfrm>
          <a:prstGeom prst="rect">
            <a:avLst/>
          </a:prstGeom>
          <a:noFill/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6076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A-2: Pico Board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79275D3-090D-1CD5-ADF2-84A14712029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876" y="1852290"/>
            <a:ext cx="8611386" cy="40352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646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A-3: Pico Pins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C5947B5-8F38-BC73-6207-91BEC9883AA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" b="2848"/>
          <a:stretch/>
        </p:blipFill>
        <p:spPr bwMode="auto">
          <a:xfrm>
            <a:off x="2351231" y="1410780"/>
            <a:ext cx="7304806" cy="5151188"/>
          </a:xfrm>
          <a:prstGeom prst="rect">
            <a:avLst/>
          </a:prstGeom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702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A-4: Pico board with header 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74B1D05-8ACF-36AB-0D67-932E0D8D3FF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1" b="7154"/>
          <a:stretch/>
        </p:blipFill>
        <p:spPr bwMode="auto">
          <a:xfrm>
            <a:off x="2513722" y="1777907"/>
            <a:ext cx="6979824" cy="42055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5260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A-5: RP2040 Microcontroller High-Level Block Diagram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D7ACE6-D84D-5D79-EE88-20B4A7AF1B2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08" b="1577"/>
          <a:stretch/>
        </p:blipFill>
        <p:spPr bwMode="auto">
          <a:xfrm>
            <a:off x="2474455" y="1378622"/>
            <a:ext cx="7427819" cy="5183346"/>
          </a:xfrm>
          <a:prstGeom prst="rect">
            <a:avLst/>
          </a:prstGeom>
          <a:noFill/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825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A-6: RP2040 Pin-out 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8E2CCC5-92C4-D4E8-9605-4DA4B9078B9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6" t="3826" r="3846" b="1727"/>
          <a:stretch/>
        </p:blipFill>
        <p:spPr bwMode="auto">
          <a:xfrm>
            <a:off x="3306042" y="1305000"/>
            <a:ext cx="5395184" cy="5284947"/>
          </a:xfrm>
          <a:prstGeom prst="rect">
            <a:avLst/>
          </a:prstGeom>
          <a:noFill/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3939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7" y="513534"/>
            <a:ext cx="101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A-7: RP2040 pin functions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415532-FB9B-27D9-BF0D-785BE650DE6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" t="2293" r="5217" b="3036"/>
          <a:stretch/>
        </p:blipFill>
        <p:spPr bwMode="auto">
          <a:xfrm>
            <a:off x="3239752" y="1304155"/>
            <a:ext cx="5527764" cy="5257813"/>
          </a:xfrm>
          <a:prstGeom prst="rect">
            <a:avLst/>
          </a:prstGeom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0200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A-8: RP2040 GPIO Alternate Functions </a:t>
            </a:r>
            <a:endParaRPr lang="en-US" sz="2400" dirty="0">
              <a:solidFill>
                <a:srgbClr val="360012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FF01DEF-53A0-120F-F6DF-1DA364EE9A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773954"/>
              </p:ext>
            </p:extLst>
          </p:nvPr>
        </p:nvGraphicFramePr>
        <p:xfrm>
          <a:off x="688258" y="1233470"/>
          <a:ext cx="10815486" cy="5472937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657026">
                  <a:extLst>
                    <a:ext uri="{9D8B030D-6E8A-4147-A177-3AD203B41FA5}">
                      <a16:colId xmlns:a16="http://schemas.microsoft.com/office/drawing/2014/main" val="4068849111"/>
                    </a:ext>
                  </a:extLst>
                </a:gridCol>
                <a:gridCol w="1032966">
                  <a:extLst>
                    <a:ext uri="{9D8B030D-6E8A-4147-A177-3AD203B41FA5}">
                      <a16:colId xmlns:a16="http://schemas.microsoft.com/office/drawing/2014/main" val="1947330558"/>
                    </a:ext>
                  </a:extLst>
                </a:gridCol>
                <a:gridCol w="1294389">
                  <a:extLst>
                    <a:ext uri="{9D8B030D-6E8A-4147-A177-3AD203B41FA5}">
                      <a16:colId xmlns:a16="http://schemas.microsoft.com/office/drawing/2014/main" val="1042597972"/>
                    </a:ext>
                  </a:extLst>
                </a:gridCol>
                <a:gridCol w="1024869">
                  <a:extLst>
                    <a:ext uri="{9D8B030D-6E8A-4147-A177-3AD203B41FA5}">
                      <a16:colId xmlns:a16="http://schemas.microsoft.com/office/drawing/2014/main" val="3522048348"/>
                    </a:ext>
                  </a:extLst>
                </a:gridCol>
                <a:gridCol w="1032966">
                  <a:extLst>
                    <a:ext uri="{9D8B030D-6E8A-4147-A177-3AD203B41FA5}">
                      <a16:colId xmlns:a16="http://schemas.microsoft.com/office/drawing/2014/main" val="1875006270"/>
                    </a:ext>
                  </a:extLst>
                </a:gridCol>
                <a:gridCol w="677848">
                  <a:extLst>
                    <a:ext uri="{9D8B030D-6E8A-4147-A177-3AD203B41FA5}">
                      <a16:colId xmlns:a16="http://schemas.microsoft.com/office/drawing/2014/main" val="1850997000"/>
                    </a:ext>
                  </a:extLst>
                </a:gridCol>
                <a:gridCol w="728743">
                  <a:extLst>
                    <a:ext uri="{9D8B030D-6E8A-4147-A177-3AD203B41FA5}">
                      <a16:colId xmlns:a16="http://schemas.microsoft.com/office/drawing/2014/main" val="4232404614"/>
                    </a:ext>
                  </a:extLst>
                </a:gridCol>
                <a:gridCol w="728743">
                  <a:extLst>
                    <a:ext uri="{9D8B030D-6E8A-4147-A177-3AD203B41FA5}">
                      <a16:colId xmlns:a16="http://schemas.microsoft.com/office/drawing/2014/main" val="1347930678"/>
                    </a:ext>
                  </a:extLst>
                </a:gridCol>
                <a:gridCol w="1788313">
                  <a:extLst>
                    <a:ext uri="{9D8B030D-6E8A-4147-A177-3AD203B41FA5}">
                      <a16:colId xmlns:a16="http://schemas.microsoft.com/office/drawing/2014/main" val="2811381260"/>
                    </a:ext>
                  </a:extLst>
                </a:gridCol>
                <a:gridCol w="1849623">
                  <a:extLst>
                    <a:ext uri="{9D8B030D-6E8A-4147-A177-3AD203B41FA5}">
                      <a16:colId xmlns:a16="http://schemas.microsoft.com/office/drawing/2014/main" val="4075000947"/>
                    </a:ext>
                  </a:extLst>
                </a:gridCol>
              </a:tblGrid>
              <a:tr h="1595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 gridSpan="9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Function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143485"/>
                  </a:ext>
                </a:extLst>
              </a:tr>
              <a:tr h="276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GPIO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b"/>
                </a:tc>
                <a:extLst>
                  <a:ext uri="{0D108BD9-81ED-4DB2-BD59-A6C34878D82A}">
                    <a16:rowId xmlns:a16="http://schemas.microsoft.com/office/drawing/2014/main" val="1518188395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RX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 TX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SDA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PWM0 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OVCUR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2748690990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CSn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 RX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SCL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PWM0 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1176011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SCK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 CTS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 SDA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PWM1 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2449977248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TX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 RTS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 SCL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PWM1 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OVCUR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707135670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RX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TX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SDA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PWM2 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705808869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CSn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RX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SCL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PWM2 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4032661802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SCK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CTS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 SDA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PWM3 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OVCUR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1955008660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TX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RTS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 SCL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PWM3 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2503592014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 RX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TX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SDA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PWM4 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3288627689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 CSn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RX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SCL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PWM4 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OVCUR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2084157128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 SCK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CTS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 SDA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PWM5 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3915544065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 TX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RTS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 SCL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PWM5 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2516775576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 RX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 TX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SDA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PWM6 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OVCUR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3576072954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 CSn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 RX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SCL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PWM6 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4142501393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 SCK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 CTS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 SDA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PWM7 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75872209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 TX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 RTS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 SCL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PWM7 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OVCUR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2229724017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RX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 TX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SDA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PWM0 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3568509070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CSn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 RX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SCL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PWM0 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2311053082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SCK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 CTS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 SDA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PWM1 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OVCUR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1065337861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TX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 RTS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 SCL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PWM1 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2724205481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RX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TX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SDA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PWM2 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CLOCK GPIN0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3514052619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CSn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RX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SCL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PWM2 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CLOCK GPOUT0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OVCUR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2545179774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SCK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CTS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 SDA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PWM3 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CLOCK GPIN1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2527908662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 TX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RTS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 SCL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PWM3 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CLOCK GPOUT1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863403845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 RX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TX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SDA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PWM4 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CLOCK GPOUT2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OVCUR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4050984847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 CSn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RX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SCL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PWM4 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CLOCK GPOUT3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3822155383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 SCK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CTS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 SDA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PWM5 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1258858931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 TX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 RTS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 SCL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PWM5 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OVCUR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1677291342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 RX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 TX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SDA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PWM6 A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 VBUS DET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3883548325"/>
                  </a:ext>
                </a:extLst>
              </a:tr>
              <a:tr h="130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 CSn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 RX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 SCL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PWM6 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USB VBUS EN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25" marR="48525" marT="0" marB="0" anchor="ctr"/>
                </a:tc>
                <a:extLst>
                  <a:ext uri="{0D108BD9-81ED-4DB2-BD59-A6C34878D82A}">
                    <a16:rowId xmlns:a16="http://schemas.microsoft.com/office/drawing/2014/main" val="3334202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3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2275</TotalTime>
  <Words>567</Words>
  <Application>Microsoft Office PowerPoint</Application>
  <PresentationFormat>Widescreen</PresentationFormat>
  <Paragraphs>326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595</cp:revision>
  <dcterms:created xsi:type="dcterms:W3CDTF">2021-04-19T12:52:04Z</dcterms:created>
  <dcterms:modified xsi:type="dcterms:W3CDTF">2022-05-09T13:25:23Z</dcterms:modified>
</cp:coreProperties>
</file>