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4044" r:id="rId1"/>
  </p:sldMasterIdLst>
  <p:sldIdLst>
    <p:sldId id="256" r:id="rId2"/>
    <p:sldId id="290" r:id="rId3"/>
    <p:sldId id="317" r:id="rId4"/>
    <p:sldId id="291" r:id="rId5"/>
    <p:sldId id="318" r:id="rId6"/>
    <p:sldId id="319" r:id="rId7"/>
    <p:sldId id="320" r:id="rId8"/>
    <p:sldId id="321" r:id="rId9"/>
    <p:sldId id="322" r:id="rId10"/>
    <p:sldId id="284" r:id="rId11"/>
    <p:sldId id="323" r:id="rId12"/>
    <p:sldId id="324" r:id="rId13"/>
    <p:sldId id="304" r:id="rId14"/>
    <p:sldId id="305" r:id="rId15"/>
    <p:sldId id="307" r:id="rId16"/>
    <p:sldId id="325" r:id="rId17"/>
    <p:sldId id="326" r:id="rId18"/>
    <p:sldId id="327" r:id="rId19"/>
    <p:sldId id="328" r:id="rId20"/>
    <p:sldId id="329" r:id="rId21"/>
    <p:sldId id="330" r:id="rId22"/>
    <p:sldId id="331" r:id="rId23"/>
    <p:sldId id="33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0012"/>
    <a:srgbClr val="BE1F47"/>
    <a:srgbClr val="F4EDF9"/>
    <a:srgbClr val="DC2857"/>
    <a:srgbClr val="E4567B"/>
    <a:srgbClr val="77B046"/>
    <a:srgbClr val="EE96AD"/>
    <a:srgbClr val="441D61"/>
    <a:srgbClr val="A568D2"/>
    <a:srgbClr val="5A278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71" autoAdjust="0"/>
    <p:restoredTop sz="94660"/>
  </p:normalViewPr>
  <p:slideViewPr>
    <p:cSldViewPr snapToGrid="0">
      <p:cViewPr varScale="1">
        <p:scale>
          <a:sx n="69" d="100"/>
          <a:sy n="69" d="100"/>
        </p:scale>
        <p:origin x="63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ink/ink1.xml><?xml version="1.0" encoding="utf-8"?>
<inkml:ink xmlns:inkml="http://www.w3.org/2003/InkML">
  <inkml:definitions/>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4.xml><?xml version="1.0" encoding="utf-8"?>
<inkml:ink xmlns:inkml="http://www.w3.org/2003/InkML">
  <inkml:definitions/>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7.xml><?xml version="1.0" encoding="utf-8"?>
<inkml:ink xmlns:inkml="http://www.w3.org/2003/InkML">
  <inkml:definitions/>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10.xml><?xml version="1.0" encoding="utf-8"?>
<inkml:ink xmlns:inkml="http://www.w3.org/2003/InkML">
  <inkml:definitions/>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13.xml><?xml version="1.0" encoding="utf-8"?>
<inkml:ink xmlns:inkml="http://www.w3.org/2003/InkML">
  <inkml:definitions/>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16.xml><?xml version="1.0" encoding="utf-8"?>
<inkml:ink xmlns:inkml="http://www.w3.org/2003/InkML">
  <inkml:definitions/>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19.xml><?xml version="1.0" encoding="utf-8"?>
<inkml:ink xmlns:inkml="http://www.w3.org/2003/InkML">
  <inkml:definitions/>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22.xml><?xml version="1.0" encoding="utf-8"?>
<inkml:ink xmlns:inkml="http://www.w3.org/2003/InkML">
  <inkml:definitions/>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25.xml><?xml version="1.0" encoding="utf-8"?>
<inkml:ink xmlns:inkml="http://www.w3.org/2003/InkML">
  <inkml:definitions/>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28.xml><?xml version="1.0" encoding="utf-8"?>
<inkml:ink xmlns:inkml="http://www.w3.org/2003/InkML">
  <inkml:definitions/>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31.xml><?xml version="1.0" encoding="utf-8"?>
<inkml:ink xmlns:inkml="http://www.w3.org/2003/InkML">
  <inkml:definitions/>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34.xml><?xml version="1.0" encoding="utf-8"?>
<inkml:ink xmlns:inkml="http://www.w3.org/2003/InkML">
  <inkml:definitions/>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37.xml><?xml version="1.0" encoding="utf-8"?>
<inkml:ink xmlns:inkml="http://www.w3.org/2003/InkML">
  <inkml:definitions/>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40.xml><?xml version="1.0" encoding="utf-8"?>
<inkml:ink xmlns:inkml="http://www.w3.org/2003/InkML">
  <inkml:definitions/>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43.xml><?xml version="1.0" encoding="utf-8"?>
<inkml:ink xmlns:inkml="http://www.w3.org/2003/InkML">
  <inkml:definitions/>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46.xml><?xml version="1.0" encoding="utf-8"?>
<inkml:ink xmlns:inkml="http://www.w3.org/2003/InkML">
  <inkml:definitions/>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49.xml><?xml version="1.0" encoding="utf-8"?>
<inkml:ink xmlns:inkml="http://www.w3.org/2003/InkML">
  <inkml:definitions/>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52.xml><?xml version="1.0" encoding="utf-8"?>
<inkml:ink xmlns:inkml="http://www.w3.org/2003/InkML">
  <inkml:definitions/>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55.xml><?xml version="1.0" encoding="utf-8"?>
<inkml:ink xmlns:inkml="http://www.w3.org/2003/InkML">
  <inkml:definitions/>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58.xml><?xml version="1.0" encoding="utf-8"?>
<inkml:ink xmlns:inkml="http://www.w3.org/2003/InkML">
  <inkml:definitions/>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61.xml><?xml version="1.0" encoding="utf-8"?>
<inkml:ink xmlns:inkml="http://www.w3.org/2003/InkML">
  <inkml:definitions/>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64.xml><?xml version="1.0" encoding="utf-8"?>
<inkml:ink xmlns:inkml="http://www.w3.org/2003/InkML">
  <inkml:definitions/>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67.xml><?xml version="1.0" encoding="utf-8"?>
<inkml:ink xmlns:inkml="http://www.w3.org/2003/InkML">
  <inkml:definitions/>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47A80-F50D-4E29-94A6-FF5EA1478F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DB8C186-FC99-4B93-9583-2004DD6A6D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D817D93-9BE4-44C7-9ADF-6F29A94E3AF2}"/>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5" name="Footer Placeholder 4">
            <a:extLst>
              <a:ext uri="{FF2B5EF4-FFF2-40B4-BE49-F238E27FC236}">
                <a16:creationId xmlns:a16="http://schemas.microsoft.com/office/drawing/2014/main" id="{0CD85870-E296-422F-9E27-6161850328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6E828C-32ED-4FAF-988C-E0407D5296F5}"/>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826174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20638-0AB0-4FA1-AF00-19A2D00F1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20E39B-FA36-4498-B908-AE25D0B1F5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A9C2C4-038F-42C4-8D91-A8B9B41B1AB1}"/>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5" name="Footer Placeholder 4">
            <a:extLst>
              <a:ext uri="{FF2B5EF4-FFF2-40B4-BE49-F238E27FC236}">
                <a16:creationId xmlns:a16="http://schemas.microsoft.com/office/drawing/2014/main" id="{8A303677-5E98-4FEE-A9A3-69BF156C19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5D4B77-83C2-4629-AF7E-60414A2A5259}"/>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1147828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58170-E1F6-4325-A723-E9C321D02B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76B5FC-16AE-4B2B-8C9F-C9272CE959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561393-6F94-41B8-AA6B-5D03B783D46B}"/>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5" name="Footer Placeholder 4">
            <a:extLst>
              <a:ext uri="{FF2B5EF4-FFF2-40B4-BE49-F238E27FC236}">
                <a16:creationId xmlns:a16="http://schemas.microsoft.com/office/drawing/2014/main" id="{2FE7B313-FD1C-4356-B06C-B3BE55E6DE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56385-1A68-41E8-B248-B6288CFB1BB0}"/>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792907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03D23-92D3-4A86-AEC8-9E11A5158C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006217-3C4D-4A18-93A7-9DE42B8F384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7BE913-F80B-4453-91B9-37A09FCF54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568031-524D-4971-A342-655EF0AC4088}"/>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6" name="Footer Placeholder 5">
            <a:extLst>
              <a:ext uri="{FF2B5EF4-FFF2-40B4-BE49-F238E27FC236}">
                <a16:creationId xmlns:a16="http://schemas.microsoft.com/office/drawing/2014/main" id="{A978DCAD-1ABF-4D9E-98F6-F3CC2884AC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81F4ED-DF18-4C80-992C-ED80E9498064}"/>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2661209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AEE38-8650-49FB-914A-9EB87EFA0C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F2C7B61-A440-41DB-ADC7-5C632A2005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F8EB68-BEA5-4E39-B820-AAB91F4212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609D608-4AAA-450D-81FA-A89F1DDDD0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D29B79-5633-4ADD-A4A0-83DC4A7503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813CA4-8E71-464E-8DB4-DA87ACD9C7DC}"/>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8" name="Footer Placeholder 7">
            <a:extLst>
              <a:ext uri="{FF2B5EF4-FFF2-40B4-BE49-F238E27FC236}">
                <a16:creationId xmlns:a16="http://schemas.microsoft.com/office/drawing/2014/main" id="{59C16F23-3CFF-4474-A2D2-A7356D03DF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83B173-6ED5-4035-A2F7-FA4B07A28EBB}"/>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2886764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C0F49-2BEA-4877-9F59-2E1DD81CB8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BF0BA2-EC0D-474C-96C1-03ADA9C284DF}"/>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4" name="Footer Placeholder 3">
            <a:extLst>
              <a:ext uri="{FF2B5EF4-FFF2-40B4-BE49-F238E27FC236}">
                <a16:creationId xmlns:a16="http://schemas.microsoft.com/office/drawing/2014/main" id="{40CABE8A-101F-43F4-A188-B4A7BCD55CF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80B1A3D-5571-4873-8D3F-95748F042231}"/>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3215897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2FF493-38FF-4E15-990E-550DAAD01E93}"/>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3" name="Footer Placeholder 2">
            <a:extLst>
              <a:ext uri="{FF2B5EF4-FFF2-40B4-BE49-F238E27FC236}">
                <a16:creationId xmlns:a16="http://schemas.microsoft.com/office/drawing/2014/main" id="{2F4314C6-8AFE-425B-AA49-4F5E0D64AD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985BF9-561D-445A-A949-2AA4D7266DE0}"/>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4005986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2100D-E18C-4FE5-94D9-110E25CC23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ADCF40-4A88-416C-AABD-340C72C945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B7860AB-6C1C-43CC-A153-61450AD286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BA5555-0F2D-4287-9695-C596CA1681BF}"/>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6" name="Footer Placeholder 5">
            <a:extLst>
              <a:ext uri="{FF2B5EF4-FFF2-40B4-BE49-F238E27FC236}">
                <a16:creationId xmlns:a16="http://schemas.microsoft.com/office/drawing/2014/main" id="{EF0A6E11-F0DF-4C60-A418-1FDE125B45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013D93-08C8-4AC6-8FED-DDCBE8B96593}"/>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959674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F01B4-71B9-4190-8AD8-4FD69C41AB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DD6DB90-39F3-44BF-8F9F-AFE37598BD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2C484CC-E2F8-4E36-9B33-9196E61760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34415A-5360-494E-B283-5A2CFAE8DC71}"/>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6" name="Footer Placeholder 5">
            <a:extLst>
              <a:ext uri="{FF2B5EF4-FFF2-40B4-BE49-F238E27FC236}">
                <a16:creationId xmlns:a16="http://schemas.microsoft.com/office/drawing/2014/main" id="{7D5FE8A4-A69D-42B5-9E3D-284E7E7726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892536D-C70D-4052-B56E-A3456A621B69}"/>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3020975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DD01A-1A28-4042-AF86-5C8A3203467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7D821D-55F8-475C-B90B-63294F1910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3D530D-67D0-49B0-A972-4696FDAEBA96}"/>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5" name="Footer Placeholder 4">
            <a:extLst>
              <a:ext uri="{FF2B5EF4-FFF2-40B4-BE49-F238E27FC236}">
                <a16:creationId xmlns:a16="http://schemas.microsoft.com/office/drawing/2014/main" id="{61CFA4AC-F900-4768-8B43-6F36A4A7D5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B62EEA-1E1C-4A13-9E6E-6D3101B5C291}"/>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460989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063101-A994-4635-AB37-C079F5E2556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F6901F-0036-4903-8443-EED07A713D2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422E4D-7093-413B-8943-5164C06BA395}"/>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5" name="Footer Placeholder 4">
            <a:extLst>
              <a:ext uri="{FF2B5EF4-FFF2-40B4-BE49-F238E27FC236}">
                <a16:creationId xmlns:a16="http://schemas.microsoft.com/office/drawing/2014/main" id="{D51B358F-B4C8-46CA-BFB3-840764F819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5D293A-EAAC-435E-A360-A49B56D46335}"/>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2319056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0000">
              <a:srgbClr val="EE96AD"/>
            </a:gs>
            <a:gs pos="36000">
              <a:srgbClr val="F4EDF9"/>
            </a:gs>
            <a:gs pos="0">
              <a:srgbClr val="EE96AD"/>
            </a:gs>
          </a:gsLst>
          <a:lin ang="3000000" scaled="0"/>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48EC1B-1576-4B18-9580-C5A6EF062B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97FD173-484E-4E4E-892F-D967DB13B5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1EB92F-6E93-481B-B837-7CB7EF56D4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63DC49-7A07-44E1-9037-1E4993D740DE}" type="datetimeFigureOut">
              <a:rPr lang="en-US" smtClean="0"/>
              <a:t>5/9/2022</a:t>
            </a:fld>
            <a:endParaRPr lang="en-US"/>
          </a:p>
        </p:txBody>
      </p:sp>
      <p:sp>
        <p:nvSpPr>
          <p:cNvPr id="5" name="Footer Placeholder 4">
            <a:extLst>
              <a:ext uri="{FF2B5EF4-FFF2-40B4-BE49-F238E27FC236}">
                <a16:creationId xmlns:a16="http://schemas.microsoft.com/office/drawing/2014/main" id="{FCB5BDF9-956F-4836-8B9A-7110AE6A84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340D155-783A-43C2-A6CA-E98CDECFBF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D2E5D7-C996-4DBA-8AD6-6A6ED0B372F7}" type="slidenum">
              <a:rPr lang="en-US" smtClean="0"/>
              <a:t>‹#›</a:t>
            </a:fld>
            <a:endParaRPr lang="en-US"/>
          </a:p>
        </p:txBody>
      </p:sp>
    </p:spTree>
    <p:extLst>
      <p:ext uri="{BB962C8B-B14F-4D97-AF65-F5344CB8AC3E}">
        <p14:creationId xmlns:p14="http://schemas.microsoft.com/office/powerpoint/2010/main" val="1583462792"/>
      </p:ext>
    </p:extLst>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7" Type="http://schemas.openxmlformats.org/officeDocument/2006/relationships/customXml" Target="../ink/ink3.xml"/><Relationship Id="rId2" Type="http://schemas.openxmlformats.org/officeDocument/2006/relationships/customXml" Target="../ink/ink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customXml" Target="../ink/ink2.xml"/><Relationship Id="rId4" Type="http://schemas.openxmlformats.org/officeDocument/2006/relationships/image" Target="../media/image4.png"/><Relationship Id="rId9"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customXml" Target="../ink/ink5.xml"/><Relationship Id="rId7" Type="http://schemas.openxmlformats.org/officeDocument/2006/relationships/image" Target="../media/image2.jpeg"/><Relationship Id="rId2" Type="http://schemas.openxmlformats.org/officeDocument/2006/relationships/customXml" Target="../ink/ink4.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customXml" Target="../ink/ink6.xml"/><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3" Type="http://schemas.openxmlformats.org/officeDocument/2006/relationships/customXml" Target="../ink/ink8.xml"/><Relationship Id="rId2" Type="http://schemas.openxmlformats.org/officeDocument/2006/relationships/customXml" Target="../ink/ink7.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customXml" Target="../ink/ink9.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customXml" Target="../ink/ink11.xml"/><Relationship Id="rId7" Type="http://schemas.openxmlformats.org/officeDocument/2006/relationships/image" Target="../media/image8.png"/><Relationship Id="rId2" Type="http://schemas.openxmlformats.org/officeDocument/2006/relationships/customXml" Target="../ink/ink10.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customXml" Target="../ink/ink1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customXml" Target="../ink/ink14.xml"/><Relationship Id="rId2" Type="http://schemas.openxmlformats.org/officeDocument/2006/relationships/customXml" Target="../ink/ink1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customXml" Target="../ink/ink15.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customXml" Target="../ink/ink17.xml"/><Relationship Id="rId7" Type="http://schemas.openxmlformats.org/officeDocument/2006/relationships/image" Target="../media/image9.png"/><Relationship Id="rId2" Type="http://schemas.openxmlformats.org/officeDocument/2006/relationships/customXml" Target="../ink/ink16.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customXml" Target="../ink/ink18.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customXml" Target="../ink/ink20.xml"/><Relationship Id="rId7" Type="http://schemas.openxmlformats.org/officeDocument/2006/relationships/image" Target="../media/image10.jpeg"/><Relationship Id="rId2" Type="http://schemas.openxmlformats.org/officeDocument/2006/relationships/customXml" Target="../ink/ink19.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2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customXml" Target="../ink/ink23.xml"/><Relationship Id="rId7" Type="http://schemas.openxmlformats.org/officeDocument/2006/relationships/image" Target="../media/image11.jpeg"/><Relationship Id="rId2" Type="http://schemas.openxmlformats.org/officeDocument/2006/relationships/customXml" Target="../ink/ink22.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24.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customXml" Target="../ink/ink26.xml"/><Relationship Id="rId7" Type="http://schemas.openxmlformats.org/officeDocument/2006/relationships/image" Target="../media/image12.png"/><Relationship Id="rId2" Type="http://schemas.openxmlformats.org/officeDocument/2006/relationships/customXml" Target="../ink/ink2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2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customXml" Target="../ink/ink29.xml"/><Relationship Id="rId7" Type="http://schemas.openxmlformats.org/officeDocument/2006/relationships/image" Target="../media/image13.jpeg"/><Relationship Id="rId2" Type="http://schemas.openxmlformats.org/officeDocument/2006/relationships/customXml" Target="../ink/ink28.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customXml" Target="../ink/ink30.xml"/><Relationship Id="rId4" Type="http://schemas.openxmlformats.org/officeDocument/2006/relationships/image" Target="NULL"/></Relationships>
</file>

<file path=ppt/slides/_rels/slide11.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customXml" Target="../ink/ink32.xml"/><Relationship Id="rId7" Type="http://schemas.openxmlformats.org/officeDocument/2006/relationships/image" Target="../media/image15.jpeg"/><Relationship Id="rId2" Type="http://schemas.openxmlformats.org/officeDocument/2006/relationships/customXml" Target="../ink/ink3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customXml" Target="../ink/ink33.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customXml" Target="../ink/ink35.xml"/><Relationship Id="rId2" Type="http://schemas.openxmlformats.org/officeDocument/2006/relationships/customXml" Target="../ink/ink34.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36.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customXml" Target="../ink/ink38.xml"/><Relationship Id="rId2" Type="http://schemas.openxmlformats.org/officeDocument/2006/relationships/customXml" Target="../ink/ink37.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customXml" Target="../ink/ink39.xml"/><Relationship Id="rId4" Type="http://schemas.openxmlformats.org/officeDocument/2006/relationships/image" Target="NULL"/></Relationships>
</file>

<file path=ppt/slides/_rels/slide14.xml.rels><?xml version="1.0" encoding="UTF-8" standalone="yes"?>
<Relationships xmlns="http://schemas.openxmlformats.org/package/2006/relationships"><Relationship Id="rId3" Type="http://schemas.openxmlformats.org/officeDocument/2006/relationships/customXml" Target="../ink/ink41.xml"/><Relationship Id="rId7" Type="http://schemas.openxmlformats.org/officeDocument/2006/relationships/image" Target="../media/image17.jpeg"/><Relationship Id="rId2" Type="http://schemas.openxmlformats.org/officeDocument/2006/relationships/customXml" Target="../ink/ink40.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4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customXml" Target="../ink/ink44.xml"/><Relationship Id="rId2" Type="http://schemas.openxmlformats.org/officeDocument/2006/relationships/customXml" Target="../ink/ink43.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customXml" Target="../ink/ink45.xml"/><Relationship Id="rId4" Type="http://schemas.openxmlformats.org/officeDocument/2006/relationships/image" Target="NUL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customXml" Target="../ink/ink47.xml"/><Relationship Id="rId7" Type="http://schemas.openxmlformats.org/officeDocument/2006/relationships/image" Target="../media/image15.jpeg"/><Relationship Id="rId2" Type="http://schemas.openxmlformats.org/officeDocument/2006/relationships/customXml" Target="../ink/ink46.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customXml" Target="../ink/ink48.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customXml" Target="../ink/ink50.xml"/><Relationship Id="rId2" Type="http://schemas.openxmlformats.org/officeDocument/2006/relationships/customXml" Target="../ink/ink49.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51.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customXml" Target="../ink/ink53.xml"/><Relationship Id="rId7" Type="http://schemas.openxmlformats.org/officeDocument/2006/relationships/image" Target="../media/image18.jpeg"/><Relationship Id="rId2" Type="http://schemas.openxmlformats.org/officeDocument/2006/relationships/customXml" Target="../ink/ink52.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54.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customXml" Target="../ink/ink56.xml"/><Relationship Id="rId7" Type="http://schemas.openxmlformats.org/officeDocument/2006/relationships/image" Target="../media/image19.jpeg"/><Relationship Id="rId2" Type="http://schemas.openxmlformats.org/officeDocument/2006/relationships/customXml" Target="../ink/ink5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57.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customXml" Target="../ink/ink59.xml"/><Relationship Id="rId2" Type="http://schemas.openxmlformats.org/officeDocument/2006/relationships/customXml" Target="../ink/ink58.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60.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customXml" Target="../ink/ink62.xml"/><Relationship Id="rId7" Type="http://schemas.openxmlformats.org/officeDocument/2006/relationships/image" Target="../media/image20.jpeg"/><Relationship Id="rId2" Type="http://schemas.openxmlformats.org/officeDocument/2006/relationships/customXml" Target="../ink/ink61.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63.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customXml" Target="../ink/ink65.xml"/><Relationship Id="rId7" Type="http://schemas.openxmlformats.org/officeDocument/2006/relationships/image" Target="../media/image21.png"/><Relationship Id="rId2" Type="http://schemas.openxmlformats.org/officeDocument/2006/relationships/customXml" Target="../ink/ink64.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66.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customXml" Target="../ink/ink68.xml"/><Relationship Id="rId7" Type="http://schemas.openxmlformats.org/officeDocument/2006/relationships/image" Target="../media/image22.jpeg"/><Relationship Id="rId2" Type="http://schemas.openxmlformats.org/officeDocument/2006/relationships/customXml" Target="../ink/ink67.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69.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73000">
              <a:srgbClr val="EE96AD"/>
            </a:gs>
            <a:gs pos="36000">
              <a:srgbClr val="F4EDF9"/>
            </a:gs>
            <a:gs pos="0">
              <a:srgbClr val="EE96AD"/>
            </a:gs>
          </a:gsLst>
          <a:lin ang="3000000" scaled="0"/>
          <a:tileRect/>
        </a:gradFill>
        <a:effectLst/>
      </p:bgPr>
    </p:bg>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a:picLocks noRot="1" noChangeAspect="1" noEditPoints="1" noChangeArrowheads="1" noChangeShapeType="1"/>
              </p:cNvPicPr>
              <p:nvPr/>
            </p:nvPicPr>
            <p:blipFill>
              <a:blip r:embed="rId4"/>
              <a:stretch>
                <a:fillRect/>
              </a:stretch>
            </p:blipFill>
            <p:spPr>
              <a:xfrm>
                <a:off x="0" y="0"/>
                <a:ext cx="0" cy="0"/>
              </a:xfrm>
              <a:prstGeom prst="rect">
                <a:avLst/>
              </a:prstGeom>
            </p:spPr>
          </p:pic>
        </mc:Fallback>
      </mc:AlternateContent>
      <p:sp>
        <p:nvSpPr>
          <p:cNvPr id="22" name="Rectangle: Rounded Corners 21">
            <a:extLst>
              <a:ext uri="{FF2B5EF4-FFF2-40B4-BE49-F238E27FC236}">
                <a16:creationId xmlns:a16="http://schemas.microsoft.com/office/drawing/2014/main" id="{CC52FE46-B9E6-4B6A-AFC9-273CE6C44CF6}"/>
              </a:ext>
            </a:extLst>
          </p:cNvPr>
          <p:cNvSpPr/>
          <p:nvPr/>
        </p:nvSpPr>
        <p:spPr>
          <a:xfrm>
            <a:off x="975358" y="526203"/>
            <a:ext cx="10241280" cy="1345196"/>
          </a:xfrm>
          <a:prstGeom prst="roundRect">
            <a:avLst/>
          </a:prstGeom>
          <a:gradFill flip="none" rotWithShape="1">
            <a:gsLst>
              <a:gs pos="44200">
                <a:schemeClr val="accent6">
                  <a:lumMod val="40000"/>
                  <a:lumOff val="60000"/>
                </a:schemeClr>
              </a:gs>
              <a:gs pos="10000">
                <a:srgbClr val="77B046"/>
              </a:gs>
              <a:gs pos="82000">
                <a:srgbClr val="77B046"/>
              </a:gs>
            </a:gsLst>
            <a:lin ang="2700000" scaled="1"/>
            <a:tileRect/>
          </a:gra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200" b="1" dirty="0">
              <a:solidFill>
                <a:srgbClr val="E4567B"/>
              </a:solidFill>
            </a:endParaRPr>
          </a:p>
        </p:txBody>
      </p:sp>
      <p:sp>
        <p:nvSpPr>
          <p:cNvPr id="16" name="Rectangle 12">
            <a:extLst>
              <a:ext uri="{FF2B5EF4-FFF2-40B4-BE49-F238E27FC236}">
                <a16:creationId xmlns:a16="http://schemas.microsoft.com/office/drawing/2014/main" id="{D52A9034-A0E4-49C3-89AF-F5FF841DE90C}"/>
              </a:ext>
            </a:extLst>
          </p:cNvPr>
          <p:cNvSpPr>
            <a:spLocks noChangeArrowheads="1"/>
          </p:cNvSpPr>
          <p:nvPr/>
        </p:nvSpPr>
        <p:spPr bwMode="auto">
          <a:xfrm>
            <a:off x="858982" y="660278"/>
            <a:ext cx="1035765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n-US" sz="3200" b="1" dirty="0">
                <a:solidFill>
                  <a:srgbClr val="360012"/>
                </a:solidFill>
                <a:latin typeface="Cambria" panose="02040503050406030204" pitchFamily="18" charset="0"/>
                <a:ea typeface="Cambria" panose="02040503050406030204" pitchFamily="18" charset="0"/>
              </a:rPr>
              <a:t>Chapter 10:</a:t>
            </a:r>
          </a:p>
          <a:p>
            <a:pPr algn="ctr"/>
            <a:r>
              <a:rPr lang="en-US" sz="2800" b="1" dirty="0">
                <a:solidFill>
                  <a:srgbClr val="360012"/>
                </a:solidFill>
                <a:latin typeface="Cambria" panose="02040503050406030204" pitchFamily="18" charset="0"/>
                <a:ea typeface="Cambria" panose="02040503050406030204" pitchFamily="18" charset="0"/>
              </a:rPr>
              <a:t>Relay</a:t>
            </a:r>
            <a:r>
              <a:rPr lang="en-US" sz="2800" b="1">
                <a:solidFill>
                  <a:srgbClr val="360012"/>
                </a:solidFill>
                <a:latin typeface="Cambria" panose="02040503050406030204" pitchFamily="18" charset="0"/>
                <a:ea typeface="Cambria" panose="02040503050406030204" pitchFamily="18" charset="0"/>
              </a:rPr>
              <a:t>, Optoisolator</a:t>
            </a:r>
            <a:r>
              <a:rPr lang="en-US" sz="2800" b="1" dirty="0">
                <a:solidFill>
                  <a:srgbClr val="360012"/>
                </a:solidFill>
                <a:latin typeface="Cambria" panose="02040503050406030204" pitchFamily="18" charset="0"/>
                <a:ea typeface="Cambria" panose="02040503050406030204" pitchFamily="18" charset="0"/>
              </a:rPr>
              <a:t>, and Stepper Motor Interfacing</a:t>
            </a:r>
          </a:p>
        </p:txBody>
      </p:sp>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5">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6"/>
                <a:stretch>
                  <a:fillRect/>
                </a:stretch>
              </p:blipFill>
              <p:spPr>
                <a:xfrm>
                  <a:off x="5051825" y="114795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8"/>
                <a:stretch>
                  <a:fillRect/>
                </a:stretch>
              </p:blipFill>
              <p:spPr>
                <a:xfrm>
                  <a:off x="5047505" y="112754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8" name="Rectangle 15">
            <a:extLst>
              <a:ext uri="{FF2B5EF4-FFF2-40B4-BE49-F238E27FC236}">
                <a16:creationId xmlns:a16="http://schemas.microsoft.com/office/drawing/2014/main" id="{AD8F47F9-58C6-4BB0-BFFA-3D12689823C0}"/>
              </a:ext>
            </a:extLst>
          </p:cNvPr>
          <p:cNvSpPr>
            <a:spLocks noChangeArrowheads="1"/>
          </p:cNvSpPr>
          <p:nvPr/>
        </p:nvSpPr>
        <p:spPr bwMode="auto">
          <a:xfrm>
            <a:off x="975359" y="3115942"/>
            <a:ext cx="7115067"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n-US" sz="3600" b="1" dirty="0">
                <a:solidFill>
                  <a:srgbClr val="BE1F47"/>
                </a:solidFill>
              </a:rPr>
              <a:t>Raspberry Pi Pico</a:t>
            </a:r>
          </a:p>
          <a:p>
            <a:pPr algn="ctr"/>
            <a:r>
              <a:rPr lang="en-US" sz="3600" b="1" dirty="0">
                <a:solidFill>
                  <a:srgbClr val="BE1F47"/>
                </a:solidFill>
              </a:rPr>
              <a:t> Interfacing and Programming </a:t>
            </a:r>
          </a:p>
          <a:p>
            <a:pPr algn="ctr"/>
            <a:r>
              <a:rPr lang="en-US" sz="3600" b="1" dirty="0">
                <a:solidFill>
                  <a:srgbClr val="BE1F47"/>
                </a:solidFill>
              </a:rPr>
              <a:t>with </a:t>
            </a:r>
            <a:r>
              <a:rPr lang="en-US" sz="3600" b="1" dirty="0" err="1">
                <a:solidFill>
                  <a:srgbClr val="BE1F47"/>
                </a:solidFill>
              </a:rPr>
              <a:t>MicroPython</a:t>
            </a:r>
            <a:endParaRPr lang="en-US" sz="3600" dirty="0">
              <a:solidFill>
                <a:srgbClr val="BE1F47"/>
              </a:solidFill>
            </a:endParaRPr>
          </a:p>
        </p:txBody>
      </p:sp>
      <p:sp>
        <p:nvSpPr>
          <p:cNvPr id="39" name="Rectangle 18">
            <a:extLst>
              <a:ext uri="{FF2B5EF4-FFF2-40B4-BE49-F238E27FC236}">
                <a16:creationId xmlns:a16="http://schemas.microsoft.com/office/drawing/2014/main" id="{1B8B6606-A3D7-444F-9503-C7EE14C919F8}"/>
              </a:ext>
            </a:extLst>
          </p:cNvPr>
          <p:cNvSpPr>
            <a:spLocks noChangeArrowheads="1"/>
          </p:cNvSpPr>
          <p:nvPr/>
        </p:nvSpPr>
        <p:spPr bwMode="auto">
          <a:xfrm>
            <a:off x="975359" y="5996745"/>
            <a:ext cx="71150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r>
              <a:rPr lang="en-US" altLang="en-US" sz="2000" b="1">
                <a:solidFill>
                  <a:srgbClr val="360012"/>
                </a:solidFill>
                <a:latin typeface="Calibri" panose="020F0502020204030204" pitchFamily="34" charset="0"/>
                <a:ea typeface="Calibri" panose="020F0502020204030204" pitchFamily="34" charset="0"/>
                <a:cs typeface="Arial" panose="020B0604020202020204" pitchFamily="34" charset="0"/>
              </a:rPr>
              <a:t>www.MicroDigitalEd.com</a:t>
            </a:r>
            <a:endParaRPr lang="en-US" altLang="en-US" sz="2000" b="1" dirty="0">
              <a:solidFill>
                <a:srgbClr val="360012"/>
              </a:solidFill>
              <a:latin typeface="Calibri" panose="020F0502020204030204" pitchFamily="34" charset="0"/>
              <a:ea typeface="Calibri" panose="020F050202020403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68567D47-26BD-B5D2-168C-78A0ED1EC37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90426" y="2373338"/>
            <a:ext cx="3058810" cy="3958459"/>
          </a:xfrm>
          <a:prstGeom prst="rect">
            <a:avLst/>
          </a:prstGeom>
        </p:spPr>
      </p:pic>
    </p:spTree>
    <p:extLst>
      <p:ext uri="{BB962C8B-B14F-4D97-AF65-F5344CB8AC3E}">
        <p14:creationId xmlns:p14="http://schemas.microsoft.com/office/powerpoint/2010/main" val="2235814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arn(inVertical)">
                                      <p:cBhvr>
                                        <p:cTn id="18" dur="500"/>
                                        <p:tgtEl>
                                          <p:spTgt spid="16"/>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barn(inVertical)">
                                      <p:cBhvr>
                                        <p:cTn id="2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6" grpId="0"/>
      <p:bldP spid="38" grpId="0"/>
      <p:bldP spid="3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10-1: Relay Diagrams</a:t>
            </a:r>
            <a:endParaRPr lang="en-US" sz="2400" dirty="0">
              <a:solidFill>
                <a:srgbClr val="360012"/>
              </a:solidFill>
            </a:endParaRPr>
          </a:p>
        </p:txBody>
      </p:sp>
      <p:pic>
        <p:nvPicPr>
          <p:cNvPr id="16" name="Picture 15">
            <a:extLst>
              <a:ext uri="{FF2B5EF4-FFF2-40B4-BE49-F238E27FC236}">
                <a16:creationId xmlns:a16="http://schemas.microsoft.com/office/drawing/2014/main" id="{96BEAA11-3CFE-ED80-A93F-F9D477739C4F}"/>
              </a:ext>
            </a:extLst>
          </p:cNvPr>
          <p:cNvPicPr>
            <a:picLocks noChangeAspect="1"/>
          </p:cNvPicPr>
          <p:nvPr/>
        </p:nvPicPr>
        <p:blipFill>
          <a:blip r:embed="rId7" cstate="print"/>
          <a:stretch>
            <a:fillRect/>
          </a:stretch>
        </p:blipFill>
        <p:spPr>
          <a:xfrm>
            <a:off x="2362433" y="1378703"/>
            <a:ext cx="7282402" cy="5183265"/>
          </a:xfrm>
          <a:prstGeom prst="rect">
            <a:avLst/>
          </a:prstGeom>
          <a:effectLst>
            <a:outerShdw blurRad="63500" sx="102000" sy="102000" algn="ctr" rotWithShape="0">
              <a:srgbClr val="360012">
                <a:alpha val="40000"/>
              </a:srgbClr>
            </a:outerShdw>
          </a:effectLst>
        </p:spPr>
      </p:pic>
    </p:spTree>
    <p:extLst>
      <p:ext uri="{BB962C8B-B14F-4D97-AF65-F5344CB8AC3E}">
        <p14:creationId xmlns:p14="http://schemas.microsoft.com/office/powerpoint/2010/main" val="1709358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5144">
                <a:schemeClr val="accent2">
                  <a:lumMod val="20000"/>
                  <a:lumOff val="80000"/>
                </a:schemeClr>
              </a:gs>
              <a:gs pos="68000">
                <a:schemeClr val="accent2">
                  <a:lumMod val="20000"/>
                  <a:lumOff val="80000"/>
                </a:schemeClr>
              </a:gs>
              <a:gs pos="0">
                <a:srgbClr val="DC2857"/>
              </a:gs>
              <a:gs pos="99000">
                <a:srgbClr val="BE1F47"/>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a:solidFill>
                  <a:srgbClr val="360012"/>
                </a:solidFill>
              </a:rPr>
              <a:t>Table 10-1: Selected DIP Relay Characteristics (www.Jameco.com)</a:t>
            </a:r>
            <a:endParaRPr lang="en-US" sz="2400" dirty="0">
              <a:solidFill>
                <a:srgbClr val="360012"/>
              </a:solidFill>
            </a:endParaRPr>
          </a:p>
        </p:txBody>
      </p:sp>
      <p:graphicFrame>
        <p:nvGraphicFramePr>
          <p:cNvPr id="3" name="Table 2">
            <a:extLst>
              <a:ext uri="{FF2B5EF4-FFF2-40B4-BE49-F238E27FC236}">
                <a16:creationId xmlns:a16="http://schemas.microsoft.com/office/drawing/2014/main" id="{DDFD584D-EDC9-2388-586B-DD61850858B6}"/>
              </a:ext>
            </a:extLst>
          </p:cNvPr>
          <p:cNvGraphicFramePr>
            <a:graphicFrameLocks noGrp="1"/>
          </p:cNvGraphicFramePr>
          <p:nvPr>
            <p:extLst>
              <p:ext uri="{D42A27DB-BD31-4B8C-83A1-F6EECF244321}">
                <p14:modId xmlns:p14="http://schemas.microsoft.com/office/powerpoint/2010/main" val="3987234468"/>
              </p:ext>
            </p:extLst>
          </p:nvPr>
        </p:nvGraphicFramePr>
        <p:xfrm>
          <a:off x="598350" y="2683309"/>
          <a:ext cx="10810567" cy="2244090"/>
        </p:xfrm>
        <a:graphic>
          <a:graphicData uri="http://schemas.openxmlformats.org/drawingml/2006/table">
            <a:tbl>
              <a:tblPr firstRow="1" firstCol="1" bandRow="1">
                <a:effectLst>
                  <a:outerShdw blurRad="63500" sx="102000" sy="102000" algn="ctr" rotWithShape="0">
                    <a:srgbClr val="360012">
                      <a:alpha val="40000"/>
                    </a:srgbClr>
                  </a:outerShdw>
                </a:effectLst>
                <a:tableStyleId>{10A1B5D5-9B99-4C35-A422-299274C87663}</a:tableStyleId>
              </a:tblPr>
              <a:tblGrid>
                <a:gridCol w="1595866">
                  <a:extLst>
                    <a:ext uri="{9D8B030D-6E8A-4147-A177-3AD203B41FA5}">
                      <a16:colId xmlns:a16="http://schemas.microsoft.com/office/drawing/2014/main" val="325066319"/>
                    </a:ext>
                  </a:extLst>
                </a:gridCol>
                <a:gridCol w="2289782">
                  <a:extLst>
                    <a:ext uri="{9D8B030D-6E8A-4147-A177-3AD203B41FA5}">
                      <a16:colId xmlns:a16="http://schemas.microsoft.com/office/drawing/2014/main" val="3899630449"/>
                    </a:ext>
                  </a:extLst>
                </a:gridCol>
                <a:gridCol w="1795349">
                  <a:extLst>
                    <a:ext uri="{9D8B030D-6E8A-4147-A177-3AD203B41FA5}">
                      <a16:colId xmlns:a16="http://schemas.microsoft.com/office/drawing/2014/main" val="161118136"/>
                    </a:ext>
                  </a:extLst>
                </a:gridCol>
                <a:gridCol w="1795349">
                  <a:extLst>
                    <a:ext uri="{9D8B030D-6E8A-4147-A177-3AD203B41FA5}">
                      <a16:colId xmlns:a16="http://schemas.microsoft.com/office/drawing/2014/main" val="2678343350"/>
                    </a:ext>
                  </a:extLst>
                </a:gridCol>
                <a:gridCol w="1923589">
                  <a:extLst>
                    <a:ext uri="{9D8B030D-6E8A-4147-A177-3AD203B41FA5}">
                      <a16:colId xmlns:a16="http://schemas.microsoft.com/office/drawing/2014/main" val="893409340"/>
                    </a:ext>
                  </a:extLst>
                </a:gridCol>
                <a:gridCol w="1410632">
                  <a:extLst>
                    <a:ext uri="{9D8B030D-6E8A-4147-A177-3AD203B41FA5}">
                      <a16:colId xmlns:a16="http://schemas.microsoft.com/office/drawing/2014/main" val="20931429"/>
                    </a:ext>
                  </a:extLst>
                </a:gridCol>
              </a:tblGrid>
              <a:tr h="0">
                <a:tc>
                  <a:txBody>
                    <a:bodyPr/>
                    <a:lstStyle/>
                    <a:p>
                      <a:pPr marL="0" marR="0" algn="ctr">
                        <a:lnSpc>
                          <a:spcPct val="107000"/>
                        </a:lnSpc>
                        <a:spcBef>
                          <a:spcPts val="0"/>
                        </a:spcBef>
                        <a:spcAft>
                          <a:spcPts val="0"/>
                        </a:spcAft>
                      </a:pPr>
                      <a:r>
                        <a:rPr lang="en-US" sz="2400">
                          <a:effectLst/>
                        </a:rPr>
                        <a:t>Part No.</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Contact Form</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Coil Volts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Coil Ohms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Contact Volts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Current</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359445709"/>
                  </a:ext>
                </a:extLst>
              </a:tr>
              <a:tr h="0">
                <a:tc>
                  <a:txBody>
                    <a:bodyPr/>
                    <a:lstStyle/>
                    <a:p>
                      <a:pPr marL="0" marR="0" algn="ctr">
                        <a:lnSpc>
                          <a:spcPct val="107000"/>
                        </a:lnSpc>
                        <a:spcBef>
                          <a:spcPts val="0"/>
                        </a:spcBef>
                        <a:spcAft>
                          <a:spcPts val="0"/>
                        </a:spcAft>
                      </a:pPr>
                      <a:r>
                        <a:rPr lang="en-US" sz="2400">
                          <a:effectLst/>
                        </a:rPr>
                        <a:t>106462CP</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SPST-NO</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5 VDC</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500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100 VDC</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0.5 A</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152576407"/>
                  </a:ext>
                </a:extLst>
              </a:tr>
              <a:tr h="0">
                <a:tc>
                  <a:txBody>
                    <a:bodyPr/>
                    <a:lstStyle/>
                    <a:p>
                      <a:pPr marL="0" marR="0" algn="ctr">
                        <a:lnSpc>
                          <a:spcPct val="107000"/>
                        </a:lnSpc>
                        <a:spcBef>
                          <a:spcPts val="0"/>
                        </a:spcBef>
                        <a:spcAft>
                          <a:spcPts val="0"/>
                        </a:spcAft>
                      </a:pPr>
                      <a:r>
                        <a:rPr lang="en-US" sz="2400">
                          <a:effectLst/>
                        </a:rPr>
                        <a:t>138430CP</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SPST-NO</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5 VDC</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500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100 VDC</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0.5 A</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4872819"/>
                  </a:ext>
                </a:extLst>
              </a:tr>
              <a:tr h="0">
                <a:tc>
                  <a:txBody>
                    <a:bodyPr/>
                    <a:lstStyle/>
                    <a:p>
                      <a:pPr marL="0" marR="0" algn="ctr">
                        <a:lnSpc>
                          <a:spcPct val="107000"/>
                        </a:lnSpc>
                        <a:spcBef>
                          <a:spcPts val="0"/>
                        </a:spcBef>
                        <a:spcAft>
                          <a:spcPts val="0"/>
                        </a:spcAft>
                      </a:pPr>
                      <a:r>
                        <a:rPr lang="en-US" sz="2400">
                          <a:effectLst/>
                        </a:rPr>
                        <a:t>106471CP</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SPST-NO</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12 VDC</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1000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100 VDC</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0.5 A</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823415652"/>
                  </a:ext>
                </a:extLst>
              </a:tr>
              <a:tr h="0">
                <a:tc>
                  <a:txBody>
                    <a:bodyPr/>
                    <a:lstStyle/>
                    <a:p>
                      <a:pPr marL="0" marR="0" algn="ctr">
                        <a:lnSpc>
                          <a:spcPct val="107000"/>
                        </a:lnSpc>
                        <a:spcBef>
                          <a:spcPts val="0"/>
                        </a:spcBef>
                        <a:spcAft>
                          <a:spcPts val="0"/>
                        </a:spcAft>
                      </a:pPr>
                      <a:r>
                        <a:rPr lang="en-US" sz="2400">
                          <a:effectLst/>
                        </a:rPr>
                        <a:t>138448CP</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SPST-NO</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12 VDC</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1000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100 VDC</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0.5 A</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900991120"/>
                  </a:ext>
                </a:extLst>
              </a:tr>
              <a:tr h="0">
                <a:tc>
                  <a:txBody>
                    <a:bodyPr/>
                    <a:lstStyle/>
                    <a:p>
                      <a:pPr marL="0" marR="0" algn="ctr">
                        <a:lnSpc>
                          <a:spcPct val="107000"/>
                        </a:lnSpc>
                        <a:spcBef>
                          <a:spcPts val="0"/>
                        </a:spcBef>
                        <a:spcAft>
                          <a:spcPts val="0"/>
                        </a:spcAft>
                      </a:pPr>
                      <a:r>
                        <a:rPr lang="en-US" sz="2400">
                          <a:effectLst/>
                        </a:rPr>
                        <a:t>129875CP</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DPDT </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5 VDC</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62.5</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30 VDC</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dirty="0">
                          <a:effectLst/>
                        </a:rPr>
                        <a:t>1 A</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015545592"/>
                  </a:ext>
                </a:extLst>
              </a:tr>
            </a:tbl>
          </a:graphicData>
        </a:graphic>
      </p:graphicFrame>
    </p:spTree>
    <p:extLst>
      <p:ext uri="{BB962C8B-B14F-4D97-AF65-F5344CB8AC3E}">
        <p14:creationId xmlns:p14="http://schemas.microsoft.com/office/powerpoint/2010/main" val="82338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10-2: Microcontroller Connection to Relay</a:t>
            </a:r>
            <a:endParaRPr lang="en-US" sz="2400" dirty="0">
              <a:solidFill>
                <a:srgbClr val="360012"/>
              </a:solidFill>
            </a:endParaRPr>
          </a:p>
        </p:txBody>
      </p:sp>
      <p:pic>
        <p:nvPicPr>
          <p:cNvPr id="16" name="Picture 15">
            <a:extLst>
              <a:ext uri="{FF2B5EF4-FFF2-40B4-BE49-F238E27FC236}">
                <a16:creationId xmlns:a16="http://schemas.microsoft.com/office/drawing/2014/main" id="{3CD27AE6-59A5-F898-F09F-76B78CDBD1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40274" y="1758780"/>
            <a:ext cx="8383782" cy="4332303"/>
          </a:xfrm>
          <a:prstGeom prst="rect">
            <a:avLst/>
          </a:prstGeom>
        </p:spPr>
      </p:pic>
    </p:spTree>
    <p:extLst>
      <p:ext uri="{BB962C8B-B14F-4D97-AF65-F5344CB8AC3E}">
        <p14:creationId xmlns:p14="http://schemas.microsoft.com/office/powerpoint/2010/main" val="336076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5144">
                <a:schemeClr val="accent2">
                  <a:lumMod val="20000"/>
                  <a:lumOff val="80000"/>
                </a:schemeClr>
              </a:gs>
              <a:gs pos="68000">
                <a:schemeClr val="accent2">
                  <a:lumMod val="20000"/>
                  <a:lumOff val="80000"/>
                </a:schemeClr>
              </a:gs>
              <a:gs pos="0">
                <a:srgbClr val="DC2857"/>
              </a:gs>
              <a:gs pos="99000">
                <a:srgbClr val="BE1F47"/>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a:solidFill>
                  <a:srgbClr val="360012"/>
                </a:solidFill>
              </a:rPr>
              <a:t>Table 10-2: Selected Solid-State Relay Characteristics (www.Jameco.com)</a:t>
            </a:r>
            <a:endParaRPr lang="en-US" sz="2400" dirty="0">
              <a:solidFill>
                <a:srgbClr val="360012"/>
              </a:solidFill>
            </a:endParaRPr>
          </a:p>
        </p:txBody>
      </p:sp>
      <p:graphicFrame>
        <p:nvGraphicFramePr>
          <p:cNvPr id="2" name="Table 1">
            <a:extLst>
              <a:ext uri="{FF2B5EF4-FFF2-40B4-BE49-F238E27FC236}">
                <a16:creationId xmlns:a16="http://schemas.microsoft.com/office/drawing/2014/main" id="{EBDC0EED-7698-97EB-EF69-841085A18844}"/>
              </a:ext>
            </a:extLst>
          </p:cNvPr>
          <p:cNvGraphicFramePr>
            <a:graphicFrameLocks noGrp="1"/>
          </p:cNvGraphicFramePr>
          <p:nvPr>
            <p:extLst>
              <p:ext uri="{D42A27DB-BD31-4B8C-83A1-F6EECF244321}">
                <p14:modId xmlns:p14="http://schemas.microsoft.com/office/powerpoint/2010/main" val="3428774848"/>
              </p:ext>
            </p:extLst>
          </p:nvPr>
        </p:nvGraphicFramePr>
        <p:xfrm>
          <a:off x="642594" y="2457322"/>
          <a:ext cx="10810567" cy="2618105"/>
        </p:xfrm>
        <a:graphic>
          <a:graphicData uri="http://schemas.openxmlformats.org/drawingml/2006/table">
            <a:tbl>
              <a:tblPr firstRow="1" firstCol="1" bandRow="1">
                <a:effectLst>
                  <a:outerShdw blurRad="63500" sx="102000" sy="102000" algn="ctr" rotWithShape="0">
                    <a:srgbClr val="360012">
                      <a:alpha val="40000"/>
                    </a:srgbClr>
                  </a:outerShdw>
                </a:effectLst>
                <a:tableStyleId>{10A1B5D5-9B99-4C35-A422-299274C87663}</a:tableStyleId>
              </a:tblPr>
              <a:tblGrid>
                <a:gridCol w="1715138">
                  <a:extLst>
                    <a:ext uri="{9D8B030D-6E8A-4147-A177-3AD203B41FA5}">
                      <a16:colId xmlns:a16="http://schemas.microsoft.com/office/drawing/2014/main" val="1013952985"/>
                    </a:ext>
                  </a:extLst>
                </a:gridCol>
                <a:gridCol w="2078955">
                  <a:extLst>
                    <a:ext uri="{9D8B030D-6E8A-4147-A177-3AD203B41FA5}">
                      <a16:colId xmlns:a16="http://schemas.microsoft.com/office/drawing/2014/main" val="1864587884"/>
                    </a:ext>
                  </a:extLst>
                </a:gridCol>
                <a:gridCol w="2208890">
                  <a:extLst>
                    <a:ext uri="{9D8B030D-6E8A-4147-A177-3AD203B41FA5}">
                      <a16:colId xmlns:a16="http://schemas.microsoft.com/office/drawing/2014/main" val="1394012078"/>
                    </a:ext>
                  </a:extLst>
                </a:gridCol>
                <a:gridCol w="2338824">
                  <a:extLst>
                    <a:ext uri="{9D8B030D-6E8A-4147-A177-3AD203B41FA5}">
                      <a16:colId xmlns:a16="http://schemas.microsoft.com/office/drawing/2014/main" val="812234143"/>
                    </a:ext>
                  </a:extLst>
                </a:gridCol>
                <a:gridCol w="2468760">
                  <a:extLst>
                    <a:ext uri="{9D8B030D-6E8A-4147-A177-3AD203B41FA5}">
                      <a16:colId xmlns:a16="http://schemas.microsoft.com/office/drawing/2014/main" val="4061785766"/>
                    </a:ext>
                  </a:extLst>
                </a:gridCol>
              </a:tblGrid>
              <a:tr h="0">
                <a:tc>
                  <a:txBody>
                    <a:bodyPr/>
                    <a:lstStyle/>
                    <a:p>
                      <a:pPr marL="0" marR="0" algn="ctr">
                        <a:lnSpc>
                          <a:spcPct val="107000"/>
                        </a:lnSpc>
                        <a:spcBef>
                          <a:spcPts val="0"/>
                        </a:spcBef>
                        <a:spcAft>
                          <a:spcPts val="0"/>
                        </a:spcAft>
                      </a:pPr>
                      <a:r>
                        <a:rPr lang="en-US" sz="2400">
                          <a:effectLst/>
                        </a:rPr>
                        <a:t>Part No.</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Contact Style</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Control Volts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Contact Volts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dirty="0">
                          <a:effectLst/>
                        </a:rPr>
                        <a:t>Contact Current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636945939"/>
                  </a:ext>
                </a:extLst>
              </a:tr>
              <a:tr h="0">
                <a:tc>
                  <a:txBody>
                    <a:bodyPr/>
                    <a:lstStyle/>
                    <a:p>
                      <a:pPr marL="0" marR="0" algn="ctr">
                        <a:lnSpc>
                          <a:spcPct val="107000"/>
                        </a:lnSpc>
                        <a:spcBef>
                          <a:spcPts val="0"/>
                        </a:spcBef>
                        <a:spcAft>
                          <a:spcPts val="0"/>
                        </a:spcAft>
                      </a:pPr>
                      <a:r>
                        <a:rPr lang="en-US" sz="2400">
                          <a:effectLst/>
                        </a:rPr>
                        <a:t>143058CP</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SPST</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4-32 VDC</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240 VAC</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3 A</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882882341"/>
                  </a:ext>
                </a:extLst>
              </a:tr>
              <a:tr h="0">
                <a:tc>
                  <a:txBody>
                    <a:bodyPr/>
                    <a:lstStyle/>
                    <a:p>
                      <a:pPr marL="0" marR="0" algn="ctr">
                        <a:lnSpc>
                          <a:spcPct val="107000"/>
                        </a:lnSpc>
                        <a:spcBef>
                          <a:spcPts val="0"/>
                        </a:spcBef>
                        <a:spcAft>
                          <a:spcPts val="0"/>
                        </a:spcAft>
                      </a:pPr>
                      <a:r>
                        <a:rPr lang="en-US" sz="2400">
                          <a:effectLst/>
                        </a:rPr>
                        <a:t>139053CP</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SPST</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3-32 VDC</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240 VAC</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25 A</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839152892"/>
                  </a:ext>
                </a:extLst>
              </a:tr>
              <a:tr h="0">
                <a:tc>
                  <a:txBody>
                    <a:bodyPr/>
                    <a:lstStyle/>
                    <a:p>
                      <a:pPr marL="0" marR="0" algn="ctr">
                        <a:lnSpc>
                          <a:spcPct val="107000"/>
                        </a:lnSpc>
                        <a:spcBef>
                          <a:spcPts val="0"/>
                        </a:spcBef>
                        <a:spcAft>
                          <a:spcPts val="0"/>
                        </a:spcAft>
                      </a:pPr>
                      <a:r>
                        <a:rPr lang="en-US" sz="2400">
                          <a:effectLst/>
                        </a:rPr>
                        <a:t>162341CP</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SPST</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3-32 VDC</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240 VAC</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10 A</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579802513"/>
                  </a:ext>
                </a:extLst>
              </a:tr>
              <a:tr h="0">
                <a:tc>
                  <a:txBody>
                    <a:bodyPr/>
                    <a:lstStyle/>
                    <a:p>
                      <a:pPr marL="0" marR="0" algn="ctr">
                        <a:lnSpc>
                          <a:spcPct val="107000"/>
                        </a:lnSpc>
                        <a:spcBef>
                          <a:spcPts val="0"/>
                        </a:spcBef>
                        <a:spcAft>
                          <a:spcPts val="0"/>
                        </a:spcAft>
                      </a:pPr>
                      <a:r>
                        <a:rPr lang="en-US" sz="2400">
                          <a:effectLst/>
                        </a:rPr>
                        <a:t>172591CP</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SPST</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3-32 VDC</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60 VAC</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2 A</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793095349"/>
                  </a:ext>
                </a:extLst>
              </a:tr>
              <a:tr h="0">
                <a:tc>
                  <a:txBody>
                    <a:bodyPr/>
                    <a:lstStyle/>
                    <a:p>
                      <a:pPr marL="0" marR="0" algn="ctr">
                        <a:lnSpc>
                          <a:spcPct val="107000"/>
                        </a:lnSpc>
                        <a:spcBef>
                          <a:spcPts val="0"/>
                        </a:spcBef>
                        <a:spcAft>
                          <a:spcPts val="0"/>
                        </a:spcAft>
                      </a:pPr>
                      <a:r>
                        <a:rPr lang="en-US" sz="2400">
                          <a:effectLst/>
                        </a:rPr>
                        <a:t>175222CP</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SPST</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3-32 VDC</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60 VAC</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4 A</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285014216"/>
                  </a:ext>
                </a:extLst>
              </a:tr>
              <a:tr h="0">
                <a:tc>
                  <a:txBody>
                    <a:bodyPr/>
                    <a:lstStyle/>
                    <a:p>
                      <a:pPr marL="0" marR="0" algn="ctr">
                        <a:lnSpc>
                          <a:spcPct val="107000"/>
                        </a:lnSpc>
                        <a:spcBef>
                          <a:spcPts val="0"/>
                        </a:spcBef>
                        <a:spcAft>
                          <a:spcPts val="0"/>
                        </a:spcAft>
                      </a:pPr>
                      <a:r>
                        <a:rPr lang="en-US" sz="2400">
                          <a:effectLst/>
                        </a:rPr>
                        <a:t>176647CP</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SPST</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3-32 VDC</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120 VAC</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dirty="0">
                          <a:effectLst/>
                        </a:rPr>
                        <a:t>5 A</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907827432"/>
                  </a:ext>
                </a:extLst>
              </a:tr>
            </a:tbl>
          </a:graphicData>
        </a:graphic>
      </p:graphicFrame>
    </p:spTree>
    <p:extLst>
      <p:ext uri="{BB962C8B-B14F-4D97-AF65-F5344CB8AC3E}">
        <p14:creationId xmlns:p14="http://schemas.microsoft.com/office/powerpoint/2010/main" val="651340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ircle(in)">
                                      <p:cBhvr>
                                        <p:cTn id="10" dur="500"/>
                                        <p:tgtEl>
                                          <p:spTgt spid="4"/>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ircle(in)">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10-3: Microcontroller Connection to a Solid-State Relay </a:t>
            </a:r>
            <a:endParaRPr lang="en-US" sz="2400" dirty="0">
              <a:solidFill>
                <a:srgbClr val="360012"/>
              </a:solidFill>
            </a:endParaRPr>
          </a:p>
        </p:txBody>
      </p:sp>
      <p:pic>
        <p:nvPicPr>
          <p:cNvPr id="13" name="Picture 12">
            <a:extLst>
              <a:ext uri="{FF2B5EF4-FFF2-40B4-BE49-F238E27FC236}">
                <a16:creationId xmlns:a16="http://schemas.microsoft.com/office/drawing/2014/main" id="{F4515E00-5415-E3D0-3801-5965283E77C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63591" y="2577806"/>
            <a:ext cx="8825132" cy="2488305"/>
          </a:xfrm>
          <a:prstGeom prst="rect">
            <a:avLst/>
          </a:prstGeom>
        </p:spPr>
      </p:pic>
    </p:spTree>
    <p:extLst>
      <p:ext uri="{BB962C8B-B14F-4D97-AF65-F5344CB8AC3E}">
        <p14:creationId xmlns:p14="http://schemas.microsoft.com/office/powerpoint/2010/main" val="627171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barn(inVertical)">
                                      <p:cBhvr>
                                        <p:cTn id="10" dur="500"/>
                                        <p:tgtEl>
                                          <p:spTgt spid="2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10-4: Reed Switch and Magnet Combination</a:t>
            </a:r>
            <a:endParaRPr lang="en-US" sz="2400" dirty="0">
              <a:solidFill>
                <a:srgbClr val="360012"/>
              </a:solidFill>
            </a:endParaRPr>
          </a:p>
        </p:txBody>
      </p:sp>
      <p:pic>
        <p:nvPicPr>
          <p:cNvPr id="14" name="Picture 13">
            <a:extLst>
              <a:ext uri="{FF2B5EF4-FFF2-40B4-BE49-F238E27FC236}">
                <a16:creationId xmlns:a16="http://schemas.microsoft.com/office/drawing/2014/main" id="{F98AE3FA-E2EB-E83C-AEDB-188E928F5087}"/>
              </a:ext>
            </a:extLst>
          </p:cNvPr>
          <p:cNvPicPr>
            <a:picLocks noChangeAspect="1"/>
          </p:cNvPicPr>
          <p:nvPr/>
        </p:nvPicPr>
        <p:blipFill>
          <a:blip r:embed="rId7" cstate="print"/>
          <a:stretch>
            <a:fillRect/>
          </a:stretch>
        </p:blipFill>
        <p:spPr>
          <a:xfrm>
            <a:off x="1726542" y="1731369"/>
            <a:ext cx="8051032" cy="4292485"/>
          </a:xfrm>
          <a:prstGeom prst="rect">
            <a:avLst/>
          </a:prstGeom>
        </p:spPr>
      </p:pic>
    </p:spTree>
    <p:extLst>
      <p:ext uri="{BB962C8B-B14F-4D97-AF65-F5344CB8AC3E}">
        <p14:creationId xmlns:p14="http://schemas.microsoft.com/office/powerpoint/2010/main" val="321804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Horizontal)">
                                      <p:cBhvr>
                                        <p:cTn id="7" dur="500"/>
                                        <p:tgtEl>
                                          <p:spTgt spid="14"/>
                                        </p:tgtEl>
                                      </p:cBhvr>
                                    </p:animEffect>
                                  </p:childTnLst>
                                </p:cTn>
                              </p:par>
                              <p:par>
                                <p:cTn id="8" presetID="16" presetClass="entr" presetSubtype="42"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barn(outHorizontal)">
                                      <p:cBhvr>
                                        <p:cTn id="10" dur="500"/>
                                        <p:tgtEl>
                                          <p:spTgt spid="26"/>
                                        </p:tgtEl>
                                      </p:cBhvr>
                                    </p:animEffect>
                                  </p:childTnLst>
                                </p:cTn>
                              </p:par>
                              <p:par>
                                <p:cTn id="11" presetID="16" presetClass="entr" presetSubtype="42"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Horizontal)">
                                      <p:cBhvr>
                                        <p:cTn id="13" dur="500"/>
                                        <p:tgtEl>
                                          <p:spTgt spid="4"/>
                                        </p:tgtEl>
                                      </p:cBhvr>
                                    </p:animEffect>
                                  </p:childTnLst>
                                </p:cTn>
                              </p:par>
                              <p:par>
                                <p:cTn id="14" presetID="16" presetClass="entr" presetSubtype="42"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Horizont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10-5: Optoisolator Package Examples</a:t>
            </a:r>
            <a:endParaRPr lang="en-US" sz="2400" dirty="0">
              <a:solidFill>
                <a:srgbClr val="360012"/>
              </a:solidFill>
            </a:endParaRPr>
          </a:p>
        </p:txBody>
      </p:sp>
      <p:pic>
        <p:nvPicPr>
          <p:cNvPr id="13" name="Picture 12">
            <a:extLst>
              <a:ext uri="{FF2B5EF4-FFF2-40B4-BE49-F238E27FC236}">
                <a16:creationId xmlns:a16="http://schemas.microsoft.com/office/drawing/2014/main" id="{587E80CA-AC1D-9ECC-8C85-E4A18F55CAC3}"/>
              </a:ext>
            </a:extLst>
          </p:cNvPr>
          <p:cNvPicPr>
            <a:picLocks noChangeAspect="1"/>
          </p:cNvPicPr>
          <p:nvPr/>
        </p:nvPicPr>
        <p:blipFill>
          <a:blip r:embed="rId7" cstate="print"/>
          <a:stretch>
            <a:fillRect/>
          </a:stretch>
        </p:blipFill>
        <p:spPr>
          <a:xfrm>
            <a:off x="2785802" y="1752035"/>
            <a:ext cx="5532288" cy="4257319"/>
          </a:xfrm>
          <a:prstGeom prst="rect">
            <a:avLst/>
          </a:prstGeom>
        </p:spPr>
      </p:pic>
    </p:spTree>
    <p:extLst>
      <p:ext uri="{BB962C8B-B14F-4D97-AF65-F5344CB8AC3E}">
        <p14:creationId xmlns:p14="http://schemas.microsoft.com/office/powerpoint/2010/main" val="1747459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500"/>
                                        <p:tgtEl>
                                          <p:spTgt spid="13"/>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barn(outVertical)">
                                      <p:cBhvr>
                                        <p:cTn id="10" dur="500"/>
                                        <p:tgtEl>
                                          <p:spTgt spid="26"/>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500"/>
                                        <p:tgtEl>
                                          <p:spTgt spid="4"/>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it-IT" sz="2400" b="1">
                <a:solidFill>
                  <a:srgbClr val="360012"/>
                </a:solidFill>
              </a:rPr>
              <a:t>Figure 10-6: Controlling a Lamp via an Optoisolator</a:t>
            </a:r>
            <a:endParaRPr lang="en-US" sz="2400" dirty="0">
              <a:solidFill>
                <a:srgbClr val="360012"/>
              </a:solidFill>
            </a:endParaRPr>
          </a:p>
        </p:txBody>
      </p:sp>
      <p:pic>
        <p:nvPicPr>
          <p:cNvPr id="14" name="Picture 13">
            <a:extLst>
              <a:ext uri="{FF2B5EF4-FFF2-40B4-BE49-F238E27FC236}">
                <a16:creationId xmlns:a16="http://schemas.microsoft.com/office/drawing/2014/main" id="{20A4FC7C-5A8A-8892-97F0-636DB0BA01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15836" y="1952467"/>
            <a:ext cx="8717375" cy="3911165"/>
          </a:xfrm>
          <a:prstGeom prst="rect">
            <a:avLst/>
          </a:prstGeom>
        </p:spPr>
      </p:pic>
    </p:spTree>
    <p:extLst>
      <p:ext uri="{BB962C8B-B14F-4D97-AF65-F5344CB8AC3E}">
        <p14:creationId xmlns:p14="http://schemas.microsoft.com/office/powerpoint/2010/main" val="2085266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Horizontal)">
                                      <p:cBhvr>
                                        <p:cTn id="7" dur="500"/>
                                        <p:tgtEl>
                                          <p:spTgt spid="14"/>
                                        </p:tgtEl>
                                      </p:cBhvr>
                                    </p:animEffect>
                                  </p:childTnLst>
                                </p:cTn>
                              </p:par>
                              <p:par>
                                <p:cTn id="8" presetID="16" presetClass="entr" presetSubtype="26"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barn(inHorizontal)">
                                      <p:cBhvr>
                                        <p:cTn id="10" dur="500"/>
                                        <p:tgtEl>
                                          <p:spTgt spid="26"/>
                                        </p:tgtEl>
                                      </p:cBhvr>
                                    </p:animEffect>
                                  </p:childTnLst>
                                </p:cTn>
                              </p:par>
                              <p:par>
                                <p:cTn id="11" presetID="16" presetClass="entr" presetSubtype="26"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Horizontal)">
                                      <p:cBhvr>
                                        <p:cTn id="13" dur="500"/>
                                        <p:tgtEl>
                                          <p:spTgt spid="4"/>
                                        </p:tgtEl>
                                      </p:cBhvr>
                                    </p:animEffect>
                                  </p:childTnLst>
                                </p:cTn>
                              </p:par>
                              <p:par>
                                <p:cTn id="14" presetID="16" presetClass="entr" presetSubtype="2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Horizont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6977138" y="275235"/>
            <a:ext cx="3862927" cy="6383666"/>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1" y="296032"/>
            <a:ext cx="5382786"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245817" y="513534"/>
            <a:ext cx="4777243" cy="400110"/>
          </a:xfrm>
          <a:prstGeom prst="rect">
            <a:avLst/>
          </a:prstGeom>
          <a:noFill/>
        </p:spPr>
        <p:txBody>
          <a:bodyPr wrap="square" rtlCol="0">
            <a:spAutoFit/>
          </a:bodyPr>
          <a:lstStyle/>
          <a:p>
            <a:r>
              <a:rPr lang="en-US" sz="2000" b="1" dirty="0">
                <a:solidFill>
                  <a:srgbClr val="360012"/>
                </a:solidFill>
              </a:rPr>
              <a:t>Figure 10-7: Stator Winding Configuration</a:t>
            </a:r>
            <a:endParaRPr lang="en-US" sz="2000" dirty="0">
              <a:solidFill>
                <a:srgbClr val="360012"/>
              </a:solidFill>
            </a:endParaRPr>
          </a:p>
        </p:txBody>
      </p:sp>
      <p:sp>
        <p:nvSpPr>
          <p:cNvPr id="16" name="Rectangle: Rounded Corners 15">
            <a:extLst>
              <a:ext uri="{FF2B5EF4-FFF2-40B4-BE49-F238E27FC236}">
                <a16:creationId xmlns:a16="http://schemas.microsoft.com/office/drawing/2014/main" id="{39CE5F98-124B-D48F-8F47-F5FD48AAD8AC}"/>
              </a:ext>
            </a:extLst>
          </p:cNvPr>
          <p:cNvSpPr/>
          <p:nvPr/>
        </p:nvSpPr>
        <p:spPr>
          <a:xfrm>
            <a:off x="362177" y="1416926"/>
            <a:ext cx="5730943" cy="4556172"/>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Pentagon 16">
            <a:extLst>
              <a:ext uri="{FF2B5EF4-FFF2-40B4-BE49-F238E27FC236}">
                <a16:creationId xmlns:a16="http://schemas.microsoft.com/office/drawing/2014/main" id="{9081F5C8-08C3-0C4C-673F-97340532547B}"/>
              </a:ext>
            </a:extLst>
          </p:cNvPr>
          <p:cNvSpPr/>
          <p:nvPr/>
        </p:nvSpPr>
        <p:spPr>
          <a:xfrm rot="16200000" flipH="1">
            <a:off x="9208085" y="1907606"/>
            <a:ext cx="4645704"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DF6A0F94-3CD6-C543-2630-3D6966A7A96D}"/>
              </a:ext>
            </a:extLst>
          </p:cNvPr>
          <p:cNvSpPr txBox="1"/>
          <p:nvPr/>
        </p:nvSpPr>
        <p:spPr>
          <a:xfrm rot="5400000">
            <a:off x="9736798" y="2126092"/>
            <a:ext cx="3625226" cy="400110"/>
          </a:xfrm>
          <a:prstGeom prst="rect">
            <a:avLst/>
          </a:prstGeom>
          <a:noFill/>
        </p:spPr>
        <p:txBody>
          <a:bodyPr wrap="square" rtlCol="0">
            <a:spAutoFit/>
          </a:bodyPr>
          <a:lstStyle/>
          <a:p>
            <a:r>
              <a:rPr lang="en-US" sz="2000" b="1" dirty="0">
                <a:solidFill>
                  <a:srgbClr val="360012"/>
                </a:solidFill>
              </a:rPr>
              <a:t>Figure 10-8: Rotor Alignment</a:t>
            </a:r>
            <a:endParaRPr lang="en-US" sz="2000" dirty="0">
              <a:solidFill>
                <a:srgbClr val="360012"/>
              </a:solidFill>
            </a:endParaRPr>
          </a:p>
        </p:txBody>
      </p:sp>
      <p:pic>
        <p:nvPicPr>
          <p:cNvPr id="20" name="Picture 19">
            <a:extLst>
              <a:ext uri="{FF2B5EF4-FFF2-40B4-BE49-F238E27FC236}">
                <a16:creationId xmlns:a16="http://schemas.microsoft.com/office/drawing/2014/main" id="{E76DC1D4-C82B-89F1-D1A8-9631F9DAB39D}"/>
              </a:ext>
            </a:extLst>
          </p:cNvPr>
          <p:cNvPicPr>
            <a:picLocks noChangeAspect="1"/>
          </p:cNvPicPr>
          <p:nvPr/>
        </p:nvPicPr>
        <p:blipFill>
          <a:blip r:embed="rId7" cstate="print"/>
          <a:stretch>
            <a:fillRect/>
          </a:stretch>
        </p:blipFill>
        <p:spPr>
          <a:xfrm>
            <a:off x="545111" y="2227007"/>
            <a:ext cx="5429559" cy="3123521"/>
          </a:xfrm>
          <a:prstGeom prst="rect">
            <a:avLst/>
          </a:prstGeom>
        </p:spPr>
      </p:pic>
      <p:pic>
        <p:nvPicPr>
          <p:cNvPr id="21" name="Picture 20">
            <a:extLst>
              <a:ext uri="{FF2B5EF4-FFF2-40B4-BE49-F238E27FC236}">
                <a16:creationId xmlns:a16="http://schemas.microsoft.com/office/drawing/2014/main" id="{88DE1389-C6FE-2939-6E97-05323FD7262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94262" y="410298"/>
            <a:ext cx="3277870" cy="6052185"/>
          </a:xfrm>
          <a:prstGeom prst="rect">
            <a:avLst/>
          </a:prstGeom>
        </p:spPr>
      </p:pic>
      <p:cxnSp>
        <p:nvCxnSpPr>
          <p:cNvPr id="7" name="Straight Connector 6">
            <a:extLst>
              <a:ext uri="{FF2B5EF4-FFF2-40B4-BE49-F238E27FC236}">
                <a16:creationId xmlns:a16="http://schemas.microsoft.com/office/drawing/2014/main" id="{63DE528D-4F27-F20E-E11A-3E7193F4AAAB}"/>
              </a:ext>
            </a:extLst>
          </p:cNvPr>
          <p:cNvCxnSpPr/>
          <p:nvPr/>
        </p:nvCxnSpPr>
        <p:spPr>
          <a:xfrm>
            <a:off x="6533540" y="0"/>
            <a:ext cx="0" cy="6858000"/>
          </a:xfrm>
          <a:prstGeom prst="line">
            <a:avLst/>
          </a:prstGeom>
          <a:ln w="28575">
            <a:solidFill>
              <a:srgbClr val="BE1F47"/>
            </a:solidFill>
            <a:prstDash val="dash"/>
          </a:ln>
          <a:effectLst>
            <a:outerShdw blurRad="63500" sx="102000" sy="102000" algn="ctr" rotWithShape="0">
              <a:srgbClr val="360012">
                <a:alpha val="40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5335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0-#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500" fill="hold"/>
                                        <p:tgtEl>
                                          <p:spTgt spid="26"/>
                                        </p:tgtEl>
                                        <p:attrNameLst>
                                          <p:attrName>ppt_x</p:attrName>
                                        </p:attrNameLst>
                                      </p:cBhvr>
                                      <p:tavLst>
                                        <p:tav tm="0">
                                          <p:val>
                                            <p:strVal val="#ppt_x"/>
                                          </p:val>
                                        </p:tav>
                                        <p:tav tm="100000">
                                          <p:val>
                                            <p:strVal val="#ppt_x"/>
                                          </p:val>
                                        </p:tav>
                                      </p:tavLst>
                                    </p:anim>
                                    <p:anim calcmode="lin" valueType="num">
                                      <p:cBhvr additive="base">
                                        <p:cTn id="36" dur="500" fill="hold"/>
                                        <p:tgtEl>
                                          <p:spTgt spid="26"/>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P spid="16" grpId="0" animBg="1"/>
      <p:bldP spid="17" grpId="0" animBg="1"/>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5144">
                <a:schemeClr val="accent2">
                  <a:lumMod val="20000"/>
                  <a:lumOff val="80000"/>
                </a:schemeClr>
              </a:gs>
              <a:gs pos="68000">
                <a:schemeClr val="accent2">
                  <a:lumMod val="20000"/>
                  <a:lumOff val="80000"/>
                </a:schemeClr>
              </a:gs>
              <a:gs pos="0">
                <a:srgbClr val="DC2857"/>
              </a:gs>
              <a:gs pos="99000">
                <a:srgbClr val="BE1F47"/>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a:solidFill>
                  <a:srgbClr val="360012"/>
                </a:solidFill>
              </a:rPr>
              <a:t>Table 10-3: Normal Four-Step Sequence</a:t>
            </a:r>
            <a:endParaRPr lang="en-US" sz="2400" dirty="0">
              <a:solidFill>
                <a:srgbClr val="360012"/>
              </a:solidFill>
            </a:endParaRPr>
          </a:p>
        </p:txBody>
      </p:sp>
      <p:graphicFrame>
        <p:nvGraphicFramePr>
          <p:cNvPr id="3" name="Table 2">
            <a:extLst>
              <a:ext uri="{FF2B5EF4-FFF2-40B4-BE49-F238E27FC236}">
                <a16:creationId xmlns:a16="http://schemas.microsoft.com/office/drawing/2014/main" id="{1CEF9839-0DDF-BBAE-8515-5C5083A55AC9}"/>
              </a:ext>
            </a:extLst>
          </p:cNvPr>
          <p:cNvGraphicFramePr>
            <a:graphicFrameLocks noGrp="1"/>
          </p:cNvGraphicFramePr>
          <p:nvPr>
            <p:extLst>
              <p:ext uri="{D42A27DB-BD31-4B8C-83A1-F6EECF244321}">
                <p14:modId xmlns:p14="http://schemas.microsoft.com/office/powerpoint/2010/main" val="4119500503"/>
              </p:ext>
            </p:extLst>
          </p:nvPr>
        </p:nvGraphicFramePr>
        <p:xfrm>
          <a:off x="206481" y="2846634"/>
          <a:ext cx="11742010" cy="1572768"/>
        </p:xfrm>
        <a:graphic>
          <a:graphicData uri="http://schemas.openxmlformats.org/drawingml/2006/table">
            <a:tbl>
              <a:tblPr firstRow="1" firstCol="1" bandRow="1">
                <a:effectLst>
                  <a:outerShdw blurRad="63500" sx="102000" sy="102000" algn="ctr" rotWithShape="0">
                    <a:srgbClr val="360012">
                      <a:alpha val="40000"/>
                    </a:srgbClr>
                  </a:outerShdw>
                </a:effectLst>
                <a:tableStyleId>{10A1B5D5-9B99-4C35-A422-299274C87663}</a:tableStyleId>
              </a:tblPr>
              <a:tblGrid>
                <a:gridCol w="1504334">
                  <a:extLst>
                    <a:ext uri="{9D8B030D-6E8A-4147-A177-3AD203B41FA5}">
                      <a16:colId xmlns:a16="http://schemas.microsoft.com/office/drawing/2014/main" val="1481359118"/>
                    </a:ext>
                  </a:extLst>
                </a:gridCol>
                <a:gridCol w="1607574">
                  <a:extLst>
                    <a:ext uri="{9D8B030D-6E8A-4147-A177-3AD203B41FA5}">
                      <a16:colId xmlns:a16="http://schemas.microsoft.com/office/drawing/2014/main" val="4102066509"/>
                    </a:ext>
                  </a:extLst>
                </a:gridCol>
                <a:gridCol w="1696065">
                  <a:extLst>
                    <a:ext uri="{9D8B030D-6E8A-4147-A177-3AD203B41FA5}">
                      <a16:colId xmlns:a16="http://schemas.microsoft.com/office/drawing/2014/main" val="4269431692"/>
                    </a:ext>
                  </a:extLst>
                </a:gridCol>
                <a:gridCol w="1814052">
                  <a:extLst>
                    <a:ext uri="{9D8B030D-6E8A-4147-A177-3AD203B41FA5}">
                      <a16:colId xmlns:a16="http://schemas.microsoft.com/office/drawing/2014/main" val="3951001541"/>
                    </a:ext>
                  </a:extLst>
                </a:gridCol>
                <a:gridCol w="1799303">
                  <a:extLst>
                    <a:ext uri="{9D8B030D-6E8A-4147-A177-3AD203B41FA5}">
                      <a16:colId xmlns:a16="http://schemas.microsoft.com/office/drawing/2014/main" val="1063711862"/>
                    </a:ext>
                  </a:extLst>
                </a:gridCol>
                <a:gridCol w="1828800">
                  <a:extLst>
                    <a:ext uri="{9D8B030D-6E8A-4147-A177-3AD203B41FA5}">
                      <a16:colId xmlns:a16="http://schemas.microsoft.com/office/drawing/2014/main" val="604869688"/>
                    </a:ext>
                  </a:extLst>
                </a:gridCol>
                <a:gridCol w="1491882">
                  <a:extLst>
                    <a:ext uri="{9D8B030D-6E8A-4147-A177-3AD203B41FA5}">
                      <a16:colId xmlns:a16="http://schemas.microsoft.com/office/drawing/2014/main" val="576290403"/>
                    </a:ext>
                  </a:extLst>
                </a:gridCol>
              </a:tblGrid>
              <a:tr h="0">
                <a:tc rowSpan="2">
                  <a:txBody>
                    <a:bodyPr/>
                    <a:lstStyle/>
                    <a:p>
                      <a:pPr marL="0" marR="0" algn="ctr">
                        <a:lnSpc>
                          <a:spcPct val="107000"/>
                        </a:lnSpc>
                        <a:spcBef>
                          <a:spcPts val="0"/>
                        </a:spcBef>
                        <a:spcAft>
                          <a:spcPts val="0"/>
                        </a:spcAft>
                      </a:pPr>
                      <a:r>
                        <a:rPr lang="en-US" sz="2000" dirty="0">
                          <a:effectLst/>
                        </a:rPr>
                        <a:t>Clockwise</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Bef>
                          <a:spcPts val="0"/>
                        </a:spcBef>
                        <a:spcAft>
                          <a:spcPts val="0"/>
                        </a:spcAft>
                      </a:pPr>
                      <a:r>
                        <a:rPr lang="en-US" sz="2000">
                          <a:effectLst/>
                        </a:rPr>
                        <a:t>Step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dirty="0">
                          <a:effectLst/>
                        </a:rPr>
                        <a:t>Winding D</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Winding C</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Winding B</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Winding A</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rowSpan="2">
                  <a:txBody>
                    <a:bodyPr/>
                    <a:lstStyle/>
                    <a:p>
                      <a:pPr marL="0" marR="0" algn="ctr">
                        <a:lnSpc>
                          <a:spcPct val="107000"/>
                        </a:lnSpc>
                        <a:spcBef>
                          <a:spcPts val="0"/>
                        </a:spcBef>
                        <a:spcAft>
                          <a:spcPts val="0"/>
                        </a:spcAft>
                      </a:pPr>
                      <a:r>
                        <a:rPr lang="en-US" sz="2000">
                          <a:effectLst/>
                        </a:rPr>
                        <a:t>Counter Clockwise</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278917962"/>
                  </a:ext>
                </a:extLst>
              </a:tr>
              <a:tr h="0">
                <a:tc vMerge="1">
                  <a:txBody>
                    <a:bodyPr/>
                    <a:lstStyle/>
                    <a:p>
                      <a:endParaRPr lang="en-US"/>
                    </a:p>
                  </a:txBody>
                  <a:tcPr/>
                </a:tc>
                <a:tc>
                  <a:txBody>
                    <a:bodyPr/>
                    <a:lstStyle/>
                    <a:p>
                      <a:pPr marL="0" marR="0" algn="ctr">
                        <a:lnSpc>
                          <a:spcPct val="107000"/>
                        </a:lnSpc>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extLst>
                  <a:ext uri="{0D108BD9-81ED-4DB2-BD59-A6C34878D82A}">
                    <a16:rowId xmlns:a16="http://schemas.microsoft.com/office/drawing/2014/main" val="1381694005"/>
                  </a:ext>
                </a:extLst>
              </a:tr>
              <a:tr h="0">
                <a:tc rowSpan="3">
                  <a:txBody>
                    <a:bodyPr/>
                    <a:lstStyle/>
                    <a:p>
                      <a:pPr marL="0" marR="0" algn="ctr">
                        <a:lnSpc>
                          <a:spcPct val="107000"/>
                        </a:lnSpc>
                        <a:spcBef>
                          <a:spcPts val="0"/>
                        </a:spcBef>
                        <a:spcAft>
                          <a:spcPts val="0"/>
                        </a:spcAft>
                      </a:pPr>
                      <a:endParaRPr lang="en-US" sz="2000">
                        <a:solidFill>
                          <a:srgbClr val="000000"/>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2</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rowSpan="3">
                  <a:txBody>
                    <a:bodyPr/>
                    <a:lstStyle/>
                    <a:p>
                      <a:pPr marL="0" marR="0" algn="ctr">
                        <a:lnSpc>
                          <a:spcPct val="107000"/>
                        </a:lnSpc>
                        <a:spcBef>
                          <a:spcPts val="0"/>
                        </a:spcBef>
                        <a:spcAft>
                          <a:spcPts val="0"/>
                        </a:spcAft>
                      </a:pPr>
                      <a:endParaRPr lang="en-US" sz="2000">
                        <a:solidFill>
                          <a:srgbClr val="000000"/>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2274795266"/>
                  </a:ext>
                </a:extLst>
              </a:tr>
              <a:tr h="0">
                <a:tc vMerge="1">
                  <a:txBody>
                    <a:bodyPr/>
                    <a:lstStyle/>
                    <a:p>
                      <a:endParaRPr lang="en-US"/>
                    </a:p>
                  </a:txBody>
                  <a:tcPr/>
                </a:tc>
                <a:tc>
                  <a:txBody>
                    <a:bodyPr/>
                    <a:lstStyle/>
                    <a:p>
                      <a:pPr marL="0" marR="0" algn="ctr">
                        <a:lnSpc>
                          <a:spcPct val="107000"/>
                        </a:lnSpc>
                        <a:spcBef>
                          <a:spcPts val="0"/>
                        </a:spcBef>
                        <a:spcAft>
                          <a:spcPts val="0"/>
                        </a:spcAft>
                      </a:pPr>
                      <a:r>
                        <a:rPr lang="en-US" sz="2000">
                          <a:effectLst/>
                        </a:rPr>
                        <a:t>3</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extLst>
                  <a:ext uri="{0D108BD9-81ED-4DB2-BD59-A6C34878D82A}">
                    <a16:rowId xmlns:a16="http://schemas.microsoft.com/office/drawing/2014/main" val="2645884890"/>
                  </a:ext>
                </a:extLst>
              </a:tr>
              <a:tr h="267970">
                <a:tc vMerge="1">
                  <a:txBody>
                    <a:bodyPr/>
                    <a:lstStyle/>
                    <a:p>
                      <a:endParaRPr lang="en-US"/>
                    </a:p>
                  </a:txBody>
                  <a:tcPr/>
                </a:tc>
                <a:tc>
                  <a:txBody>
                    <a:bodyPr/>
                    <a:lstStyle/>
                    <a:p>
                      <a:pPr marL="0" marR="0" algn="ctr">
                        <a:lnSpc>
                          <a:spcPct val="107000"/>
                        </a:lnSpc>
                        <a:spcBef>
                          <a:spcPts val="0"/>
                        </a:spcBef>
                        <a:spcAft>
                          <a:spcPts val="0"/>
                        </a:spcAft>
                      </a:pPr>
                      <a:r>
                        <a:rPr lang="en-US" sz="2000">
                          <a:effectLst/>
                        </a:rPr>
                        <a:t>4</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dirty="0">
                          <a:effectLst/>
                        </a:rPr>
                        <a:t>0</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extLst>
                  <a:ext uri="{0D108BD9-81ED-4DB2-BD59-A6C34878D82A}">
                    <a16:rowId xmlns:a16="http://schemas.microsoft.com/office/drawing/2014/main" val="1445333246"/>
                  </a:ext>
                </a:extLst>
              </a:tr>
            </a:tbl>
          </a:graphicData>
        </a:graphic>
      </p:graphicFrame>
      <p:pic>
        <p:nvPicPr>
          <p:cNvPr id="5122" name="Picture 183" descr="F10_Down.jpg">
            <a:extLst>
              <a:ext uri="{FF2B5EF4-FFF2-40B4-BE49-F238E27FC236}">
                <a16:creationId xmlns:a16="http://schemas.microsoft.com/office/drawing/2014/main" id="{B6706EEB-F777-DA59-DE61-DCC452C5F9A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6863" y="3628768"/>
            <a:ext cx="786835" cy="716894"/>
          </a:xfrm>
          <a:prstGeom prst="rect">
            <a:avLst/>
          </a:prstGeom>
          <a:noFill/>
          <a:effectLst>
            <a:outerShdw blurRad="63500" sx="102000" sy="102000" algn="ctr" rotWithShape="0">
              <a:srgbClr val="360012">
                <a:alpha val="40000"/>
              </a:srgbClr>
            </a:outerShdw>
          </a:effectLst>
          <a:extLst>
            <a:ext uri="{909E8E84-426E-40DD-AFC4-6F175D3DCCD1}">
              <a14:hiddenFill xmlns:a14="http://schemas.microsoft.com/office/drawing/2010/main">
                <a:solidFill>
                  <a:srgbClr val="FFFFFF"/>
                </a:solidFill>
              </a14:hiddenFill>
            </a:ext>
          </a:extLst>
        </p:spPr>
      </p:pic>
      <p:pic>
        <p:nvPicPr>
          <p:cNvPr id="5121" name="Picture 184" descr="F10_Up.jpg">
            <a:extLst>
              <a:ext uri="{FF2B5EF4-FFF2-40B4-BE49-F238E27FC236}">
                <a16:creationId xmlns:a16="http://schemas.microsoft.com/office/drawing/2014/main" id="{12142E28-119F-9952-5D39-E2BF1242F54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805816" y="3584524"/>
            <a:ext cx="775581" cy="758346"/>
          </a:xfrm>
          <a:prstGeom prst="rect">
            <a:avLst/>
          </a:prstGeom>
          <a:noFill/>
          <a:effectLst>
            <a:outerShdw blurRad="63500" sx="102000" sy="102000" algn="ctr" rotWithShape="0">
              <a:srgbClr val="360012">
                <a:alpha val="4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8184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1"/>
                                        </p:tgtEl>
                                        <p:attrNameLst>
                                          <p:attrName>style.visibility</p:attrName>
                                        </p:attrNameLst>
                                      </p:cBhvr>
                                      <p:to>
                                        <p:strVal val="visible"/>
                                      </p:to>
                                    </p:set>
                                    <p:animEffect transition="in" filter="fade">
                                      <p:cBhvr>
                                        <p:cTn id="7" dur="500"/>
                                        <p:tgtEl>
                                          <p:spTgt spid="5121"/>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5122"/>
                                        </p:tgtEl>
                                        <p:attrNameLst>
                                          <p:attrName>style.visibility</p:attrName>
                                        </p:attrNameLst>
                                      </p:cBhvr>
                                      <p:to>
                                        <p:strVal val="visible"/>
                                      </p:to>
                                    </p:set>
                                    <p:animEffect transition="in" filter="fade">
                                      <p:cBhvr>
                                        <p:cTn id="13" dur="500"/>
                                        <p:tgtEl>
                                          <p:spTgt spid="512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5144">
                <a:schemeClr val="accent2">
                  <a:lumMod val="20000"/>
                  <a:lumOff val="80000"/>
                </a:schemeClr>
              </a:gs>
              <a:gs pos="68000">
                <a:schemeClr val="accent2">
                  <a:lumMod val="20000"/>
                  <a:lumOff val="80000"/>
                </a:schemeClr>
              </a:gs>
              <a:gs pos="0">
                <a:srgbClr val="DC2857"/>
              </a:gs>
              <a:gs pos="99000">
                <a:srgbClr val="BE1F47"/>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a:solidFill>
                  <a:srgbClr val="360012"/>
                </a:solidFill>
              </a:rPr>
              <a:t>Table 10-4: Stepper Motor Step Angles</a:t>
            </a:r>
            <a:endParaRPr lang="en-US" sz="2400" dirty="0">
              <a:solidFill>
                <a:srgbClr val="360012"/>
              </a:solidFill>
            </a:endParaRPr>
          </a:p>
        </p:txBody>
      </p:sp>
      <p:graphicFrame>
        <p:nvGraphicFramePr>
          <p:cNvPr id="2" name="Table 1">
            <a:extLst>
              <a:ext uri="{FF2B5EF4-FFF2-40B4-BE49-F238E27FC236}">
                <a16:creationId xmlns:a16="http://schemas.microsoft.com/office/drawing/2014/main" id="{5F729AA0-BFFD-E3DE-D666-B87E0B38B52A}"/>
              </a:ext>
            </a:extLst>
          </p:cNvPr>
          <p:cNvGraphicFramePr>
            <a:graphicFrameLocks noGrp="1"/>
          </p:cNvGraphicFramePr>
          <p:nvPr>
            <p:extLst>
              <p:ext uri="{D42A27DB-BD31-4B8C-83A1-F6EECF244321}">
                <p14:modId xmlns:p14="http://schemas.microsoft.com/office/powerpoint/2010/main" val="1245149192"/>
              </p:ext>
            </p:extLst>
          </p:nvPr>
        </p:nvGraphicFramePr>
        <p:xfrm>
          <a:off x="2028944" y="2388251"/>
          <a:ext cx="7949380" cy="2992120"/>
        </p:xfrm>
        <a:graphic>
          <a:graphicData uri="http://schemas.openxmlformats.org/drawingml/2006/table">
            <a:tbl>
              <a:tblPr firstRow="1" firstCol="1" bandRow="1">
                <a:effectLst>
                  <a:outerShdw blurRad="63500" sx="102000" sy="102000" algn="ctr" rotWithShape="0">
                    <a:srgbClr val="360012">
                      <a:alpha val="40000"/>
                    </a:srgbClr>
                  </a:outerShdw>
                </a:effectLst>
                <a:tableStyleId>{10A1B5D5-9B99-4C35-A422-299274C87663}</a:tableStyleId>
              </a:tblPr>
              <a:tblGrid>
                <a:gridCol w="3194631">
                  <a:extLst>
                    <a:ext uri="{9D8B030D-6E8A-4147-A177-3AD203B41FA5}">
                      <a16:colId xmlns:a16="http://schemas.microsoft.com/office/drawing/2014/main" val="4256889752"/>
                    </a:ext>
                  </a:extLst>
                </a:gridCol>
                <a:gridCol w="4754749">
                  <a:extLst>
                    <a:ext uri="{9D8B030D-6E8A-4147-A177-3AD203B41FA5}">
                      <a16:colId xmlns:a16="http://schemas.microsoft.com/office/drawing/2014/main" val="133532261"/>
                    </a:ext>
                  </a:extLst>
                </a:gridCol>
              </a:tblGrid>
              <a:tr h="0">
                <a:tc>
                  <a:txBody>
                    <a:bodyPr/>
                    <a:lstStyle/>
                    <a:p>
                      <a:pPr marL="0" marR="0" algn="ctr">
                        <a:lnSpc>
                          <a:spcPct val="107000"/>
                        </a:lnSpc>
                        <a:spcBef>
                          <a:spcPts val="0"/>
                        </a:spcBef>
                        <a:spcAft>
                          <a:spcPts val="0"/>
                        </a:spcAft>
                      </a:pPr>
                      <a:r>
                        <a:rPr lang="en-US" sz="2400">
                          <a:effectLst/>
                        </a:rPr>
                        <a:t>Step Angle</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Steps per Revolution</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147814683"/>
                  </a:ext>
                </a:extLst>
              </a:tr>
              <a:tr h="0">
                <a:tc>
                  <a:txBody>
                    <a:bodyPr/>
                    <a:lstStyle/>
                    <a:p>
                      <a:pPr marL="0" marR="0" algn="ctr">
                        <a:lnSpc>
                          <a:spcPct val="107000"/>
                        </a:lnSpc>
                        <a:spcBef>
                          <a:spcPts val="0"/>
                        </a:spcBef>
                        <a:spcAft>
                          <a:spcPts val="0"/>
                        </a:spcAft>
                      </a:pPr>
                      <a:r>
                        <a:rPr lang="en-US" sz="2400">
                          <a:effectLst/>
                        </a:rPr>
                        <a:t>0.72</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500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940847428"/>
                  </a:ext>
                </a:extLst>
              </a:tr>
              <a:tr h="0">
                <a:tc>
                  <a:txBody>
                    <a:bodyPr/>
                    <a:lstStyle/>
                    <a:p>
                      <a:pPr marL="0" marR="0" algn="ctr">
                        <a:lnSpc>
                          <a:spcPct val="107000"/>
                        </a:lnSpc>
                        <a:spcBef>
                          <a:spcPts val="0"/>
                        </a:spcBef>
                        <a:spcAft>
                          <a:spcPts val="0"/>
                        </a:spcAft>
                      </a:pPr>
                      <a:r>
                        <a:rPr lang="en-US" sz="2400">
                          <a:effectLst/>
                        </a:rPr>
                        <a:t>1.8</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200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344662815"/>
                  </a:ext>
                </a:extLst>
              </a:tr>
              <a:tr h="0">
                <a:tc>
                  <a:txBody>
                    <a:bodyPr/>
                    <a:lstStyle/>
                    <a:p>
                      <a:pPr marL="0" marR="0" algn="ctr">
                        <a:lnSpc>
                          <a:spcPct val="107000"/>
                        </a:lnSpc>
                        <a:spcBef>
                          <a:spcPts val="0"/>
                        </a:spcBef>
                        <a:spcAft>
                          <a:spcPts val="0"/>
                        </a:spcAft>
                      </a:pPr>
                      <a:r>
                        <a:rPr lang="en-US" sz="2400">
                          <a:effectLst/>
                        </a:rPr>
                        <a:t>2.0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180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555953176"/>
                  </a:ext>
                </a:extLst>
              </a:tr>
              <a:tr h="0">
                <a:tc>
                  <a:txBody>
                    <a:bodyPr/>
                    <a:lstStyle/>
                    <a:p>
                      <a:pPr marL="0" marR="0" algn="ctr">
                        <a:lnSpc>
                          <a:spcPct val="107000"/>
                        </a:lnSpc>
                        <a:spcBef>
                          <a:spcPts val="0"/>
                        </a:spcBef>
                        <a:spcAft>
                          <a:spcPts val="0"/>
                        </a:spcAft>
                      </a:pPr>
                      <a:r>
                        <a:rPr lang="en-US" sz="2400">
                          <a:effectLst/>
                        </a:rPr>
                        <a:t>2.5</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144</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684472951"/>
                  </a:ext>
                </a:extLst>
              </a:tr>
              <a:tr h="0">
                <a:tc>
                  <a:txBody>
                    <a:bodyPr/>
                    <a:lstStyle/>
                    <a:p>
                      <a:pPr marL="0" marR="0" algn="ctr">
                        <a:lnSpc>
                          <a:spcPct val="107000"/>
                        </a:lnSpc>
                        <a:spcBef>
                          <a:spcPts val="0"/>
                        </a:spcBef>
                        <a:spcAft>
                          <a:spcPts val="0"/>
                        </a:spcAft>
                      </a:pPr>
                      <a:r>
                        <a:rPr lang="en-US" sz="2400">
                          <a:effectLst/>
                        </a:rPr>
                        <a:t>5.0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72</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595186797"/>
                  </a:ext>
                </a:extLst>
              </a:tr>
              <a:tr h="0">
                <a:tc>
                  <a:txBody>
                    <a:bodyPr/>
                    <a:lstStyle/>
                    <a:p>
                      <a:pPr marL="0" marR="0" algn="ctr">
                        <a:lnSpc>
                          <a:spcPct val="107000"/>
                        </a:lnSpc>
                        <a:spcBef>
                          <a:spcPts val="0"/>
                        </a:spcBef>
                        <a:spcAft>
                          <a:spcPts val="0"/>
                        </a:spcAft>
                      </a:pPr>
                      <a:r>
                        <a:rPr lang="en-US" sz="2400">
                          <a:effectLst/>
                        </a:rPr>
                        <a:t>7.5</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48</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398182589"/>
                  </a:ext>
                </a:extLst>
              </a:tr>
              <a:tr h="0">
                <a:tc>
                  <a:txBody>
                    <a:bodyPr/>
                    <a:lstStyle/>
                    <a:p>
                      <a:pPr marL="0" marR="0" algn="ctr">
                        <a:lnSpc>
                          <a:spcPct val="107000"/>
                        </a:lnSpc>
                        <a:spcBef>
                          <a:spcPts val="0"/>
                        </a:spcBef>
                        <a:spcAft>
                          <a:spcPts val="0"/>
                        </a:spcAft>
                      </a:pPr>
                      <a:r>
                        <a:rPr lang="en-US" sz="2400">
                          <a:effectLst/>
                        </a:rPr>
                        <a:t>15</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dirty="0">
                          <a:effectLst/>
                        </a:rPr>
                        <a:t>24</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091973724"/>
                  </a:ext>
                </a:extLst>
              </a:tr>
            </a:tbl>
          </a:graphicData>
        </a:graphic>
      </p:graphicFrame>
    </p:spTree>
    <p:extLst>
      <p:ext uri="{BB962C8B-B14F-4D97-AF65-F5344CB8AC3E}">
        <p14:creationId xmlns:p14="http://schemas.microsoft.com/office/powerpoint/2010/main" val="4242139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dirty="0">
                <a:solidFill>
                  <a:srgbClr val="BE1F47"/>
                </a:solidFill>
              </a:rPr>
              <a:t>Example 10-1</a:t>
            </a:r>
            <a:endParaRPr lang="en-US" sz="2400" dirty="0">
              <a:solidFill>
                <a:srgbClr val="BE1F47"/>
              </a:solidFill>
            </a:endParaRPr>
          </a:p>
        </p:txBody>
      </p:sp>
      <p:sp>
        <p:nvSpPr>
          <p:cNvPr id="16" name="TextBox 15">
            <a:extLst>
              <a:ext uri="{FF2B5EF4-FFF2-40B4-BE49-F238E27FC236}">
                <a16:creationId xmlns:a16="http://schemas.microsoft.com/office/drawing/2014/main" id="{70059A2D-C779-A4F2-8060-7AA6C2CFB49C}"/>
              </a:ext>
            </a:extLst>
          </p:cNvPr>
          <p:cNvSpPr txBox="1"/>
          <p:nvPr/>
        </p:nvSpPr>
        <p:spPr>
          <a:xfrm>
            <a:off x="991830" y="1368428"/>
            <a:ext cx="10379176" cy="470000"/>
          </a:xfrm>
          <a:prstGeom prst="rect">
            <a:avLst/>
          </a:prstGeom>
          <a:noFill/>
        </p:spPr>
        <p:txBody>
          <a:bodyPr wrap="square">
            <a:spAutoFit/>
          </a:bodyPr>
          <a:lstStyle/>
          <a:p>
            <a:pPr algn="just">
              <a:lnSpc>
                <a:spcPct val="107000"/>
              </a:lnSpc>
              <a:spcAft>
                <a:spcPts val="800"/>
              </a:spcAft>
            </a:pPr>
            <a:r>
              <a:rPr lang="en-US" sz="2400" b="1">
                <a:solidFill>
                  <a:srgbClr val="360012"/>
                </a:solidFill>
                <a:latin typeface="Calibri" panose="020F0502020204030204" pitchFamily="34" charset="0"/>
                <a:ea typeface="Calibri" panose="020F0502020204030204" pitchFamily="34" charset="0"/>
                <a:cs typeface="Times New Roman" panose="02020603050405020304" pitchFamily="18" charset="0"/>
              </a:rPr>
              <a:t>Describe the Microcontroller connection to the stepper motor in Figure 10-9.</a:t>
            </a:r>
            <a:endParaRPr lang="en-US" sz="2400" b="1" dirty="0">
              <a:solidFill>
                <a:srgbClr val="360012"/>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177B40DE-839A-F667-AA93-58A64E15F2D7}"/>
              </a:ext>
            </a:extLst>
          </p:cNvPr>
          <p:cNvSpPr txBox="1"/>
          <p:nvPr/>
        </p:nvSpPr>
        <p:spPr>
          <a:xfrm>
            <a:off x="11678" y="1984051"/>
            <a:ext cx="12192000" cy="584775"/>
          </a:xfrm>
          <a:prstGeom prst="rect">
            <a:avLst/>
          </a:prstGeom>
          <a:noFill/>
        </p:spPr>
        <p:txBody>
          <a:bodyPr wrap="square">
            <a:spAutoFit/>
          </a:bodyPr>
          <a:lstStyle/>
          <a:p>
            <a:pPr algn="ctr"/>
            <a:r>
              <a:rPr lang="en-US" sz="3200" b="1" dirty="0">
                <a:solidFill>
                  <a:srgbClr val="BE1F47"/>
                </a:solidFill>
                <a:effectLst/>
                <a:latin typeface="Calibri" panose="020F0502020204030204" pitchFamily="34" charset="0"/>
                <a:ea typeface="Calibri" panose="020F0502020204030204" pitchFamily="34" charset="0"/>
                <a:cs typeface="Arial" panose="020B0604020202020204" pitchFamily="34" charset="0"/>
              </a:rPr>
              <a:t>Solution</a:t>
            </a:r>
            <a:endParaRPr lang="en-US" sz="3200" dirty="0">
              <a:solidFill>
                <a:srgbClr val="BE1F47"/>
              </a:solidFill>
            </a:endParaRPr>
          </a:p>
        </p:txBody>
      </p:sp>
      <p:sp>
        <p:nvSpPr>
          <p:cNvPr id="18" name="TextBox 17">
            <a:extLst>
              <a:ext uri="{FF2B5EF4-FFF2-40B4-BE49-F238E27FC236}">
                <a16:creationId xmlns:a16="http://schemas.microsoft.com/office/drawing/2014/main" id="{AE8C6334-343C-5FD3-8C69-3B5586441895}"/>
              </a:ext>
            </a:extLst>
          </p:cNvPr>
          <p:cNvSpPr txBox="1"/>
          <p:nvPr/>
        </p:nvSpPr>
        <p:spPr>
          <a:xfrm>
            <a:off x="991830" y="2703370"/>
            <a:ext cx="10379176" cy="3600986"/>
          </a:xfrm>
          <a:prstGeom prst="rect">
            <a:avLst/>
          </a:prstGeom>
          <a:noFill/>
        </p:spPr>
        <p:txBody>
          <a:bodyPr wrap="square">
            <a:spAutoFit/>
          </a:bodyPr>
          <a:lstStyle/>
          <a:p>
            <a:r>
              <a:rPr lang="en-US" sz="1900" b="1" dirty="0">
                <a:solidFill>
                  <a:srgbClr val="360012"/>
                </a:solidFill>
              </a:rPr>
              <a:t>The following steps show the Microcontroller connection to the stepper motor and its programming: </a:t>
            </a:r>
          </a:p>
          <a:p>
            <a:r>
              <a:rPr lang="en-US" sz="1900" b="1" dirty="0">
                <a:solidFill>
                  <a:srgbClr val="360012"/>
                </a:solidFill>
              </a:rPr>
              <a:t>1. Use an ohmmeter to measure the resistance of the leads. This should identify which COM leads are connected to which winding leads.</a:t>
            </a:r>
          </a:p>
          <a:p>
            <a:r>
              <a:rPr lang="en-US" sz="1900" b="1" dirty="0">
                <a:solidFill>
                  <a:srgbClr val="360012"/>
                </a:solidFill>
              </a:rPr>
              <a:t>2. The common wire(s) are connected to the positive side of the motor's power supply. In many motors, +5 V is sufficient. </a:t>
            </a:r>
          </a:p>
          <a:p>
            <a:r>
              <a:rPr lang="en-US" sz="1900" b="1" dirty="0">
                <a:solidFill>
                  <a:srgbClr val="360012"/>
                </a:solidFill>
              </a:rPr>
              <a:t>3. The four leads of the stator winding are controlled by four bits of the microcontroller port. Because the microcontroller lacks sufficient current to drive the stepper motor windings, we must use a driver such as the ULN2003 (or ULN2803) to energize the stator. Instead of the ULN2003, we could have used transistors as drivers, as shown in Figure 10-11. However, notice that if transistors are used as drivers, we must also use diodes to take care of the inductive current generated when the coil is turned off. One reason that using the ULN2003 is preferable to the use of transistors as drivers is that the ULN2003 has an internal diode to take care of back EMF.</a:t>
            </a:r>
          </a:p>
        </p:txBody>
      </p:sp>
    </p:spTree>
    <p:extLst>
      <p:ext uri="{BB962C8B-B14F-4D97-AF65-F5344CB8AC3E}">
        <p14:creationId xmlns:p14="http://schemas.microsoft.com/office/powerpoint/2010/main" val="519332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500"/>
                                        <p:tgtEl>
                                          <p:spTgt spid="1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6" grpId="0"/>
      <p:bldP spid="17"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10-9: Microcontroller Connection to Stepper Motor </a:t>
            </a:r>
            <a:endParaRPr lang="en-US" sz="2400" dirty="0">
              <a:solidFill>
                <a:srgbClr val="360012"/>
              </a:solidFill>
            </a:endParaRPr>
          </a:p>
        </p:txBody>
      </p:sp>
      <p:pic>
        <p:nvPicPr>
          <p:cNvPr id="16" name="Picture 15">
            <a:extLst>
              <a:ext uri="{FF2B5EF4-FFF2-40B4-BE49-F238E27FC236}">
                <a16:creationId xmlns:a16="http://schemas.microsoft.com/office/drawing/2014/main" id="{D39B12DC-0494-FE9C-7406-37E0FFF4FA7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26541" y="1678422"/>
            <a:ext cx="8126705" cy="4383163"/>
          </a:xfrm>
          <a:prstGeom prst="rect">
            <a:avLst/>
          </a:prstGeom>
        </p:spPr>
      </p:pic>
    </p:spTree>
    <p:extLst>
      <p:ext uri="{BB962C8B-B14F-4D97-AF65-F5344CB8AC3E}">
        <p14:creationId xmlns:p14="http://schemas.microsoft.com/office/powerpoint/2010/main" val="3319462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dirty="0">
                <a:solidFill>
                  <a:srgbClr val="BE1F47"/>
                </a:solidFill>
              </a:rPr>
              <a:t>Example 10-2</a:t>
            </a:r>
            <a:endParaRPr lang="en-US" sz="2400" dirty="0">
              <a:solidFill>
                <a:srgbClr val="BE1F47"/>
              </a:solidFill>
            </a:endParaRPr>
          </a:p>
        </p:txBody>
      </p:sp>
      <p:sp>
        <p:nvSpPr>
          <p:cNvPr id="16" name="TextBox 15">
            <a:extLst>
              <a:ext uri="{FF2B5EF4-FFF2-40B4-BE49-F238E27FC236}">
                <a16:creationId xmlns:a16="http://schemas.microsoft.com/office/drawing/2014/main" id="{70059A2D-C779-A4F2-8060-7AA6C2CFB49C}"/>
              </a:ext>
            </a:extLst>
          </p:cNvPr>
          <p:cNvSpPr txBox="1"/>
          <p:nvPr/>
        </p:nvSpPr>
        <p:spPr>
          <a:xfrm>
            <a:off x="991830" y="1501160"/>
            <a:ext cx="10216944" cy="800860"/>
          </a:xfrm>
          <a:prstGeom prst="rect">
            <a:avLst/>
          </a:prstGeom>
          <a:noFill/>
        </p:spPr>
        <p:txBody>
          <a:bodyPr wrap="square">
            <a:spAutoFit/>
          </a:bodyPr>
          <a:lstStyle/>
          <a:p>
            <a:pPr algn="just">
              <a:lnSpc>
                <a:spcPct val="107000"/>
              </a:lnSpc>
              <a:spcAft>
                <a:spcPts val="800"/>
              </a:spcAft>
            </a:pPr>
            <a:r>
              <a:rPr lang="en-US" sz="2200" b="1">
                <a:solidFill>
                  <a:srgbClr val="360012"/>
                </a:solidFill>
                <a:latin typeface="Calibri" panose="020F0502020204030204" pitchFamily="34" charset="0"/>
                <a:ea typeface="Calibri" panose="020F0502020204030204" pitchFamily="34" charset="0"/>
                <a:cs typeface="Times New Roman" panose="02020603050405020304" pitchFamily="18" charset="0"/>
              </a:rPr>
              <a:t>Give the number of times the four-step sequence in Table 10-3 must be applied to a stepper motor to make an 80-degree move if the motor has a 2-degree step angle.</a:t>
            </a:r>
            <a:endParaRPr lang="en-US" sz="2200" b="1" dirty="0">
              <a:solidFill>
                <a:srgbClr val="360012"/>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177B40DE-839A-F667-AA93-58A64E15F2D7}"/>
              </a:ext>
            </a:extLst>
          </p:cNvPr>
          <p:cNvSpPr txBox="1"/>
          <p:nvPr/>
        </p:nvSpPr>
        <p:spPr>
          <a:xfrm>
            <a:off x="-1" y="2832157"/>
            <a:ext cx="12192000" cy="584775"/>
          </a:xfrm>
          <a:prstGeom prst="rect">
            <a:avLst/>
          </a:prstGeom>
          <a:noFill/>
        </p:spPr>
        <p:txBody>
          <a:bodyPr wrap="square">
            <a:spAutoFit/>
          </a:bodyPr>
          <a:lstStyle/>
          <a:p>
            <a:pPr algn="ctr"/>
            <a:r>
              <a:rPr lang="en-US" sz="3200" b="1" dirty="0">
                <a:solidFill>
                  <a:srgbClr val="BE1F47"/>
                </a:solidFill>
                <a:effectLst/>
                <a:latin typeface="Calibri" panose="020F0502020204030204" pitchFamily="34" charset="0"/>
                <a:ea typeface="Calibri" panose="020F0502020204030204" pitchFamily="34" charset="0"/>
                <a:cs typeface="Arial" panose="020B0604020202020204" pitchFamily="34" charset="0"/>
              </a:rPr>
              <a:t>Solution</a:t>
            </a:r>
            <a:endParaRPr lang="en-US" sz="3200" dirty="0">
              <a:solidFill>
                <a:srgbClr val="BE1F47"/>
              </a:solidFill>
            </a:endParaRPr>
          </a:p>
        </p:txBody>
      </p:sp>
      <p:sp>
        <p:nvSpPr>
          <p:cNvPr id="18" name="TextBox 17">
            <a:extLst>
              <a:ext uri="{FF2B5EF4-FFF2-40B4-BE49-F238E27FC236}">
                <a16:creationId xmlns:a16="http://schemas.microsoft.com/office/drawing/2014/main" id="{AE8C6334-343C-5FD3-8C69-3B5586441895}"/>
              </a:ext>
            </a:extLst>
          </p:cNvPr>
          <p:cNvSpPr txBox="1"/>
          <p:nvPr/>
        </p:nvSpPr>
        <p:spPr>
          <a:xfrm>
            <a:off x="991830" y="3443286"/>
            <a:ext cx="10216944" cy="2677656"/>
          </a:xfrm>
          <a:prstGeom prst="rect">
            <a:avLst/>
          </a:prstGeom>
          <a:noFill/>
        </p:spPr>
        <p:txBody>
          <a:bodyPr wrap="square">
            <a:spAutoFit/>
          </a:bodyPr>
          <a:lstStyle/>
          <a:p>
            <a:r>
              <a:rPr lang="en-US" sz="2400" b="1" dirty="0">
                <a:solidFill>
                  <a:srgbClr val="360012"/>
                </a:solidFill>
              </a:rPr>
              <a:t>A motor with a 2-degree step angle has the following characteristics:</a:t>
            </a:r>
          </a:p>
          <a:p>
            <a:r>
              <a:rPr lang="en-US" sz="2400" b="1" dirty="0">
                <a:solidFill>
                  <a:srgbClr val="360012"/>
                </a:solidFill>
              </a:rPr>
              <a:t>Step angle:			2 degrees	</a:t>
            </a:r>
          </a:p>
          <a:p>
            <a:r>
              <a:rPr lang="en-US" sz="2400" b="1" dirty="0">
                <a:solidFill>
                  <a:srgbClr val="360012"/>
                </a:solidFill>
              </a:rPr>
              <a:t>Steps per revolution:		180</a:t>
            </a:r>
          </a:p>
          <a:p>
            <a:r>
              <a:rPr lang="en-US" sz="2400" b="1" dirty="0">
                <a:solidFill>
                  <a:srgbClr val="360012"/>
                </a:solidFill>
              </a:rPr>
              <a:t>Number of rotor teeth:		45		</a:t>
            </a:r>
          </a:p>
          <a:p>
            <a:r>
              <a:rPr lang="en-US" sz="2400" b="1" dirty="0">
                <a:solidFill>
                  <a:srgbClr val="360012"/>
                </a:solidFill>
              </a:rPr>
              <a:t>Movement per 4-step sequence: 8 degrees</a:t>
            </a:r>
          </a:p>
          <a:p>
            <a:r>
              <a:rPr lang="en-US" sz="2400" b="1" dirty="0">
                <a:solidFill>
                  <a:srgbClr val="360012"/>
                </a:solidFill>
              </a:rPr>
              <a:t>To move the rotor 80 degrees, we need to send 10 consecutive 4-step sequences, because 10 × 4 steps × 2 degrees = 80 degrees.</a:t>
            </a:r>
          </a:p>
        </p:txBody>
      </p:sp>
    </p:spTree>
    <p:extLst>
      <p:ext uri="{BB962C8B-B14F-4D97-AF65-F5344CB8AC3E}">
        <p14:creationId xmlns:p14="http://schemas.microsoft.com/office/powerpoint/2010/main" val="27490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right)">
                                      <p:cBhvr>
                                        <p:cTn id="24" dur="500"/>
                                        <p:tgtEl>
                                          <p:spTgt spid="17"/>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right)">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6" grpId="0"/>
      <p:bldP spid="17"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5144">
                <a:schemeClr val="accent2">
                  <a:lumMod val="20000"/>
                  <a:lumOff val="80000"/>
                </a:schemeClr>
              </a:gs>
              <a:gs pos="68000">
                <a:schemeClr val="accent2">
                  <a:lumMod val="20000"/>
                  <a:lumOff val="80000"/>
                </a:schemeClr>
              </a:gs>
              <a:gs pos="0">
                <a:srgbClr val="DC2857"/>
              </a:gs>
              <a:gs pos="99000">
                <a:srgbClr val="BE1F47"/>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a:solidFill>
                  <a:srgbClr val="360012"/>
                </a:solidFill>
              </a:rPr>
              <a:t>Table 10-5: Half-Step 8-Step Sequence</a:t>
            </a:r>
            <a:endParaRPr lang="en-US" sz="2400" dirty="0">
              <a:solidFill>
                <a:srgbClr val="360012"/>
              </a:solidFill>
            </a:endParaRPr>
          </a:p>
        </p:txBody>
      </p:sp>
      <p:graphicFrame>
        <p:nvGraphicFramePr>
          <p:cNvPr id="2" name="Table 1">
            <a:extLst>
              <a:ext uri="{FF2B5EF4-FFF2-40B4-BE49-F238E27FC236}">
                <a16:creationId xmlns:a16="http://schemas.microsoft.com/office/drawing/2014/main" id="{8CB82553-6F30-27C6-5745-93CC1042EE85}"/>
              </a:ext>
            </a:extLst>
          </p:cNvPr>
          <p:cNvGraphicFramePr>
            <a:graphicFrameLocks noGrp="1"/>
          </p:cNvGraphicFramePr>
          <p:nvPr>
            <p:extLst>
              <p:ext uri="{D42A27DB-BD31-4B8C-83A1-F6EECF244321}">
                <p14:modId xmlns:p14="http://schemas.microsoft.com/office/powerpoint/2010/main" val="2853105520"/>
              </p:ext>
            </p:extLst>
          </p:nvPr>
        </p:nvGraphicFramePr>
        <p:xfrm>
          <a:off x="412954" y="1825051"/>
          <a:ext cx="11085027" cy="4167059"/>
        </p:xfrm>
        <a:graphic>
          <a:graphicData uri="http://schemas.openxmlformats.org/drawingml/2006/table">
            <a:tbl>
              <a:tblPr firstRow="1" firstCol="1" bandRow="1">
                <a:effectLst>
                  <a:outerShdw blurRad="63500" sx="102000" sy="102000" algn="ctr" rotWithShape="0">
                    <a:srgbClr val="360012">
                      <a:alpha val="40000"/>
                    </a:srgbClr>
                  </a:outerShdw>
                </a:effectLst>
                <a:tableStyleId>{10A1B5D5-9B99-4C35-A422-299274C87663}</a:tableStyleId>
              </a:tblPr>
              <a:tblGrid>
                <a:gridCol w="1644146">
                  <a:extLst>
                    <a:ext uri="{9D8B030D-6E8A-4147-A177-3AD203B41FA5}">
                      <a16:colId xmlns:a16="http://schemas.microsoft.com/office/drawing/2014/main" val="2841371291"/>
                    </a:ext>
                  </a:extLst>
                </a:gridCol>
                <a:gridCol w="1614905">
                  <a:extLst>
                    <a:ext uri="{9D8B030D-6E8A-4147-A177-3AD203B41FA5}">
                      <a16:colId xmlns:a16="http://schemas.microsoft.com/office/drawing/2014/main" val="1612909003"/>
                    </a:ext>
                  </a:extLst>
                </a:gridCol>
                <a:gridCol w="1614905">
                  <a:extLst>
                    <a:ext uri="{9D8B030D-6E8A-4147-A177-3AD203B41FA5}">
                      <a16:colId xmlns:a16="http://schemas.microsoft.com/office/drawing/2014/main" val="3746084158"/>
                    </a:ext>
                  </a:extLst>
                </a:gridCol>
                <a:gridCol w="1614905">
                  <a:extLst>
                    <a:ext uri="{9D8B030D-6E8A-4147-A177-3AD203B41FA5}">
                      <a16:colId xmlns:a16="http://schemas.microsoft.com/office/drawing/2014/main" val="2967098978"/>
                    </a:ext>
                  </a:extLst>
                </a:gridCol>
                <a:gridCol w="1460520">
                  <a:extLst>
                    <a:ext uri="{9D8B030D-6E8A-4147-A177-3AD203B41FA5}">
                      <a16:colId xmlns:a16="http://schemas.microsoft.com/office/drawing/2014/main" val="401718403"/>
                    </a:ext>
                  </a:extLst>
                </a:gridCol>
                <a:gridCol w="1592826">
                  <a:extLst>
                    <a:ext uri="{9D8B030D-6E8A-4147-A177-3AD203B41FA5}">
                      <a16:colId xmlns:a16="http://schemas.microsoft.com/office/drawing/2014/main" val="3000330582"/>
                    </a:ext>
                  </a:extLst>
                </a:gridCol>
                <a:gridCol w="1542820">
                  <a:extLst>
                    <a:ext uri="{9D8B030D-6E8A-4147-A177-3AD203B41FA5}">
                      <a16:colId xmlns:a16="http://schemas.microsoft.com/office/drawing/2014/main" val="1341969340"/>
                    </a:ext>
                  </a:extLst>
                </a:gridCol>
              </a:tblGrid>
              <a:tr h="410999">
                <a:tc rowSpan="2">
                  <a:txBody>
                    <a:bodyPr/>
                    <a:lstStyle/>
                    <a:p>
                      <a:pPr marL="0" marR="0" algn="ctr">
                        <a:lnSpc>
                          <a:spcPct val="107000"/>
                        </a:lnSpc>
                        <a:spcBef>
                          <a:spcPts val="0"/>
                        </a:spcBef>
                        <a:spcAft>
                          <a:spcPts val="0"/>
                        </a:spcAft>
                      </a:pPr>
                      <a:r>
                        <a:rPr lang="en-US" sz="2000">
                          <a:effectLst/>
                        </a:rPr>
                        <a:t>Clockwise</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Bef>
                          <a:spcPts val="0"/>
                        </a:spcBef>
                        <a:spcAft>
                          <a:spcPts val="0"/>
                        </a:spcAft>
                      </a:pPr>
                      <a:r>
                        <a:rPr lang="en-US" sz="2000">
                          <a:effectLst/>
                        </a:rPr>
                        <a:t>Step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Winding D</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Winding C</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Winding B</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Winding A</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rowSpan="2">
                  <a:txBody>
                    <a:bodyPr/>
                    <a:lstStyle/>
                    <a:p>
                      <a:pPr marL="0" marR="0" algn="ctr">
                        <a:lnSpc>
                          <a:spcPct val="107000"/>
                        </a:lnSpc>
                        <a:spcBef>
                          <a:spcPts val="0"/>
                        </a:spcBef>
                        <a:spcAft>
                          <a:spcPts val="0"/>
                        </a:spcAft>
                      </a:pPr>
                      <a:endParaRPr lang="en-US" sz="2000" dirty="0">
                        <a:effectLst/>
                      </a:endParaRPr>
                    </a:p>
                    <a:p>
                      <a:pPr marL="0" marR="0" algn="ctr">
                        <a:lnSpc>
                          <a:spcPct val="107000"/>
                        </a:lnSpc>
                        <a:spcBef>
                          <a:spcPts val="0"/>
                        </a:spcBef>
                        <a:spcAft>
                          <a:spcPts val="0"/>
                        </a:spcAft>
                      </a:pPr>
                      <a:endParaRPr lang="en-US" sz="2000" dirty="0">
                        <a:effectLst/>
                      </a:endParaRPr>
                    </a:p>
                    <a:p>
                      <a:pPr marL="0" marR="0" algn="ctr">
                        <a:lnSpc>
                          <a:spcPct val="107000"/>
                        </a:lnSpc>
                        <a:spcBef>
                          <a:spcPts val="0"/>
                        </a:spcBef>
                        <a:spcAft>
                          <a:spcPts val="0"/>
                        </a:spcAft>
                      </a:pPr>
                      <a:r>
                        <a:rPr lang="en-US" sz="2000" dirty="0">
                          <a:effectLst/>
                        </a:rPr>
                        <a:t>Counter Clockwise</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30419714"/>
                  </a:ext>
                </a:extLst>
              </a:tr>
              <a:tr h="860052">
                <a:tc vMerge="1">
                  <a:txBody>
                    <a:bodyPr/>
                    <a:lstStyle/>
                    <a:p>
                      <a:endParaRPr lang="en-US"/>
                    </a:p>
                  </a:txBody>
                  <a:tcPr/>
                </a:tc>
                <a:tc>
                  <a:txBody>
                    <a:bodyPr/>
                    <a:lstStyle/>
                    <a:p>
                      <a:pPr marL="0" marR="0" algn="ctr">
                        <a:lnSpc>
                          <a:spcPct val="107000"/>
                        </a:lnSpc>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extLst>
                  <a:ext uri="{0D108BD9-81ED-4DB2-BD59-A6C34878D82A}">
                    <a16:rowId xmlns:a16="http://schemas.microsoft.com/office/drawing/2014/main" val="2831043525"/>
                  </a:ext>
                </a:extLst>
              </a:tr>
              <a:tr h="410999">
                <a:tc rowSpan="7">
                  <a:txBody>
                    <a:bodyPr/>
                    <a:lstStyle/>
                    <a:p>
                      <a:pPr marL="0" marR="0" algn="ctr">
                        <a:lnSpc>
                          <a:spcPct val="107000"/>
                        </a:lnSpc>
                        <a:spcBef>
                          <a:spcPts val="0"/>
                        </a:spcBef>
                        <a:spcAft>
                          <a:spcPts val="0"/>
                        </a:spcAft>
                      </a:pPr>
                      <a:endParaRPr lang="en-US" sz="2000" dirty="0">
                        <a:solidFill>
                          <a:srgbClr val="000000"/>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2000">
                          <a:effectLst/>
                        </a:rPr>
                        <a:t>2</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rowSpan="7">
                  <a:txBody>
                    <a:bodyPr/>
                    <a:lstStyle/>
                    <a:p>
                      <a:pPr marL="0" marR="0" algn="ctr">
                        <a:lnSpc>
                          <a:spcPct val="107000"/>
                        </a:lnSpc>
                        <a:spcBef>
                          <a:spcPts val="0"/>
                        </a:spcBef>
                        <a:spcAft>
                          <a:spcPts val="0"/>
                        </a:spcAft>
                      </a:pPr>
                      <a:endParaRPr lang="en-US" sz="2000">
                        <a:solidFill>
                          <a:srgbClr val="000000"/>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512877108"/>
                  </a:ext>
                </a:extLst>
              </a:tr>
              <a:tr h="410999">
                <a:tc vMerge="1">
                  <a:txBody>
                    <a:bodyPr/>
                    <a:lstStyle/>
                    <a:p>
                      <a:endParaRPr lang="en-US"/>
                    </a:p>
                  </a:txBody>
                  <a:tcPr/>
                </a:tc>
                <a:tc>
                  <a:txBody>
                    <a:bodyPr/>
                    <a:lstStyle/>
                    <a:p>
                      <a:pPr marL="0" marR="0" algn="ctr">
                        <a:lnSpc>
                          <a:spcPct val="107000"/>
                        </a:lnSpc>
                        <a:spcBef>
                          <a:spcPts val="0"/>
                        </a:spcBef>
                        <a:spcAft>
                          <a:spcPts val="0"/>
                        </a:spcAft>
                      </a:pPr>
                      <a:r>
                        <a:rPr lang="en-US" sz="2000">
                          <a:effectLst/>
                        </a:rPr>
                        <a:t>3</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extLst>
                  <a:ext uri="{0D108BD9-81ED-4DB2-BD59-A6C34878D82A}">
                    <a16:rowId xmlns:a16="http://schemas.microsoft.com/office/drawing/2014/main" val="2332281803"/>
                  </a:ext>
                </a:extLst>
              </a:tr>
              <a:tr h="410999">
                <a:tc vMerge="1">
                  <a:txBody>
                    <a:bodyPr/>
                    <a:lstStyle/>
                    <a:p>
                      <a:endParaRPr lang="en-US"/>
                    </a:p>
                  </a:txBody>
                  <a:tcPr/>
                </a:tc>
                <a:tc>
                  <a:txBody>
                    <a:bodyPr/>
                    <a:lstStyle/>
                    <a:p>
                      <a:pPr marL="0" marR="0" algn="ctr">
                        <a:lnSpc>
                          <a:spcPct val="107000"/>
                        </a:lnSpc>
                        <a:spcBef>
                          <a:spcPts val="0"/>
                        </a:spcBef>
                        <a:spcAft>
                          <a:spcPts val="0"/>
                        </a:spcAft>
                      </a:pPr>
                      <a:r>
                        <a:rPr lang="en-US" sz="2000">
                          <a:effectLst/>
                        </a:rPr>
                        <a:t>4</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extLst>
                  <a:ext uri="{0D108BD9-81ED-4DB2-BD59-A6C34878D82A}">
                    <a16:rowId xmlns:a16="http://schemas.microsoft.com/office/drawing/2014/main" val="3336939862"/>
                  </a:ext>
                </a:extLst>
              </a:tr>
              <a:tr h="410999">
                <a:tc vMerge="1">
                  <a:txBody>
                    <a:bodyPr/>
                    <a:lstStyle/>
                    <a:p>
                      <a:endParaRPr lang="en-US"/>
                    </a:p>
                  </a:txBody>
                  <a:tcPr/>
                </a:tc>
                <a:tc>
                  <a:txBody>
                    <a:bodyPr/>
                    <a:lstStyle/>
                    <a:p>
                      <a:pPr marL="0" marR="0" algn="ctr">
                        <a:lnSpc>
                          <a:spcPct val="107000"/>
                        </a:lnSpc>
                        <a:spcBef>
                          <a:spcPts val="0"/>
                        </a:spcBef>
                        <a:spcAft>
                          <a:spcPts val="0"/>
                        </a:spcAft>
                      </a:pPr>
                      <a:r>
                        <a:rPr lang="en-US" sz="2000">
                          <a:effectLst/>
                        </a:rPr>
                        <a:t>5</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extLst>
                  <a:ext uri="{0D108BD9-81ED-4DB2-BD59-A6C34878D82A}">
                    <a16:rowId xmlns:a16="http://schemas.microsoft.com/office/drawing/2014/main" val="3945585151"/>
                  </a:ext>
                </a:extLst>
              </a:tr>
              <a:tr h="410999">
                <a:tc vMerge="1">
                  <a:txBody>
                    <a:bodyPr/>
                    <a:lstStyle/>
                    <a:p>
                      <a:endParaRPr lang="en-US"/>
                    </a:p>
                  </a:txBody>
                  <a:tcPr/>
                </a:tc>
                <a:tc>
                  <a:txBody>
                    <a:bodyPr/>
                    <a:lstStyle/>
                    <a:p>
                      <a:pPr marL="0" marR="0" algn="ctr">
                        <a:lnSpc>
                          <a:spcPct val="107000"/>
                        </a:lnSpc>
                        <a:spcBef>
                          <a:spcPts val="0"/>
                        </a:spcBef>
                        <a:spcAft>
                          <a:spcPts val="0"/>
                        </a:spcAft>
                      </a:pPr>
                      <a:r>
                        <a:rPr lang="en-US" sz="2000">
                          <a:effectLst/>
                        </a:rPr>
                        <a:t>6</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extLst>
                  <a:ext uri="{0D108BD9-81ED-4DB2-BD59-A6C34878D82A}">
                    <a16:rowId xmlns:a16="http://schemas.microsoft.com/office/drawing/2014/main" val="3017871703"/>
                  </a:ext>
                </a:extLst>
              </a:tr>
              <a:tr h="410999">
                <a:tc vMerge="1">
                  <a:txBody>
                    <a:bodyPr/>
                    <a:lstStyle/>
                    <a:p>
                      <a:endParaRPr lang="en-US"/>
                    </a:p>
                  </a:txBody>
                  <a:tcPr/>
                </a:tc>
                <a:tc>
                  <a:txBody>
                    <a:bodyPr/>
                    <a:lstStyle/>
                    <a:p>
                      <a:pPr marL="0" marR="0" algn="ctr">
                        <a:lnSpc>
                          <a:spcPct val="107000"/>
                        </a:lnSpc>
                        <a:spcBef>
                          <a:spcPts val="0"/>
                        </a:spcBef>
                        <a:spcAft>
                          <a:spcPts val="0"/>
                        </a:spcAft>
                      </a:pPr>
                      <a:r>
                        <a:rPr lang="en-US" sz="2000">
                          <a:effectLst/>
                        </a:rPr>
                        <a:t>7</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extLst>
                  <a:ext uri="{0D108BD9-81ED-4DB2-BD59-A6C34878D82A}">
                    <a16:rowId xmlns:a16="http://schemas.microsoft.com/office/drawing/2014/main" val="1158487608"/>
                  </a:ext>
                </a:extLst>
              </a:tr>
              <a:tr h="410999">
                <a:tc vMerge="1">
                  <a:txBody>
                    <a:bodyPr/>
                    <a:lstStyle/>
                    <a:p>
                      <a:endParaRPr lang="en-US"/>
                    </a:p>
                  </a:txBody>
                  <a:tcPr/>
                </a:tc>
                <a:tc>
                  <a:txBody>
                    <a:bodyPr/>
                    <a:lstStyle/>
                    <a:p>
                      <a:pPr marL="0" marR="0" algn="ctr">
                        <a:lnSpc>
                          <a:spcPct val="107000"/>
                        </a:lnSpc>
                        <a:spcBef>
                          <a:spcPts val="0"/>
                        </a:spcBef>
                        <a:spcAft>
                          <a:spcPts val="0"/>
                        </a:spcAft>
                      </a:pPr>
                      <a:r>
                        <a:rPr lang="en-US" sz="2000">
                          <a:effectLst/>
                        </a:rPr>
                        <a:t>8</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dirty="0">
                          <a:effectLst/>
                        </a:rPr>
                        <a:t>0</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extLst>
                  <a:ext uri="{0D108BD9-81ED-4DB2-BD59-A6C34878D82A}">
                    <a16:rowId xmlns:a16="http://schemas.microsoft.com/office/drawing/2014/main" val="399697967"/>
                  </a:ext>
                </a:extLst>
              </a:tr>
            </a:tbl>
          </a:graphicData>
        </a:graphic>
      </p:graphicFrame>
      <p:pic>
        <p:nvPicPr>
          <p:cNvPr id="7170" name="Picture 185" descr="F10_Down.jpg">
            <a:extLst>
              <a:ext uri="{FF2B5EF4-FFF2-40B4-BE49-F238E27FC236}">
                <a16:creationId xmlns:a16="http://schemas.microsoft.com/office/drawing/2014/main" id="{B60CFAFD-F4C8-BF9C-577E-80244F4BA99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53775" y="3663979"/>
            <a:ext cx="1211473" cy="1505164"/>
          </a:xfrm>
          <a:prstGeom prst="rect">
            <a:avLst/>
          </a:prstGeom>
          <a:noFill/>
          <a:effectLst>
            <a:outerShdw blurRad="63500" sx="102000" sy="102000" algn="ctr" rotWithShape="0">
              <a:srgbClr val="360012">
                <a:alpha val="40000"/>
              </a:srgbClr>
            </a:outerShdw>
          </a:effectLst>
          <a:extLst>
            <a:ext uri="{909E8E84-426E-40DD-AFC4-6F175D3DCCD1}">
              <a14:hiddenFill xmlns:a14="http://schemas.microsoft.com/office/drawing/2010/main">
                <a:solidFill>
                  <a:srgbClr val="FFFFFF"/>
                </a:solidFill>
              </a14:hiddenFill>
            </a:ext>
          </a:extLst>
        </p:spPr>
      </p:pic>
      <p:pic>
        <p:nvPicPr>
          <p:cNvPr id="7169" name="Picture 186" descr="F10_Up.jpg">
            <a:extLst>
              <a:ext uri="{FF2B5EF4-FFF2-40B4-BE49-F238E27FC236}">
                <a16:creationId xmlns:a16="http://schemas.microsoft.com/office/drawing/2014/main" id="{D7D3C5A1-95E5-244C-D515-32B0217ED0A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8258" y="3700690"/>
            <a:ext cx="1193118" cy="1468453"/>
          </a:xfrm>
          <a:prstGeom prst="rect">
            <a:avLst/>
          </a:prstGeom>
          <a:noFill/>
          <a:effectLst>
            <a:outerShdw blurRad="63500" sx="102000" sy="102000" algn="ctr" rotWithShape="0">
              <a:srgbClr val="360012">
                <a:alpha val="4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7577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7170"/>
                                        </p:tgtEl>
                                        <p:attrNameLst>
                                          <p:attrName>style.visibility</p:attrName>
                                        </p:attrNameLst>
                                      </p:cBhvr>
                                      <p:to>
                                        <p:strVal val="visible"/>
                                      </p:to>
                                    </p:set>
                                    <p:animEffect transition="in" filter="fade">
                                      <p:cBhvr>
                                        <p:cTn id="10" dur="500"/>
                                        <p:tgtEl>
                                          <p:spTgt spid="7170"/>
                                        </p:tgtEl>
                                      </p:cBhvr>
                                    </p:animEffect>
                                  </p:childTnLst>
                                </p:cTn>
                              </p:par>
                              <p:par>
                                <p:cTn id="11" presetID="10" presetClass="entr" presetSubtype="0" fill="hold" nodeType="withEffect">
                                  <p:stCondLst>
                                    <p:cond delay="0"/>
                                  </p:stCondLst>
                                  <p:childTnLst>
                                    <p:set>
                                      <p:cBhvr>
                                        <p:cTn id="12" dur="1" fill="hold">
                                          <p:stCondLst>
                                            <p:cond delay="0"/>
                                          </p:stCondLst>
                                        </p:cTn>
                                        <p:tgtEl>
                                          <p:spTgt spid="7169"/>
                                        </p:tgtEl>
                                        <p:attrNameLst>
                                          <p:attrName>style.visibility</p:attrName>
                                        </p:attrNameLst>
                                      </p:cBhvr>
                                      <p:to>
                                        <p:strVal val="visible"/>
                                      </p:to>
                                    </p:set>
                                    <p:animEffect transition="in" filter="fade">
                                      <p:cBhvr>
                                        <p:cTn id="13" dur="500"/>
                                        <p:tgtEl>
                                          <p:spTgt spid="716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5144">
                <a:schemeClr val="accent2">
                  <a:lumMod val="20000"/>
                  <a:lumOff val="80000"/>
                </a:schemeClr>
              </a:gs>
              <a:gs pos="68000">
                <a:schemeClr val="accent2">
                  <a:lumMod val="20000"/>
                  <a:lumOff val="80000"/>
                </a:schemeClr>
              </a:gs>
              <a:gs pos="0">
                <a:srgbClr val="DC2857"/>
              </a:gs>
              <a:gs pos="99000">
                <a:srgbClr val="BE1F47"/>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a:solidFill>
                  <a:srgbClr val="360012"/>
                </a:solidFill>
              </a:rPr>
              <a:t>Table 10-6: Selected Stepper Motor Characteristics (www.Jameco.com)</a:t>
            </a:r>
            <a:endParaRPr lang="en-US" sz="2400" dirty="0">
              <a:solidFill>
                <a:srgbClr val="360012"/>
              </a:solidFill>
            </a:endParaRPr>
          </a:p>
        </p:txBody>
      </p:sp>
      <p:graphicFrame>
        <p:nvGraphicFramePr>
          <p:cNvPr id="3" name="Table 2">
            <a:extLst>
              <a:ext uri="{FF2B5EF4-FFF2-40B4-BE49-F238E27FC236}">
                <a16:creationId xmlns:a16="http://schemas.microsoft.com/office/drawing/2014/main" id="{30BE128E-FA36-EAA8-1850-F6DE396D6A97}"/>
              </a:ext>
            </a:extLst>
          </p:cNvPr>
          <p:cNvGraphicFramePr>
            <a:graphicFrameLocks noGrp="1"/>
          </p:cNvGraphicFramePr>
          <p:nvPr>
            <p:extLst>
              <p:ext uri="{D42A27DB-BD31-4B8C-83A1-F6EECF244321}">
                <p14:modId xmlns:p14="http://schemas.microsoft.com/office/powerpoint/2010/main" val="2123727943"/>
              </p:ext>
            </p:extLst>
          </p:nvPr>
        </p:nvGraphicFramePr>
        <p:xfrm>
          <a:off x="838199" y="2764525"/>
          <a:ext cx="10515600" cy="1887411"/>
        </p:xfrm>
        <a:graphic>
          <a:graphicData uri="http://schemas.openxmlformats.org/drawingml/2006/table">
            <a:tbl>
              <a:tblPr firstRow="1" firstCol="1" bandRow="1">
                <a:effectLst>
                  <a:outerShdw blurRad="63500" sx="102000" sy="102000" algn="ctr" rotWithShape="0">
                    <a:srgbClr val="360012">
                      <a:alpha val="40000"/>
                    </a:srgbClr>
                  </a:outerShdw>
                </a:effectLst>
                <a:tableStyleId>{10A1B5D5-9B99-4C35-A422-299274C87663}</a:tableStyleId>
              </a:tblPr>
              <a:tblGrid>
                <a:gridCol w="1752600">
                  <a:extLst>
                    <a:ext uri="{9D8B030D-6E8A-4147-A177-3AD203B41FA5}">
                      <a16:colId xmlns:a16="http://schemas.microsoft.com/office/drawing/2014/main" val="3543301686"/>
                    </a:ext>
                  </a:extLst>
                </a:gridCol>
                <a:gridCol w="1752600">
                  <a:extLst>
                    <a:ext uri="{9D8B030D-6E8A-4147-A177-3AD203B41FA5}">
                      <a16:colId xmlns:a16="http://schemas.microsoft.com/office/drawing/2014/main" val="3802135161"/>
                    </a:ext>
                  </a:extLst>
                </a:gridCol>
                <a:gridCol w="1752600">
                  <a:extLst>
                    <a:ext uri="{9D8B030D-6E8A-4147-A177-3AD203B41FA5}">
                      <a16:colId xmlns:a16="http://schemas.microsoft.com/office/drawing/2014/main" val="3690616499"/>
                    </a:ext>
                  </a:extLst>
                </a:gridCol>
                <a:gridCol w="1752600">
                  <a:extLst>
                    <a:ext uri="{9D8B030D-6E8A-4147-A177-3AD203B41FA5}">
                      <a16:colId xmlns:a16="http://schemas.microsoft.com/office/drawing/2014/main" val="3067669582"/>
                    </a:ext>
                  </a:extLst>
                </a:gridCol>
                <a:gridCol w="1752600">
                  <a:extLst>
                    <a:ext uri="{9D8B030D-6E8A-4147-A177-3AD203B41FA5}">
                      <a16:colId xmlns:a16="http://schemas.microsoft.com/office/drawing/2014/main" val="334017828"/>
                    </a:ext>
                  </a:extLst>
                </a:gridCol>
                <a:gridCol w="1752600">
                  <a:extLst>
                    <a:ext uri="{9D8B030D-6E8A-4147-A177-3AD203B41FA5}">
                      <a16:colId xmlns:a16="http://schemas.microsoft.com/office/drawing/2014/main" val="1302529827"/>
                    </a:ext>
                  </a:extLst>
                </a:gridCol>
              </a:tblGrid>
              <a:tr h="0">
                <a:tc>
                  <a:txBody>
                    <a:bodyPr/>
                    <a:lstStyle/>
                    <a:p>
                      <a:pPr marL="0" marR="0" algn="ctr">
                        <a:lnSpc>
                          <a:spcPct val="107000"/>
                        </a:lnSpc>
                        <a:spcBef>
                          <a:spcPts val="0"/>
                        </a:spcBef>
                        <a:spcAft>
                          <a:spcPts val="0"/>
                        </a:spcAft>
                      </a:pPr>
                      <a:r>
                        <a:rPr lang="en-US" sz="2400">
                          <a:effectLst/>
                        </a:rPr>
                        <a:t>Part No.</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Step Angle</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Drive System</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Volts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Phase Resistance</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Current</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12075456"/>
                  </a:ext>
                </a:extLst>
              </a:tr>
              <a:tr h="0">
                <a:tc>
                  <a:txBody>
                    <a:bodyPr/>
                    <a:lstStyle/>
                    <a:p>
                      <a:pPr marL="0" marR="0" algn="ctr">
                        <a:lnSpc>
                          <a:spcPct val="107000"/>
                        </a:lnSpc>
                        <a:spcBef>
                          <a:spcPts val="0"/>
                        </a:spcBef>
                        <a:spcAft>
                          <a:spcPts val="0"/>
                        </a:spcAft>
                      </a:pPr>
                      <a:r>
                        <a:rPr lang="en-US" sz="2400">
                          <a:effectLst/>
                        </a:rPr>
                        <a:t>151861CP</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7.5</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unipolar</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5 V</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9 ohms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550 mA</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841872053"/>
                  </a:ext>
                </a:extLst>
              </a:tr>
              <a:tr h="0">
                <a:tc>
                  <a:txBody>
                    <a:bodyPr/>
                    <a:lstStyle/>
                    <a:p>
                      <a:pPr marL="0" marR="0" algn="ctr">
                        <a:lnSpc>
                          <a:spcPct val="107000"/>
                        </a:lnSpc>
                        <a:spcBef>
                          <a:spcPts val="0"/>
                        </a:spcBef>
                        <a:spcAft>
                          <a:spcPts val="0"/>
                        </a:spcAft>
                      </a:pPr>
                      <a:r>
                        <a:rPr lang="en-US" sz="2400">
                          <a:effectLst/>
                        </a:rPr>
                        <a:t>171601CP</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3.6</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unipolar</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7 V</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20 ohms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350 mA</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257118292"/>
                  </a:ext>
                </a:extLst>
              </a:tr>
              <a:tr h="0">
                <a:tc>
                  <a:txBody>
                    <a:bodyPr/>
                    <a:lstStyle/>
                    <a:p>
                      <a:pPr marL="0" marR="0" algn="ctr">
                        <a:lnSpc>
                          <a:spcPct val="107000"/>
                        </a:lnSpc>
                        <a:spcBef>
                          <a:spcPts val="0"/>
                        </a:spcBef>
                        <a:spcAft>
                          <a:spcPts val="0"/>
                        </a:spcAft>
                      </a:pPr>
                      <a:r>
                        <a:rPr lang="en-US" sz="2400">
                          <a:effectLst/>
                        </a:rPr>
                        <a:t>164056CP</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7.5</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bipolar</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5 V</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6 ohms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dirty="0">
                          <a:effectLst/>
                        </a:rPr>
                        <a:t>800 mA</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841825504"/>
                  </a:ext>
                </a:extLst>
              </a:tr>
            </a:tbl>
          </a:graphicData>
        </a:graphic>
      </p:graphicFrame>
    </p:spTree>
    <p:extLst>
      <p:ext uri="{BB962C8B-B14F-4D97-AF65-F5344CB8AC3E}">
        <p14:creationId xmlns:p14="http://schemas.microsoft.com/office/powerpoint/2010/main" val="192813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dirty="0">
                <a:solidFill>
                  <a:srgbClr val="360012"/>
                </a:solidFill>
              </a:rPr>
              <a:t>Figure 10-10: Common Stepper Motor Types</a:t>
            </a:r>
            <a:endParaRPr lang="en-US" sz="2400" dirty="0">
              <a:solidFill>
                <a:srgbClr val="360012"/>
              </a:solidFill>
            </a:endParaRPr>
          </a:p>
        </p:txBody>
      </p:sp>
      <p:pic>
        <p:nvPicPr>
          <p:cNvPr id="12" name="Picture 11">
            <a:extLst>
              <a:ext uri="{FF2B5EF4-FFF2-40B4-BE49-F238E27FC236}">
                <a16:creationId xmlns:a16="http://schemas.microsoft.com/office/drawing/2014/main" id="{A447C43B-776A-238E-C8D8-23576C0981FF}"/>
              </a:ext>
            </a:extLst>
          </p:cNvPr>
          <p:cNvPicPr>
            <a:picLocks noChangeAspect="1"/>
          </p:cNvPicPr>
          <p:nvPr/>
        </p:nvPicPr>
        <p:blipFill>
          <a:blip r:embed="rId7" cstate="print"/>
          <a:stretch>
            <a:fillRect/>
          </a:stretch>
        </p:blipFill>
        <p:spPr>
          <a:xfrm>
            <a:off x="1369459" y="2448235"/>
            <a:ext cx="8876620" cy="3019891"/>
          </a:xfrm>
          <a:prstGeom prst="rect">
            <a:avLst/>
          </a:prstGeom>
        </p:spPr>
      </p:pic>
    </p:spTree>
    <p:extLst>
      <p:ext uri="{BB962C8B-B14F-4D97-AF65-F5344CB8AC3E}">
        <p14:creationId xmlns:p14="http://schemas.microsoft.com/office/powerpoint/2010/main" val="203027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par>
                                <p:cTn id="14" presetID="22" presetClass="entr" presetSubtype="8"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10-11: Using Transistors for Stepper Motor Driver</a:t>
            </a:r>
            <a:endParaRPr lang="en-US" sz="2400" dirty="0">
              <a:solidFill>
                <a:srgbClr val="360012"/>
              </a:solidFill>
            </a:endParaRPr>
          </a:p>
        </p:txBody>
      </p:sp>
      <p:pic>
        <p:nvPicPr>
          <p:cNvPr id="13" name="Picture 12">
            <a:extLst>
              <a:ext uri="{FF2B5EF4-FFF2-40B4-BE49-F238E27FC236}">
                <a16:creationId xmlns:a16="http://schemas.microsoft.com/office/drawing/2014/main" id="{E717D1AF-51C8-2D95-5991-A9C241361987}"/>
              </a:ext>
            </a:extLst>
          </p:cNvPr>
          <p:cNvPicPr>
            <a:picLocks noChangeAspect="1"/>
          </p:cNvPicPr>
          <p:nvPr/>
        </p:nvPicPr>
        <p:blipFill>
          <a:blip r:embed="rId7" cstate="print"/>
          <a:stretch>
            <a:fillRect/>
          </a:stretch>
        </p:blipFill>
        <p:spPr>
          <a:xfrm>
            <a:off x="2571750" y="1404117"/>
            <a:ext cx="6598866" cy="5213265"/>
          </a:xfrm>
          <a:prstGeom prst="rect">
            <a:avLst/>
          </a:prstGeom>
          <a:ln w="28575">
            <a:solidFill>
              <a:srgbClr val="BE1F47"/>
            </a:solidFill>
          </a:ln>
          <a:effectLst>
            <a:outerShdw blurRad="63500" sx="102000" sy="102000" algn="ctr" rotWithShape="0">
              <a:srgbClr val="360012">
                <a:alpha val="40000"/>
              </a:srgbClr>
            </a:outerShdw>
          </a:effectLst>
        </p:spPr>
      </p:pic>
    </p:spTree>
    <p:extLst>
      <p:ext uri="{BB962C8B-B14F-4D97-AF65-F5344CB8AC3E}">
        <p14:creationId xmlns:p14="http://schemas.microsoft.com/office/powerpoint/2010/main" val="2662169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5144">
                <a:schemeClr val="accent2">
                  <a:lumMod val="20000"/>
                  <a:lumOff val="80000"/>
                </a:schemeClr>
              </a:gs>
              <a:gs pos="68000">
                <a:schemeClr val="accent2">
                  <a:lumMod val="20000"/>
                  <a:lumOff val="80000"/>
                </a:schemeClr>
              </a:gs>
              <a:gs pos="0">
                <a:srgbClr val="DC2857"/>
              </a:gs>
              <a:gs pos="99000">
                <a:srgbClr val="BE1F47"/>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a:solidFill>
                  <a:srgbClr val="360012"/>
                </a:solidFill>
              </a:rPr>
              <a:t>Table 10-7: Darlington Transistor Listing</a:t>
            </a:r>
            <a:endParaRPr lang="en-US" sz="2400" dirty="0">
              <a:solidFill>
                <a:srgbClr val="360012"/>
              </a:solidFill>
            </a:endParaRPr>
          </a:p>
        </p:txBody>
      </p:sp>
      <p:graphicFrame>
        <p:nvGraphicFramePr>
          <p:cNvPr id="2" name="Table 1">
            <a:extLst>
              <a:ext uri="{FF2B5EF4-FFF2-40B4-BE49-F238E27FC236}">
                <a16:creationId xmlns:a16="http://schemas.microsoft.com/office/drawing/2014/main" id="{7E4ACEA0-1B9A-591C-E5B9-482D1A42CD23}"/>
              </a:ext>
            </a:extLst>
          </p:cNvPr>
          <p:cNvGraphicFramePr>
            <a:graphicFrameLocks noGrp="1"/>
          </p:cNvGraphicFramePr>
          <p:nvPr>
            <p:extLst>
              <p:ext uri="{D42A27DB-BD31-4B8C-83A1-F6EECF244321}">
                <p14:modId xmlns:p14="http://schemas.microsoft.com/office/powerpoint/2010/main" val="445898644"/>
              </p:ext>
            </p:extLst>
          </p:nvPr>
        </p:nvGraphicFramePr>
        <p:xfrm>
          <a:off x="943919" y="1981662"/>
          <a:ext cx="10119430" cy="3740150"/>
        </p:xfrm>
        <a:graphic>
          <a:graphicData uri="http://schemas.openxmlformats.org/drawingml/2006/table">
            <a:tbl>
              <a:tblPr firstRow="1" firstCol="1" bandRow="1">
                <a:effectLst>
                  <a:outerShdw blurRad="63500" sx="102000" sy="102000" algn="ctr" rotWithShape="0">
                    <a:srgbClr val="360012">
                      <a:alpha val="40000"/>
                    </a:srgbClr>
                  </a:outerShdw>
                </a:effectLst>
                <a:tableStyleId>{10A1B5D5-9B99-4C35-A422-299274C87663}</a:tableStyleId>
              </a:tblPr>
              <a:tblGrid>
                <a:gridCol w="1387542">
                  <a:extLst>
                    <a:ext uri="{9D8B030D-6E8A-4147-A177-3AD203B41FA5}">
                      <a16:colId xmlns:a16="http://schemas.microsoft.com/office/drawing/2014/main" val="2831134508"/>
                    </a:ext>
                  </a:extLst>
                </a:gridCol>
                <a:gridCol w="1860568">
                  <a:extLst>
                    <a:ext uri="{9D8B030D-6E8A-4147-A177-3AD203B41FA5}">
                      <a16:colId xmlns:a16="http://schemas.microsoft.com/office/drawing/2014/main" val="3757145108"/>
                    </a:ext>
                  </a:extLst>
                </a:gridCol>
                <a:gridCol w="2091272">
                  <a:extLst>
                    <a:ext uri="{9D8B030D-6E8A-4147-A177-3AD203B41FA5}">
                      <a16:colId xmlns:a16="http://schemas.microsoft.com/office/drawing/2014/main" val="596516916"/>
                    </a:ext>
                  </a:extLst>
                </a:gridCol>
                <a:gridCol w="1792518">
                  <a:extLst>
                    <a:ext uri="{9D8B030D-6E8A-4147-A177-3AD203B41FA5}">
                      <a16:colId xmlns:a16="http://schemas.microsoft.com/office/drawing/2014/main" val="2921315012"/>
                    </a:ext>
                  </a:extLst>
                </a:gridCol>
                <a:gridCol w="2987530">
                  <a:extLst>
                    <a:ext uri="{9D8B030D-6E8A-4147-A177-3AD203B41FA5}">
                      <a16:colId xmlns:a16="http://schemas.microsoft.com/office/drawing/2014/main" val="2321018073"/>
                    </a:ext>
                  </a:extLst>
                </a:gridCol>
              </a:tblGrid>
              <a:tr h="0">
                <a:tc>
                  <a:txBody>
                    <a:bodyPr/>
                    <a:lstStyle/>
                    <a:p>
                      <a:pPr marL="0" marR="0" algn="ctr">
                        <a:lnSpc>
                          <a:spcPct val="107000"/>
                        </a:lnSpc>
                        <a:spcBef>
                          <a:spcPts val="0"/>
                        </a:spcBef>
                        <a:spcAft>
                          <a:spcPts val="0"/>
                        </a:spcAft>
                      </a:pPr>
                      <a:r>
                        <a:rPr lang="en-US" sz="2400">
                          <a:effectLst/>
                        </a:rPr>
                        <a:t>NPN</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PNP</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V</a:t>
                      </a:r>
                      <a:r>
                        <a:rPr lang="en-US" sz="2400" baseline="-25000">
                          <a:effectLst/>
                        </a:rPr>
                        <a:t>CEO</a:t>
                      </a:r>
                      <a:r>
                        <a:rPr lang="en-US" sz="2400">
                          <a:effectLst/>
                        </a:rPr>
                        <a:t> (volts)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I</a:t>
                      </a:r>
                      <a:r>
                        <a:rPr lang="en-US" sz="2400" baseline="-25000">
                          <a:effectLst/>
                        </a:rPr>
                        <a:t>C</a:t>
                      </a:r>
                      <a:r>
                        <a:rPr lang="en-US" sz="2400">
                          <a:effectLst/>
                        </a:rPr>
                        <a:t> (amps)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hfe (common)</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622602943"/>
                  </a:ext>
                </a:extLst>
              </a:tr>
              <a:tr h="0">
                <a:tc>
                  <a:txBody>
                    <a:bodyPr/>
                    <a:lstStyle/>
                    <a:p>
                      <a:pPr marL="0" marR="0" algn="ctr">
                        <a:lnSpc>
                          <a:spcPct val="107000"/>
                        </a:lnSpc>
                        <a:spcBef>
                          <a:spcPts val="0"/>
                        </a:spcBef>
                        <a:spcAft>
                          <a:spcPts val="0"/>
                        </a:spcAft>
                      </a:pPr>
                      <a:r>
                        <a:rPr lang="en-US" sz="2400">
                          <a:effectLst/>
                        </a:rPr>
                        <a:t>TIP110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TIP115</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60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2</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1000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288514040"/>
                  </a:ext>
                </a:extLst>
              </a:tr>
              <a:tr h="0">
                <a:tc>
                  <a:txBody>
                    <a:bodyPr/>
                    <a:lstStyle/>
                    <a:p>
                      <a:pPr marL="0" marR="0" algn="ctr">
                        <a:lnSpc>
                          <a:spcPct val="107000"/>
                        </a:lnSpc>
                        <a:spcBef>
                          <a:spcPts val="0"/>
                        </a:spcBef>
                        <a:spcAft>
                          <a:spcPts val="0"/>
                        </a:spcAft>
                      </a:pPr>
                      <a:r>
                        <a:rPr lang="en-US" sz="2400">
                          <a:effectLst/>
                        </a:rPr>
                        <a:t>TIP111</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TIP116</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80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2</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1000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944217435"/>
                  </a:ext>
                </a:extLst>
              </a:tr>
              <a:tr h="0">
                <a:tc>
                  <a:txBody>
                    <a:bodyPr/>
                    <a:lstStyle/>
                    <a:p>
                      <a:pPr marL="0" marR="0" algn="ctr">
                        <a:lnSpc>
                          <a:spcPct val="107000"/>
                        </a:lnSpc>
                        <a:spcBef>
                          <a:spcPts val="0"/>
                        </a:spcBef>
                        <a:spcAft>
                          <a:spcPts val="0"/>
                        </a:spcAft>
                      </a:pPr>
                      <a:r>
                        <a:rPr lang="en-US" sz="2400">
                          <a:effectLst/>
                        </a:rPr>
                        <a:t>TIP112</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TIP117</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100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2</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1000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70643725"/>
                  </a:ext>
                </a:extLst>
              </a:tr>
              <a:tr h="0">
                <a:tc>
                  <a:txBody>
                    <a:bodyPr/>
                    <a:lstStyle/>
                    <a:p>
                      <a:pPr marL="0" marR="0" algn="ctr">
                        <a:lnSpc>
                          <a:spcPct val="107000"/>
                        </a:lnSpc>
                        <a:spcBef>
                          <a:spcPts val="0"/>
                        </a:spcBef>
                        <a:spcAft>
                          <a:spcPts val="0"/>
                        </a:spcAft>
                      </a:pPr>
                      <a:r>
                        <a:rPr lang="en-US" sz="2400">
                          <a:effectLst/>
                        </a:rPr>
                        <a:t>TIP120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TIP125</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60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5</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1000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882510068"/>
                  </a:ext>
                </a:extLst>
              </a:tr>
              <a:tr h="0">
                <a:tc>
                  <a:txBody>
                    <a:bodyPr/>
                    <a:lstStyle/>
                    <a:p>
                      <a:pPr marL="0" marR="0" algn="ctr">
                        <a:lnSpc>
                          <a:spcPct val="107000"/>
                        </a:lnSpc>
                        <a:spcBef>
                          <a:spcPts val="0"/>
                        </a:spcBef>
                        <a:spcAft>
                          <a:spcPts val="0"/>
                        </a:spcAft>
                      </a:pPr>
                      <a:r>
                        <a:rPr lang="en-US" sz="2400">
                          <a:effectLst/>
                        </a:rPr>
                        <a:t>TIP121</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TIP126</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80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5</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1000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659676264"/>
                  </a:ext>
                </a:extLst>
              </a:tr>
              <a:tr h="0">
                <a:tc>
                  <a:txBody>
                    <a:bodyPr/>
                    <a:lstStyle/>
                    <a:p>
                      <a:pPr marL="0" marR="0" algn="ctr">
                        <a:lnSpc>
                          <a:spcPct val="107000"/>
                        </a:lnSpc>
                        <a:spcBef>
                          <a:spcPts val="0"/>
                        </a:spcBef>
                        <a:spcAft>
                          <a:spcPts val="0"/>
                        </a:spcAft>
                      </a:pPr>
                      <a:r>
                        <a:rPr lang="en-US" sz="2400">
                          <a:effectLst/>
                        </a:rPr>
                        <a:t>TIP122</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TIP127</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100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5</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1000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84053364"/>
                  </a:ext>
                </a:extLst>
              </a:tr>
              <a:tr h="0">
                <a:tc>
                  <a:txBody>
                    <a:bodyPr/>
                    <a:lstStyle/>
                    <a:p>
                      <a:pPr marL="0" marR="0" algn="ctr">
                        <a:lnSpc>
                          <a:spcPct val="107000"/>
                        </a:lnSpc>
                        <a:spcBef>
                          <a:spcPts val="0"/>
                        </a:spcBef>
                        <a:spcAft>
                          <a:spcPts val="0"/>
                        </a:spcAft>
                      </a:pPr>
                      <a:r>
                        <a:rPr lang="en-US" sz="2400">
                          <a:effectLst/>
                        </a:rPr>
                        <a:t>TIP140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TIP145</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60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1000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067594858"/>
                  </a:ext>
                </a:extLst>
              </a:tr>
              <a:tr h="0">
                <a:tc>
                  <a:txBody>
                    <a:bodyPr/>
                    <a:lstStyle/>
                    <a:p>
                      <a:pPr marL="0" marR="0" algn="ctr">
                        <a:lnSpc>
                          <a:spcPct val="107000"/>
                        </a:lnSpc>
                        <a:spcBef>
                          <a:spcPts val="0"/>
                        </a:spcBef>
                        <a:spcAft>
                          <a:spcPts val="0"/>
                        </a:spcAft>
                      </a:pPr>
                      <a:r>
                        <a:rPr lang="en-US" sz="2400">
                          <a:effectLst/>
                        </a:rPr>
                        <a:t>TIP141</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TIP146</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80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1000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531808527"/>
                  </a:ext>
                </a:extLst>
              </a:tr>
              <a:tr h="0">
                <a:tc>
                  <a:txBody>
                    <a:bodyPr/>
                    <a:lstStyle/>
                    <a:p>
                      <a:pPr marL="0" marR="0" algn="ctr">
                        <a:lnSpc>
                          <a:spcPct val="107000"/>
                        </a:lnSpc>
                        <a:spcBef>
                          <a:spcPts val="0"/>
                        </a:spcBef>
                        <a:spcAft>
                          <a:spcPts val="0"/>
                        </a:spcAft>
                      </a:pPr>
                      <a:r>
                        <a:rPr lang="en-US" sz="2400">
                          <a:effectLst/>
                        </a:rPr>
                        <a:t>TIP142</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TIP147</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100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dirty="0">
                          <a:effectLst/>
                        </a:rPr>
                        <a:t>1000</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26221500"/>
                  </a:ext>
                </a:extLst>
              </a:tr>
            </a:tbl>
          </a:graphicData>
        </a:graphic>
      </p:graphicFrame>
    </p:spTree>
    <p:extLst>
      <p:ext uri="{BB962C8B-B14F-4D97-AF65-F5344CB8AC3E}">
        <p14:creationId xmlns:p14="http://schemas.microsoft.com/office/powerpoint/2010/main" val="1292057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10-12: Controlling Stepper Motor via Optoisolator</a:t>
            </a:r>
            <a:endParaRPr lang="en-US" sz="2400" dirty="0">
              <a:solidFill>
                <a:srgbClr val="360012"/>
              </a:solidFill>
            </a:endParaRPr>
          </a:p>
        </p:txBody>
      </p:sp>
      <p:pic>
        <p:nvPicPr>
          <p:cNvPr id="12" name="Picture 11">
            <a:extLst>
              <a:ext uri="{FF2B5EF4-FFF2-40B4-BE49-F238E27FC236}">
                <a16:creationId xmlns:a16="http://schemas.microsoft.com/office/drawing/2014/main" id="{DA009CD6-9B79-BF6E-2DEF-0B1532AC313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54391" y="1850921"/>
            <a:ext cx="8770385" cy="4047870"/>
          </a:xfrm>
          <a:prstGeom prst="rect">
            <a:avLst/>
          </a:prstGeom>
        </p:spPr>
      </p:pic>
    </p:spTree>
    <p:extLst>
      <p:ext uri="{BB962C8B-B14F-4D97-AF65-F5344CB8AC3E}">
        <p14:creationId xmlns:p14="http://schemas.microsoft.com/office/powerpoint/2010/main" val="4081368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10-13: H-bridge Driver TB6612FNG Block Diagram</a:t>
            </a:r>
            <a:endParaRPr lang="en-US" sz="2400" dirty="0">
              <a:solidFill>
                <a:srgbClr val="360012"/>
              </a:solidFill>
            </a:endParaRPr>
          </a:p>
        </p:txBody>
      </p:sp>
      <p:pic>
        <p:nvPicPr>
          <p:cNvPr id="13" name="Picture 12">
            <a:extLst>
              <a:ext uri="{FF2B5EF4-FFF2-40B4-BE49-F238E27FC236}">
                <a16:creationId xmlns:a16="http://schemas.microsoft.com/office/drawing/2014/main" id="{6638FAF1-4143-8F38-7D61-56617BDBB7E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54035" y="1558306"/>
            <a:ext cx="6771979" cy="4644777"/>
          </a:xfrm>
          <a:prstGeom prst="rect">
            <a:avLst/>
          </a:prstGeom>
        </p:spPr>
      </p:pic>
    </p:spTree>
    <p:extLst>
      <p:ext uri="{BB962C8B-B14F-4D97-AF65-F5344CB8AC3E}">
        <p14:creationId xmlns:p14="http://schemas.microsoft.com/office/powerpoint/2010/main" val="419384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10-14: H-bridge Driver Connection to Stepper Motor</a:t>
            </a:r>
            <a:endParaRPr lang="en-US" sz="2400" dirty="0">
              <a:solidFill>
                <a:srgbClr val="360012"/>
              </a:solidFill>
            </a:endParaRPr>
          </a:p>
        </p:txBody>
      </p:sp>
      <p:pic>
        <p:nvPicPr>
          <p:cNvPr id="12" name="Picture 11">
            <a:extLst>
              <a:ext uri="{FF2B5EF4-FFF2-40B4-BE49-F238E27FC236}">
                <a16:creationId xmlns:a16="http://schemas.microsoft.com/office/drawing/2014/main" id="{D640E241-1747-350B-9ACA-68A0F77F858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90365" y="1844122"/>
            <a:ext cx="8249884" cy="4069414"/>
          </a:xfrm>
          <a:prstGeom prst="rect">
            <a:avLst/>
          </a:prstGeom>
        </p:spPr>
      </p:pic>
    </p:spTree>
    <p:extLst>
      <p:ext uri="{BB962C8B-B14F-4D97-AF65-F5344CB8AC3E}">
        <p14:creationId xmlns:p14="http://schemas.microsoft.com/office/powerpoint/2010/main" val="690925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2216</TotalTime>
  <Words>838</Words>
  <Application>Microsoft Office PowerPoint</Application>
  <PresentationFormat>Widescreen</PresentationFormat>
  <Paragraphs>280</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Nassim</dc:creator>
  <cp:lastModifiedBy>Nassim</cp:lastModifiedBy>
  <cp:revision>542</cp:revision>
  <dcterms:created xsi:type="dcterms:W3CDTF">2021-04-19T12:52:04Z</dcterms:created>
  <dcterms:modified xsi:type="dcterms:W3CDTF">2022-05-09T13:24:59Z</dcterms:modified>
</cp:coreProperties>
</file>