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DC2857"/>
    <a:srgbClr val="E4567B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7" Type="http://schemas.openxmlformats.org/officeDocument/2006/relationships/image" Target="../media/image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8.jpe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8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7" Type="http://schemas.openxmlformats.org/officeDocument/2006/relationships/image" Target="../media/image9.jpe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7" Type="http://schemas.openxmlformats.org/officeDocument/2006/relationships/image" Target="../media/image10.jpe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7" Type="http://schemas.openxmlformats.org/officeDocument/2006/relationships/image" Target="../media/image11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7" Type="http://schemas.openxmlformats.org/officeDocument/2006/relationships/image" Target="../media/image12.jpe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7" Type="http://schemas.openxmlformats.org/officeDocument/2006/relationships/image" Target="../media/image13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29499"/>
            <a:ext cx="1035765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2:</a:t>
            </a:r>
          </a:p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Python I/O Programming with Pico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2-1: RP2040 microcontroller pins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8A371BA-1F0C-8F93-4504-1E03878B5FF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t="3990" r="4979" b="3953"/>
          <a:stretch/>
        </p:blipFill>
        <p:spPr bwMode="auto">
          <a:xfrm>
            <a:off x="3167379" y="1271036"/>
            <a:ext cx="5857240" cy="5374005"/>
          </a:xfrm>
          <a:prstGeom prst="rect">
            <a:avLst/>
          </a:prstGeom>
          <a:ln w="28575">
            <a:solidFill>
              <a:srgbClr val="DC285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692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2-2: Alternate functions of a pin are selected by a multiplexer 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08A01-87F3-E101-9401-7A05CC37F787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AAA790-75C7-BA49-7458-D94BC91BF7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45" y="2053181"/>
            <a:ext cx="8400376" cy="373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6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0012"/>
                </a:solidFill>
              </a:rPr>
              <a:t>Figure 2-3: The Data and Direction Registers and a Simplified View of an I/O pin </a:t>
            </a:r>
            <a:endParaRPr lang="en-US" sz="2000" dirty="0">
              <a:solidFill>
                <a:srgbClr val="36001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08A01-87F3-E101-9401-7A05CC37F787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751DAC-8D04-E879-CCB9-7147AC4F465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49347" y="2230170"/>
            <a:ext cx="7878035" cy="338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3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2-1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501160"/>
            <a:ext cx="9833486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Pin GP25 of RP2040 is connected to an LED on the Pico board. Show the code that makes the pin an output pin.</a:t>
            </a:r>
            <a:endParaRPr lang="en-US" sz="2400" b="1" dirty="0">
              <a:solidFill>
                <a:srgbClr val="36001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-1" y="28442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4237012"/>
            <a:ext cx="6142702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360012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Arial" panose="020B0604020202020204" pitchFamily="34" charset="0"/>
              </a:rPr>
              <a:t>LED = </a:t>
            </a:r>
            <a:r>
              <a:rPr lang="en-US" sz="2400" b="1" dirty="0" err="1">
                <a:solidFill>
                  <a:srgbClr val="360012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Arial" panose="020B0604020202020204" pitchFamily="34" charset="0"/>
              </a:rPr>
              <a:t>machine.Pin</a:t>
            </a:r>
            <a:r>
              <a:rPr lang="en-US" sz="2400" b="1" dirty="0">
                <a:solidFill>
                  <a:srgbClr val="360012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Arial" panose="020B0604020202020204" pitchFamily="34" charset="0"/>
              </a:rPr>
              <a:t>(25)</a:t>
            </a:r>
            <a:r>
              <a:rPr lang="en-US" sz="24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360012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Arial" panose="020B0604020202020204" pitchFamily="34" charset="0"/>
              </a:rPr>
              <a:t>LED.init</a:t>
            </a:r>
            <a:r>
              <a:rPr lang="en-US" sz="2400" b="1" dirty="0">
                <a:solidFill>
                  <a:srgbClr val="360012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err="1">
                <a:solidFill>
                  <a:srgbClr val="360012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Arial" panose="020B0604020202020204" pitchFamily="34" charset="0"/>
              </a:rPr>
              <a:t>machine.Pin.OUT</a:t>
            </a:r>
            <a:r>
              <a:rPr lang="en-US" sz="2400" b="1" dirty="0">
                <a:solidFill>
                  <a:srgbClr val="360012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rgbClr val="36001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will make pin GPIO25 an output pin.</a:t>
            </a:r>
          </a:p>
        </p:txBody>
      </p:sp>
    </p:spTree>
    <p:extLst>
      <p:ext uri="{BB962C8B-B14F-4D97-AF65-F5344CB8AC3E}">
        <p14:creationId xmlns:p14="http://schemas.microsoft.com/office/powerpoint/2010/main" val="140159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2-2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501160"/>
            <a:ext cx="98334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Pin GP25 of Pico is connected to an onboard LED. Show </a:t>
            </a:r>
          </a:p>
          <a:p>
            <a:r>
              <a:rPr lang="en-US" sz="2400" b="1" dirty="0">
                <a:solidFill>
                  <a:srgbClr val="360012"/>
                </a:solidFill>
              </a:rPr>
              <a:t>a) how to make the pin an output pin,</a:t>
            </a:r>
          </a:p>
          <a:p>
            <a:r>
              <a:rPr lang="en-US" sz="2400" b="1" dirty="0">
                <a:solidFill>
                  <a:srgbClr val="360012"/>
                </a:solidFill>
              </a:rPr>
              <a:t>b) how to make the output high, and</a:t>
            </a:r>
          </a:p>
          <a:p>
            <a:r>
              <a:rPr lang="en-US" sz="2400" b="1" dirty="0">
                <a:solidFill>
                  <a:srgbClr val="360012"/>
                </a:solidFill>
              </a:rPr>
              <a:t>c) how to make the output low.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-1" y="3183431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3838816"/>
            <a:ext cx="614270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a) from machine import Pin</a:t>
            </a:r>
            <a:endParaRPr lang="en-US" sz="2400" dirty="0">
              <a:solidFill>
                <a:srgbClr val="360012"/>
              </a:solidFill>
            </a:endParaRPr>
          </a:p>
          <a:p>
            <a:r>
              <a:rPr lang="en-US" sz="2400" b="1" dirty="0">
                <a:solidFill>
                  <a:srgbClr val="360012"/>
                </a:solidFill>
              </a:rPr>
              <a:t>   LED = Pin(25)</a:t>
            </a:r>
            <a:endParaRPr lang="en-US" sz="2400" dirty="0">
              <a:solidFill>
                <a:srgbClr val="360012"/>
              </a:solidFill>
            </a:endParaRPr>
          </a:p>
          <a:p>
            <a:r>
              <a:rPr lang="en-US" sz="2400" b="1" dirty="0">
                <a:solidFill>
                  <a:srgbClr val="360012"/>
                </a:solidFill>
              </a:rPr>
              <a:t>   </a:t>
            </a:r>
            <a:r>
              <a:rPr lang="en-US" sz="2400" b="1" dirty="0" err="1">
                <a:solidFill>
                  <a:srgbClr val="360012"/>
                </a:solidFill>
              </a:rPr>
              <a:t>LED.init</a:t>
            </a:r>
            <a:r>
              <a:rPr lang="en-US" sz="2400" b="1" dirty="0">
                <a:solidFill>
                  <a:srgbClr val="360012"/>
                </a:solidFill>
              </a:rPr>
              <a:t>(</a:t>
            </a:r>
            <a:r>
              <a:rPr lang="en-US" sz="2400" b="1" dirty="0" err="1">
                <a:solidFill>
                  <a:srgbClr val="360012"/>
                </a:solidFill>
              </a:rPr>
              <a:t>Pin.OUT</a:t>
            </a:r>
            <a:r>
              <a:rPr lang="en-US" sz="2400" b="1" dirty="0">
                <a:solidFill>
                  <a:srgbClr val="360012"/>
                </a:solidFill>
              </a:rPr>
              <a:t>)</a:t>
            </a:r>
          </a:p>
          <a:p>
            <a:endParaRPr lang="en-US" sz="2400" dirty="0">
              <a:solidFill>
                <a:srgbClr val="360012"/>
              </a:solidFill>
            </a:endParaRPr>
          </a:p>
          <a:p>
            <a:r>
              <a:rPr lang="en-US" sz="2400" b="1" dirty="0">
                <a:solidFill>
                  <a:srgbClr val="360012"/>
                </a:solidFill>
              </a:rPr>
              <a:t>b) </a:t>
            </a:r>
            <a:r>
              <a:rPr lang="en-US" sz="2400" b="1" dirty="0" err="1">
                <a:solidFill>
                  <a:srgbClr val="360012"/>
                </a:solidFill>
              </a:rPr>
              <a:t>LED.on</a:t>
            </a:r>
            <a:r>
              <a:rPr lang="en-US" sz="2400" b="1" dirty="0">
                <a:solidFill>
                  <a:srgbClr val="360012"/>
                </a:solidFill>
              </a:rPr>
              <a:t>()</a:t>
            </a:r>
          </a:p>
          <a:p>
            <a:endParaRPr lang="en-US" sz="2400" dirty="0">
              <a:solidFill>
                <a:srgbClr val="360012"/>
              </a:solidFill>
            </a:endParaRPr>
          </a:p>
          <a:p>
            <a:r>
              <a:rPr lang="en-US" sz="2400" b="1" dirty="0">
                <a:solidFill>
                  <a:srgbClr val="360012"/>
                </a:solidFill>
              </a:rPr>
              <a:t>c) </a:t>
            </a:r>
            <a:r>
              <a:rPr lang="en-US" sz="2400" b="1" dirty="0" err="1">
                <a:solidFill>
                  <a:srgbClr val="360012"/>
                </a:solidFill>
              </a:rPr>
              <a:t>LED.off</a:t>
            </a:r>
            <a:r>
              <a:rPr lang="en-US" sz="2400" b="1" dirty="0">
                <a:solidFill>
                  <a:srgbClr val="360012"/>
                </a:solidFill>
              </a:rPr>
              <a:t>()</a:t>
            </a:r>
            <a:endParaRPr lang="en-US" sz="2400" dirty="0">
              <a:solidFill>
                <a:srgbClr val="3600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7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2-4: Built-in LED connected to the pin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08A01-87F3-E101-9401-7A05CC37F787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D8AA17-B610-3DFC-31A1-4787B3C61F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877" y="2035278"/>
            <a:ext cx="6503511" cy="404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4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2-5: Pico External Connections to LED, Switches, and Buzzer </a:t>
            </a:r>
            <a:endParaRPr lang="en-US" sz="2400">
              <a:solidFill>
                <a:srgbClr val="36001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08A01-87F3-E101-9401-7A05CC37F787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6CEAC4-8687-19E8-5124-C55E6AA15C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9" r="4710" b="3242"/>
          <a:stretch/>
        </p:blipFill>
        <p:spPr bwMode="auto">
          <a:xfrm>
            <a:off x="3892945" y="1607573"/>
            <a:ext cx="4221377" cy="4621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933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2-6: Pico External Connection to Buzzer </a:t>
            </a:r>
            <a:endParaRPr lang="en-US" sz="2400">
              <a:solidFill>
                <a:srgbClr val="36001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08A01-87F3-E101-9401-7A05CC37F787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8ECB17-E3B3-0E93-6D76-EED9E97D812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1" b="3050"/>
          <a:stretch/>
        </p:blipFill>
        <p:spPr bwMode="auto">
          <a:xfrm>
            <a:off x="3875192" y="1651931"/>
            <a:ext cx="4256881" cy="45378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8529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2-7: Connecting External Switches to the Microcontroller</a:t>
            </a:r>
            <a:endParaRPr lang="en-US" sz="2400" dirty="0">
              <a:solidFill>
                <a:srgbClr val="36001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08A01-87F3-E101-9401-7A05CC37F787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F46E9A-24B7-1CE8-E95C-517062A96B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2550"/>
          <a:stretch/>
        </p:blipFill>
        <p:spPr bwMode="auto">
          <a:xfrm>
            <a:off x="6183370" y="2485143"/>
            <a:ext cx="3993538" cy="2797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549FA9-1B31-0C85-A037-AC63DAF4B1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88" b="55994"/>
          <a:stretch/>
        </p:blipFill>
        <p:spPr bwMode="auto">
          <a:xfrm>
            <a:off x="1938620" y="2691064"/>
            <a:ext cx="4065013" cy="2646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265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2-8: User Push-button External Connections </a:t>
            </a:r>
            <a:endParaRPr lang="en-US" sz="2400">
              <a:solidFill>
                <a:srgbClr val="36001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08A01-87F3-E101-9401-7A05CC37F787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4CC1A6-9E47-3A26-B02C-39884097059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1" b="3007"/>
          <a:stretch/>
        </p:blipFill>
        <p:spPr bwMode="auto">
          <a:xfrm>
            <a:off x="3620547" y="1639913"/>
            <a:ext cx="4432071" cy="46308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04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1776</TotalTime>
  <Words>241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400</cp:revision>
  <dcterms:created xsi:type="dcterms:W3CDTF">2021-04-19T12:52:04Z</dcterms:created>
  <dcterms:modified xsi:type="dcterms:W3CDTF">2022-05-08T16:46:26Z</dcterms:modified>
</cp:coreProperties>
</file>