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12"/>
    <a:srgbClr val="BE1F47"/>
    <a:srgbClr val="DC2857"/>
    <a:srgbClr val="E4567B"/>
    <a:srgbClr val="77B046"/>
    <a:srgbClr val="EE96AD"/>
    <a:srgbClr val="F4EDF9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4.xml><?xml version="1.0" encoding="utf-8"?>
<inkml:ink xmlns:inkml="http://www.w3.org/2003/InkML">
  <inkml:definitions/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7.xml><?xml version="1.0" encoding="utf-8"?>
<inkml:ink xmlns:inkml="http://www.w3.org/2003/InkML">
  <inkml:definitions/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0.xml><?xml version="1.0" encoding="utf-8"?>
<inkml:ink xmlns:inkml="http://www.w3.org/2003/InkML">
  <inkml:definitions/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3.xml><?xml version="1.0" encoding="utf-8"?>
<inkml:ink xmlns:inkml="http://www.w3.org/2003/InkML">
  <inkml:definitions/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6.xml><?xml version="1.0" encoding="utf-8"?>
<inkml:ink xmlns:inkml="http://www.w3.org/2003/InkML">
  <inkml:definitions/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9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7" Type="http://schemas.openxmlformats.org/officeDocument/2006/relationships/image" Target="../media/image3.jpe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7" Type="http://schemas.openxmlformats.org/officeDocument/2006/relationships/image" Target="../media/image4.jpe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8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7" Type="http://schemas.openxmlformats.org/officeDocument/2006/relationships/image" Target="../media/image5.jpe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7" Type="http://schemas.openxmlformats.org/officeDocument/2006/relationships/image" Target="../media/image6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7" Type="http://schemas.openxmlformats.org/officeDocument/2006/relationships/image" Target="../media/image7.jpe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0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7" Type="http://schemas.openxmlformats.org/officeDocument/2006/relationships/image" Target="../media/image8.jpe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6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7" Type="http://schemas.openxmlformats.org/officeDocument/2006/relationships/image" Target="../media/image9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9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7" Type="http://schemas.openxmlformats.org/officeDocument/2006/relationships/image" Target="../media/image10.jpe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4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4.xml"/><Relationship Id="rId7" Type="http://schemas.openxmlformats.org/officeDocument/2006/relationships/image" Target="../media/image11.jpe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45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7.xml"/><Relationship Id="rId7" Type="http://schemas.openxmlformats.org/officeDocument/2006/relationships/image" Target="../media/image12.jpeg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4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60277"/>
            <a:ext cx="1035765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3:</a:t>
            </a:r>
          </a:p>
          <a:p>
            <a:pPr algn="ctr"/>
            <a:r>
              <a:rPr lang="en-US" sz="28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 LCD and Keyboard Interfacing to Pico Board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3-1: Pin Positions for Various LCDs from Optrex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6CA8F6B-CF0D-3308-C534-975D52E19CD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93813" y="2215602"/>
            <a:ext cx="8619640" cy="298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9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Table 3-1: Pin Descriptions for LCD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F9FA393-BCCC-66CD-4DF7-0C198725C0CF}"/>
              </a:ext>
            </a:extLst>
          </p:cNvPr>
          <p:cNvGraphicFramePr>
            <a:graphicFrameLocks noGrp="1"/>
          </p:cNvGraphicFramePr>
          <p:nvPr/>
        </p:nvGraphicFramePr>
        <p:xfrm>
          <a:off x="1088823" y="1484368"/>
          <a:ext cx="9326096" cy="479419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1165762">
                  <a:extLst>
                    <a:ext uri="{9D8B030D-6E8A-4147-A177-3AD203B41FA5}">
                      <a16:colId xmlns:a16="http://schemas.microsoft.com/office/drawing/2014/main" val="1660437981"/>
                    </a:ext>
                  </a:extLst>
                </a:gridCol>
                <a:gridCol w="2057337">
                  <a:extLst>
                    <a:ext uri="{9D8B030D-6E8A-4147-A177-3AD203B41FA5}">
                      <a16:colId xmlns:a16="http://schemas.microsoft.com/office/drawing/2014/main" val="3475196950"/>
                    </a:ext>
                  </a:extLst>
                </a:gridCol>
                <a:gridCol w="1191875">
                  <a:extLst>
                    <a:ext uri="{9D8B030D-6E8A-4147-A177-3AD203B41FA5}">
                      <a16:colId xmlns:a16="http://schemas.microsoft.com/office/drawing/2014/main" val="3299759236"/>
                    </a:ext>
                  </a:extLst>
                </a:gridCol>
                <a:gridCol w="4911122">
                  <a:extLst>
                    <a:ext uri="{9D8B030D-6E8A-4147-A177-3AD203B41FA5}">
                      <a16:colId xmlns:a16="http://schemas.microsoft.com/office/drawing/2014/main" val="1946072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Symbol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7487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VSS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Ground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8394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VCC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+5V power supply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468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VEE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--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contrast control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8305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RS = 0 to select command register,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RS = 1 to select data register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090574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R/W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R/W = 0 for write,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R/W = 1 for read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1035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Enable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2806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8-bit data bus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2890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8-bit data bus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3351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8-bit data bus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7850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8-bit data bus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2137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4/8-bit data bus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687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4/8-bit data bus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8560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4/8-bit data bus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5208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DB7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I/O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The 4/8-bit data bus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2128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16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Table 3-2: Some commonly used LCD Command Codes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F6B2BF0-E190-00F4-9BCF-D89DCBC07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950868"/>
              </p:ext>
            </p:extLst>
          </p:nvPr>
        </p:nvGraphicFramePr>
        <p:xfrm>
          <a:off x="1463745" y="2025163"/>
          <a:ext cx="9264507" cy="336613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212364">
                  <a:extLst>
                    <a:ext uri="{9D8B030D-6E8A-4147-A177-3AD203B41FA5}">
                      <a16:colId xmlns:a16="http://schemas.microsoft.com/office/drawing/2014/main" val="913710869"/>
                    </a:ext>
                  </a:extLst>
                </a:gridCol>
                <a:gridCol w="7052143">
                  <a:extLst>
                    <a:ext uri="{9D8B030D-6E8A-4147-A177-3AD203B41FA5}">
                      <a16:colId xmlns:a16="http://schemas.microsoft.com/office/drawing/2014/main" val="28264604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Code (Hex)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Command to LCD Instruction Register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9794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Clear display screen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3661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Return cursor home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7410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Increment cursor (shift cursor to right)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1033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Display on, cursor blinking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0760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Force cursor to the beginning of 1st line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6834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Force cursor to the beginning of 2nd line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0266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 lines and 5x7 character (8-bit data, D0 to D7)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1278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 lines and 5x7 character (4-bit data, D4 to D7)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3897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5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3-2: LCD Connection to Microcontroller with Busy Flag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25791C-E91E-CA56-6AB2-82CC79BD79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137" y="1964909"/>
            <a:ext cx="8768809" cy="391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3-3: LCD Write Timing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18D3DA-AE04-A5E7-A02D-E033218375F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6537" y="1649784"/>
            <a:ext cx="6310667" cy="454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6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3-4: LCD Read Timing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9D4243-C563-BEB4-418E-B9D36A59D29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96076" y="1650736"/>
            <a:ext cx="6599846" cy="454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5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Table 3-3: List of LCD Instructions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588DBBF-713D-8A78-9BEC-AEDCDFA90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906907"/>
              </p:ext>
            </p:extLst>
          </p:nvPr>
        </p:nvGraphicFramePr>
        <p:xfrm>
          <a:off x="77618" y="1249295"/>
          <a:ext cx="11995028" cy="546931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1550068">
                  <a:extLst>
                    <a:ext uri="{9D8B030D-6E8A-4147-A177-3AD203B41FA5}">
                      <a16:colId xmlns:a16="http://schemas.microsoft.com/office/drawing/2014/main" val="2971030117"/>
                    </a:ext>
                  </a:extLst>
                </a:gridCol>
                <a:gridCol w="530287">
                  <a:extLst>
                    <a:ext uri="{9D8B030D-6E8A-4147-A177-3AD203B41FA5}">
                      <a16:colId xmlns:a16="http://schemas.microsoft.com/office/drawing/2014/main" val="2820162456"/>
                    </a:ext>
                  </a:extLst>
                </a:gridCol>
                <a:gridCol w="544683">
                  <a:extLst>
                    <a:ext uri="{9D8B030D-6E8A-4147-A177-3AD203B41FA5}">
                      <a16:colId xmlns:a16="http://schemas.microsoft.com/office/drawing/2014/main" val="1309778974"/>
                    </a:ext>
                  </a:extLst>
                </a:gridCol>
                <a:gridCol w="532686">
                  <a:extLst>
                    <a:ext uri="{9D8B030D-6E8A-4147-A177-3AD203B41FA5}">
                      <a16:colId xmlns:a16="http://schemas.microsoft.com/office/drawing/2014/main" val="1690805879"/>
                    </a:ext>
                  </a:extLst>
                </a:gridCol>
                <a:gridCol w="532686">
                  <a:extLst>
                    <a:ext uri="{9D8B030D-6E8A-4147-A177-3AD203B41FA5}">
                      <a16:colId xmlns:a16="http://schemas.microsoft.com/office/drawing/2014/main" val="1910775373"/>
                    </a:ext>
                  </a:extLst>
                </a:gridCol>
                <a:gridCol w="532686">
                  <a:extLst>
                    <a:ext uri="{9D8B030D-6E8A-4147-A177-3AD203B41FA5}">
                      <a16:colId xmlns:a16="http://schemas.microsoft.com/office/drawing/2014/main" val="602424596"/>
                    </a:ext>
                  </a:extLst>
                </a:gridCol>
                <a:gridCol w="532686">
                  <a:extLst>
                    <a:ext uri="{9D8B030D-6E8A-4147-A177-3AD203B41FA5}">
                      <a16:colId xmlns:a16="http://schemas.microsoft.com/office/drawing/2014/main" val="3336076672"/>
                    </a:ext>
                  </a:extLst>
                </a:gridCol>
                <a:gridCol w="532686">
                  <a:extLst>
                    <a:ext uri="{9D8B030D-6E8A-4147-A177-3AD203B41FA5}">
                      <a16:colId xmlns:a16="http://schemas.microsoft.com/office/drawing/2014/main" val="1855155637"/>
                    </a:ext>
                  </a:extLst>
                </a:gridCol>
                <a:gridCol w="530287">
                  <a:extLst>
                    <a:ext uri="{9D8B030D-6E8A-4147-A177-3AD203B41FA5}">
                      <a16:colId xmlns:a16="http://schemas.microsoft.com/office/drawing/2014/main" val="2195340798"/>
                    </a:ext>
                  </a:extLst>
                </a:gridCol>
                <a:gridCol w="178759">
                  <a:extLst>
                    <a:ext uri="{9D8B030D-6E8A-4147-A177-3AD203B41FA5}">
                      <a16:colId xmlns:a16="http://schemas.microsoft.com/office/drawing/2014/main" val="280295880"/>
                    </a:ext>
                  </a:extLst>
                </a:gridCol>
                <a:gridCol w="356325">
                  <a:extLst>
                    <a:ext uri="{9D8B030D-6E8A-4147-A177-3AD203B41FA5}">
                      <a16:colId xmlns:a16="http://schemas.microsoft.com/office/drawing/2014/main" val="3099111849"/>
                    </a:ext>
                  </a:extLst>
                </a:gridCol>
                <a:gridCol w="532686">
                  <a:extLst>
                    <a:ext uri="{9D8B030D-6E8A-4147-A177-3AD203B41FA5}">
                      <a16:colId xmlns:a16="http://schemas.microsoft.com/office/drawing/2014/main" val="1356034213"/>
                    </a:ext>
                  </a:extLst>
                </a:gridCol>
                <a:gridCol w="3726401">
                  <a:extLst>
                    <a:ext uri="{9D8B030D-6E8A-4147-A177-3AD203B41FA5}">
                      <a16:colId xmlns:a16="http://schemas.microsoft.com/office/drawing/2014/main" val="3337363520"/>
                    </a:ext>
                  </a:extLst>
                </a:gridCol>
                <a:gridCol w="1382102">
                  <a:extLst>
                    <a:ext uri="{9D8B030D-6E8A-4147-A177-3AD203B41FA5}">
                      <a16:colId xmlns:a16="http://schemas.microsoft.com/office/drawing/2014/main" val="3748326421"/>
                    </a:ext>
                  </a:extLst>
                </a:gridCol>
              </a:tblGrid>
              <a:tr h="1224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Instruction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R/W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DB7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DB6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DB5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DB4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DB3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DB2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DB1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DB0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Description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Execution Time (Max)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5922502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Clear display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Clears entire display and sets DD RAM address 0 in the address counter.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1.64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1510742171"/>
                  </a:ext>
                </a:extLst>
              </a:tr>
              <a:tr h="3787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Return Home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DD RAM address to 0 as address counter. Also, returns display being shifted to original positions. DD RAM contents remain unchanged.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1.64 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2410920983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Entry Mode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I/D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cursor move direction and specifies shift of display. These operations are performed during data write and read.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3059827766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Display On/Off Control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On/Off of entire display (D), cursor On/Off (C), and blink of cursor position character (B).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2704005364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Cursor or Display shift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S/C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R/L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Moves cursor and shifts display without changing DD RAM contents.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932822133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Function 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interface data length (DL), number of display lines (L), and character font (F)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100939096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 CG RAM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AGC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CG RAM address. CG RAM data is sent and received after this setting.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3163745284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 DD RAM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Sets DD RAM address. DD RAM data is sent and received after this setting.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3301255235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Busy Flag &amp; Address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Reads Busy flag (BF) indicating internal operation is being performed and reads address counter contents.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2918680223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 Data CG or DD 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 Data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Writes data into DD or CG RAM.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1596384755"/>
                  </a:ext>
                </a:extLst>
              </a:tr>
              <a:tr h="250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Data CG or DD 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452" marR="2545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 Data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Reads data from DD or CG RAM.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40µs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extLst>
                  <a:ext uri="{0D108BD9-81ED-4DB2-BD59-A6C34878D82A}">
                    <a16:rowId xmlns:a16="http://schemas.microsoft.com/office/drawing/2014/main" val="3876299680"/>
                  </a:ext>
                </a:extLst>
              </a:tr>
              <a:tr h="1343848">
                <a:tc gridSpan="10">
                  <a:txBody>
                    <a:bodyPr/>
                    <a:lstStyle/>
                    <a:p>
                      <a:pPr marL="2286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Abbreviations: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DD RAM: Display data RAM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CG RAM: Character generator RAM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AGC: CG RAM address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ADD: DD RAM address, corresponds to cursor address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AC: address counter used for both DD and CG RAM addresses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I/D: 1 = Increment, 0: Decrement</a:t>
                      </a: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45720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effectLst/>
                        </a:rPr>
                        <a:t>Abbreviations: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S =1: Accompanies display shift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S/C: 1 = Display shift, 0: Cursor move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R/L: 1: Shift to the right, 0: Shift to the left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DL: 1 = 8 bits, 0 = 4 bits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N: 1 = 2-line, 0 = 1-line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F: 1 = 5 x 10 dots, 0 = 5 x 7 dots</a:t>
                      </a: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BF: 1 = Internal operation, 0 = Can accept instruction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154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4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3-5: LCD Connection to Microcontroller without Busy Flag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5957F9-6CE4-0B29-C06C-7842350BE6C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3" b="2663"/>
          <a:stretch/>
        </p:blipFill>
        <p:spPr bwMode="auto">
          <a:xfrm>
            <a:off x="1673999" y="1987853"/>
            <a:ext cx="8696520" cy="36324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622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3-6: LCD Parallel Connection 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1951762-FD37-64D9-A779-E16F8500AE3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85"/>
          <a:stretch/>
        </p:blipFill>
        <p:spPr bwMode="auto">
          <a:xfrm>
            <a:off x="1603058" y="1871797"/>
            <a:ext cx="8811675" cy="39100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679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LCD Cursor Position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92C10B-A3B6-F205-374F-8FAB75749EE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03058" y="2547509"/>
            <a:ext cx="8779807" cy="82840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9170FEC-EA87-DF32-15E1-1B6655ECE267}"/>
              </a:ext>
            </a:extLst>
          </p:cNvPr>
          <p:cNvSpPr txBox="1"/>
          <p:nvPr/>
        </p:nvSpPr>
        <p:spPr>
          <a:xfrm>
            <a:off x="1603058" y="3997552"/>
            <a:ext cx="8671652" cy="1549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where 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0000000b to 0101111b for line 1 and 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800" b="1" baseline="-25000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en-US" sz="2800" b="1" dirty="0">
                <a:solidFill>
                  <a:srgbClr val="36001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1000000b to 1101111b for line 2. See Table 3-4. </a:t>
            </a:r>
            <a:endParaRPr lang="en-US" sz="2800" b="1" dirty="0">
              <a:solidFill>
                <a:srgbClr val="36001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32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3-4: LCD Addressing Commands</a:t>
            </a:r>
            <a:endParaRPr lang="en-US" sz="2400">
              <a:solidFill>
                <a:srgbClr val="360012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218FB1-CACA-E858-EA2D-2550E5178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967709"/>
              </p:ext>
            </p:extLst>
          </p:nvPr>
        </p:nvGraphicFramePr>
        <p:xfrm>
          <a:off x="391876" y="2617458"/>
          <a:ext cx="11223516" cy="218154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243357">
                  <a:extLst>
                    <a:ext uri="{9D8B030D-6E8A-4147-A177-3AD203B41FA5}">
                      <a16:colId xmlns:a16="http://schemas.microsoft.com/office/drawing/2014/main" val="2444213128"/>
                    </a:ext>
                  </a:extLst>
                </a:gridCol>
                <a:gridCol w="1125046">
                  <a:extLst>
                    <a:ext uri="{9D8B030D-6E8A-4147-A177-3AD203B41FA5}">
                      <a16:colId xmlns:a16="http://schemas.microsoft.com/office/drawing/2014/main" val="4202943717"/>
                    </a:ext>
                  </a:extLst>
                </a:gridCol>
                <a:gridCol w="1125046">
                  <a:extLst>
                    <a:ext uri="{9D8B030D-6E8A-4147-A177-3AD203B41FA5}">
                      <a16:colId xmlns:a16="http://schemas.microsoft.com/office/drawing/2014/main" val="2583851692"/>
                    </a:ext>
                  </a:extLst>
                </a:gridCol>
                <a:gridCol w="1125046">
                  <a:extLst>
                    <a:ext uri="{9D8B030D-6E8A-4147-A177-3AD203B41FA5}">
                      <a16:colId xmlns:a16="http://schemas.microsoft.com/office/drawing/2014/main" val="778032742"/>
                    </a:ext>
                  </a:extLst>
                </a:gridCol>
                <a:gridCol w="1125046">
                  <a:extLst>
                    <a:ext uri="{9D8B030D-6E8A-4147-A177-3AD203B41FA5}">
                      <a16:colId xmlns:a16="http://schemas.microsoft.com/office/drawing/2014/main" val="3193389582"/>
                    </a:ext>
                  </a:extLst>
                </a:gridCol>
                <a:gridCol w="1125046">
                  <a:extLst>
                    <a:ext uri="{9D8B030D-6E8A-4147-A177-3AD203B41FA5}">
                      <a16:colId xmlns:a16="http://schemas.microsoft.com/office/drawing/2014/main" val="773832872"/>
                    </a:ext>
                  </a:extLst>
                </a:gridCol>
                <a:gridCol w="1125046">
                  <a:extLst>
                    <a:ext uri="{9D8B030D-6E8A-4147-A177-3AD203B41FA5}">
                      <a16:colId xmlns:a16="http://schemas.microsoft.com/office/drawing/2014/main" val="3086069008"/>
                    </a:ext>
                  </a:extLst>
                </a:gridCol>
                <a:gridCol w="1116064">
                  <a:extLst>
                    <a:ext uri="{9D8B030D-6E8A-4147-A177-3AD203B41FA5}">
                      <a16:colId xmlns:a16="http://schemas.microsoft.com/office/drawing/2014/main" val="564933532"/>
                    </a:ext>
                  </a:extLst>
                </a:gridCol>
                <a:gridCol w="1113819">
                  <a:extLst>
                    <a:ext uri="{9D8B030D-6E8A-4147-A177-3AD203B41FA5}">
                      <a16:colId xmlns:a16="http://schemas.microsoft.com/office/drawing/2014/main" val="2325348840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DB7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DB6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DB5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DB4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DB3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DB2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DB1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DB0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387704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Line 1 (min)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866006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Line 1 (max)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705678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Line 2 (min)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611524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Line 2 (max)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</a:t>
                      </a:r>
                      <a:endParaRPr lang="en-US" sz="28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394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3-7: Cursor Addresses for Some LCDs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48A5C5-35F9-32E3-020C-936664DCA9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98833" y="1317423"/>
            <a:ext cx="3209601" cy="53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8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372634D-93F0-4D70-30F2-FAAFE29FBA1C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3-8: Matrix Keypad Connection to the Pico board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15C5729-B730-7770-3A80-22D0A05782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260" y="1690843"/>
            <a:ext cx="4383221" cy="446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6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3-9: The Flowchart for Key Press Detection and Identification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B525AC-D90E-EC4B-606D-4CF8BEE5B2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326" y="1411545"/>
            <a:ext cx="4945089" cy="5234726"/>
          </a:xfrm>
          <a:prstGeom prst="rect">
            <a:avLst/>
          </a:prstGeom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38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F109BA2-5011-DAE6-4529-6C5B08850AAA}"/>
              </a:ext>
            </a:extLst>
          </p:cNvPr>
          <p:cNvSpPr/>
          <p:nvPr/>
        </p:nvSpPr>
        <p:spPr>
          <a:xfrm>
            <a:off x="1418325" y="1457078"/>
            <a:ext cx="9170617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3-10: Switch contact bounces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D1E9C4-BDD6-992A-E7B5-F06C4DDDEF2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18645" y="2808938"/>
            <a:ext cx="8369977" cy="243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0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1803</TotalTime>
  <Words>921</Words>
  <Application>Microsoft Office PowerPoint</Application>
  <PresentationFormat>Widescreen</PresentationFormat>
  <Paragraphs>287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418</cp:revision>
  <dcterms:created xsi:type="dcterms:W3CDTF">2021-04-19T12:52:04Z</dcterms:created>
  <dcterms:modified xsi:type="dcterms:W3CDTF">2022-05-08T16:46:48Z</dcterms:modified>
</cp:coreProperties>
</file>