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44" r:id="rId1"/>
  </p:sldMasterIdLst>
  <p:sldIdLst>
    <p:sldId id="256" r:id="rId2"/>
    <p:sldId id="260" r:id="rId3"/>
    <p:sldId id="269" r:id="rId4"/>
    <p:sldId id="270" r:id="rId5"/>
    <p:sldId id="271" r:id="rId6"/>
    <p:sldId id="272" r:id="rId7"/>
    <p:sldId id="268" r:id="rId8"/>
    <p:sldId id="273" r:id="rId9"/>
    <p:sldId id="274" r:id="rId10"/>
    <p:sldId id="275" r:id="rId11"/>
    <p:sldId id="267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12"/>
    <a:srgbClr val="BE1F47"/>
    <a:srgbClr val="DC2857"/>
    <a:srgbClr val="E4567B"/>
    <a:srgbClr val="77B046"/>
    <a:srgbClr val="EE96AD"/>
    <a:srgbClr val="F4EDF9"/>
    <a:srgbClr val="441D61"/>
    <a:srgbClr val="A568D2"/>
    <a:srgbClr val="5A2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3.xml><?xml version="1.0" encoding="utf-8"?>
<inkml:ink xmlns:inkml="http://www.w3.org/2003/InkML">
  <inkml:definitions/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6.xml><?xml version="1.0" encoding="utf-8"?>
<inkml:ink xmlns:inkml="http://www.w3.org/2003/InkML">
  <inkml:definitions/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ink/ink37.xml><?xml version="1.0" encoding="utf-8"?>
<inkml:ink xmlns:inkml="http://www.w3.org/2003/InkML">
  <inkml:definitions/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1708 0 0,'0'0'720'0'0,"0"0"-800"0"0,0 24-176 0 0,7-22 152 0 0,-7 0 88 0 0,0 0-44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9T13:03:44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5565 0 0,'0'0'2277'0'0,"5"0"-2082"0"0,18 2-1 0 0,-18-2-132 0 0,-38-2-8355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7A80-F50D-4E29-94A6-FF5EA147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B8C186-FC99-4B93-9583-2004DD6A6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17D93-9BE4-44C7-9ADF-6F29A94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5870-E296-422F-9E27-61618503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E828C-32ED-4FAF-988C-E0407D5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0638-0AB0-4FA1-AF00-19A2D00F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0E39B-FA36-4498-B908-AE25D0B1F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9C2C4-038F-42C4-8D91-A8B9B41B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3677-5E98-4FEE-A9A3-69BF156C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4B77-83C2-4629-AF7E-60414A2A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8170-E1F6-4325-A723-E9C321D0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6B5FC-16AE-4B2B-8C9F-C9272CE9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1393-6F94-41B8-AA6B-5D03B783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B313-FD1C-4356-B06C-B3BE55E6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56385-1A68-41E8-B248-B6288CFB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3D23-92D3-4A86-AEC8-9E11A515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06217-3C4D-4A18-93A7-9DE42B8F3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BE913-F80B-4453-91B9-37A09FCF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8031-524D-4971-A342-655EF0AC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DCAD-1ABF-4D9E-98F6-F3CC288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1F4ED-DF18-4C80-992C-ED80E94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EE38-8650-49FB-914A-9EB87EFA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7B61-A440-41DB-ADC7-5C632A20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EB68-BEA5-4E39-B820-AAB91F42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9D608-4AAA-450D-81FA-A89F1DDDD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29B79-5633-4ADD-A4A0-83DC4A750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13CA4-8E71-464E-8DB4-DA87ACD9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16F23-3CFF-4474-A2D2-A7356D03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83B173-6ED5-4035-A2F7-FA4B07A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0F49-2BEA-4877-9F59-2E1DD81C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F0BA2-EC0D-474C-96C1-03ADA9C2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ABE8A-101F-43F4-A188-B4A7BCD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1A3D-5571-4873-8D3F-95748F04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FF493-38FF-4E15-990E-550DAAD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314C6-8AFE-425B-AA49-4F5E0D64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85BF9-561D-445A-A949-2AA4D726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8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100D-E18C-4FE5-94D9-110E25CC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DCF40-4A88-416C-AABD-340C72C9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60AB-6C1C-43CC-A153-61450AD2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5555-0F2D-4287-9695-C596CA16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6E11-F0DF-4C60-A418-1FDE125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3D93-08C8-4AC6-8FED-DDCBE8B9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7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B4-71B9-4190-8AD8-4FD69C41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6DB90-39F3-44BF-8F9F-AFE37598B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84CC-E2F8-4E36-9B33-9196E617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415A-5360-494E-B283-5A2CFAE8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FE8A4-A69D-42B5-9E3D-284E7E77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2536D-C70D-4052-B56E-A3456A62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D01A-1A28-4042-AF86-5C8A320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D821D-55F8-475C-B90B-63294F19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530D-67D0-49B0-A972-4696FDAE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A4AC-F900-4768-8B43-6F36A4A7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62EEA-1E1C-4A13-9E6E-6D3101B5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063101-A994-4635-AB37-C079F5E25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6901F-0036-4903-8443-EED07A71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2E4D-7093-413B-8943-5164C06B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B358F-B4C8-46CA-BFB3-840764F8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293A-EAAC-435E-A360-A49B56D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8EC1B-1576-4B18-9580-C5A6EF06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D173-484E-4E4E-892F-D967DB13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EB92F-6E93-481B-B837-7CB7EF56D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DC49-7A07-44E1-9037-1E4993D740D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BDF9-956F-4836-8B9A-7110AE6A8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D155-783A-43C2-A6CA-E98CDECF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E5D7-C996-4DBA-8AD6-6A6ED0B37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.jpe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7" Type="http://schemas.openxmlformats.org/officeDocument/2006/relationships/image" Target="../media/image3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9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4.jpe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7" Type="http://schemas.openxmlformats.org/officeDocument/2006/relationships/image" Target="../media/image5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1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7" Type="http://schemas.openxmlformats.org/officeDocument/2006/relationships/image" Target="../media/image6.jpe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1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customXml" Target="../ink/ink2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2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2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7" Type="http://schemas.openxmlformats.org/officeDocument/2006/relationships/image" Target="../media/image9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0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3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customXml" Target="../ink/ink35.xml"/><Relationship Id="rId7" Type="http://schemas.openxmlformats.org/officeDocument/2006/relationships/image" Target="../media/image10.jpe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7" Type="http://schemas.openxmlformats.org/officeDocument/2006/relationships/image" Target="../media/image12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39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EE96AD"/>
            </a:gs>
            <a:gs pos="36000">
              <a:srgbClr val="F4EDF9"/>
            </a:gs>
            <a:gs pos="0">
              <a:srgbClr val="EE96AD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52FE46-B9E6-4B6A-AFC9-273CE6C44CF6}"/>
              </a:ext>
            </a:extLst>
          </p:cNvPr>
          <p:cNvSpPr/>
          <p:nvPr/>
        </p:nvSpPr>
        <p:spPr>
          <a:xfrm>
            <a:off x="975358" y="526203"/>
            <a:ext cx="10241280" cy="1345196"/>
          </a:xfrm>
          <a:prstGeom prst="roundRect">
            <a:avLst/>
          </a:prstGeom>
          <a:gradFill flip="none" rotWithShape="1"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E4567B"/>
              </a:solidFill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52A9034-A0E4-49C3-89AF-F5FF841D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82" y="629500"/>
            <a:ext cx="1035765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Chapter 4:</a:t>
            </a:r>
          </a:p>
          <a:p>
            <a:pPr algn="ctr"/>
            <a:r>
              <a:rPr lang="en-US" sz="3200" b="1" dirty="0">
                <a:solidFill>
                  <a:srgbClr val="3600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UART Serial Port Programming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1825" y="114795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7505" y="112754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AD8F47F9-58C6-4BB0-BFFA-3D126898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3115942"/>
            <a:ext cx="711506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BE1F47"/>
                </a:solidFill>
              </a:rPr>
              <a:t>Raspberry Pi Pico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 Interfacing and Programming </a:t>
            </a:r>
          </a:p>
          <a:p>
            <a:pPr algn="ctr"/>
            <a:r>
              <a:rPr lang="en-US" sz="3600" b="1" dirty="0">
                <a:solidFill>
                  <a:srgbClr val="BE1F47"/>
                </a:solidFill>
              </a:rPr>
              <a:t>with </a:t>
            </a:r>
            <a:r>
              <a:rPr lang="en-US" sz="3600" b="1" dirty="0" err="1">
                <a:solidFill>
                  <a:srgbClr val="BE1F47"/>
                </a:solidFill>
              </a:rPr>
              <a:t>MicroPython</a:t>
            </a:r>
            <a:endParaRPr lang="en-US" sz="3600" dirty="0">
              <a:solidFill>
                <a:srgbClr val="BE1F47"/>
              </a:solidFill>
            </a:endParaRPr>
          </a:p>
        </p:txBody>
      </p:sp>
      <p:sp>
        <p:nvSpPr>
          <p:cNvPr id="39" name="Rectangle 18">
            <a:extLst>
              <a:ext uri="{FF2B5EF4-FFF2-40B4-BE49-F238E27FC236}">
                <a16:creationId xmlns:a16="http://schemas.microsoft.com/office/drawing/2014/main" id="{1B8B6606-A3D7-444F-9503-C7EE14C9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59" y="5996745"/>
            <a:ext cx="7115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www.MicroDigitalEd.com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67D47-26BD-B5D2-168C-78A0ED1EC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26" y="2373338"/>
            <a:ext cx="3058810" cy="3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688259" y="1457078"/>
            <a:ext cx="10803242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4-1: Serial vs. Parallel Data Transfer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D3FD1B-B96D-2DA3-4BCB-7D2ADD3D5CC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2645" y="2359998"/>
            <a:ext cx="10101978" cy="26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4-2: Parallel In Serial Out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836CCE-F851-A7AF-408B-39038DA6488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89104" y="1816060"/>
            <a:ext cx="8400359" cy="426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4-3: Serial In Parallel Out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D28060-93D7-05BA-A204-5CF2CFEF631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32041" y="2486767"/>
            <a:ext cx="8942669" cy="274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8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4-4: Simplex, Half-, and Full-Duplex Transfers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55F2B5-E78A-B4D6-D860-302B3DC39B5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8693" y="1754282"/>
            <a:ext cx="6486355" cy="425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3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4-5: Framing ASCII "A" (0x41)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2A25FE-B4E5-6334-CA1A-B963869A885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89037" y="2593394"/>
            <a:ext cx="8725667" cy="257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2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4-1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36001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total number of bits used in transferring 50 pages of text, each with 80 × 25 characters. Assume 8 bits per character and 1 stop bit.</a:t>
            </a:r>
            <a:endParaRPr lang="en-US" sz="2400" b="1" dirty="0">
              <a:solidFill>
                <a:srgbClr val="36001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28442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237012"/>
            <a:ext cx="98334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For each character a total of 10 bits is used, 8 bits for the character, 1 stop bit, and 1 start bit. Therefore, the total number of bits is 80 × 25 × 10 = 20,000 bits per page. For 50 pages, 1,000,000 bits will be transferred.</a:t>
            </a:r>
          </a:p>
        </p:txBody>
      </p:sp>
    </p:spTree>
    <p:extLst>
      <p:ext uri="{BB962C8B-B14F-4D97-AF65-F5344CB8AC3E}">
        <p14:creationId xmlns:p14="http://schemas.microsoft.com/office/powerpoint/2010/main" val="27044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4-2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Calculate the time it takes to transfer the entire 50 pages of data in Example 4-1 using a baud rate of:</a:t>
            </a:r>
          </a:p>
          <a:p>
            <a:r>
              <a:rPr lang="en-US" sz="2400" b="1" dirty="0">
                <a:solidFill>
                  <a:srgbClr val="360012"/>
                </a:solidFill>
              </a:rPr>
              <a:t>(a) 9600	(b) 57,600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28442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237012"/>
            <a:ext cx="9833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(a) 1,000,000 / 9600 = 104 seconds</a:t>
            </a:r>
          </a:p>
          <a:p>
            <a:r>
              <a:rPr lang="en-US" sz="2400" b="1">
                <a:solidFill>
                  <a:srgbClr val="360012"/>
                </a:solidFill>
              </a:rPr>
              <a:t>(b) 1,000,000 / 57,600 = 17 seconds</a:t>
            </a:r>
          </a:p>
        </p:txBody>
      </p:sp>
    </p:spTree>
    <p:extLst>
      <p:ext uri="{BB962C8B-B14F-4D97-AF65-F5344CB8AC3E}">
        <p14:creationId xmlns:p14="http://schemas.microsoft.com/office/powerpoint/2010/main" val="255965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BE1F47"/>
                </a:solidFill>
              </a:rPr>
              <a:t>Example 4-3</a:t>
            </a:r>
            <a:endParaRPr lang="en-US" sz="2400" dirty="0">
              <a:solidFill>
                <a:srgbClr val="BE1F47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059A2D-C779-A4F2-8060-7AA6C2CFB49C}"/>
              </a:ext>
            </a:extLst>
          </p:cNvPr>
          <p:cNvSpPr txBox="1"/>
          <p:nvPr/>
        </p:nvSpPr>
        <p:spPr>
          <a:xfrm>
            <a:off x="991830" y="1501160"/>
            <a:ext cx="9833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Calculate the time it takes to download a movie of 2 gigabytes using a telephone line. Assume 8 bits, 1 stop bit, no parity, and 57,600 baud rate.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B40DE-839A-F667-AA93-58A64E15F2D7}"/>
              </a:ext>
            </a:extLst>
          </p:cNvPr>
          <p:cNvSpPr txBox="1"/>
          <p:nvPr/>
        </p:nvSpPr>
        <p:spPr>
          <a:xfrm>
            <a:off x="-1" y="28442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BE1F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  <a:endParaRPr lang="en-US" sz="3200" dirty="0">
              <a:solidFill>
                <a:srgbClr val="BE1F47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C6334-343C-5FD3-8C69-3B5586441895}"/>
              </a:ext>
            </a:extLst>
          </p:cNvPr>
          <p:cNvSpPr txBox="1"/>
          <p:nvPr/>
        </p:nvSpPr>
        <p:spPr>
          <a:xfrm>
            <a:off x="991830" y="4237012"/>
            <a:ext cx="9833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2 × 2</a:t>
            </a:r>
            <a:r>
              <a:rPr lang="en-US" sz="2400" b="1" baseline="30000" dirty="0">
                <a:solidFill>
                  <a:srgbClr val="360012"/>
                </a:solidFill>
              </a:rPr>
              <a:t>30</a:t>
            </a:r>
            <a:r>
              <a:rPr lang="en-US" sz="2400" b="1" dirty="0">
                <a:solidFill>
                  <a:srgbClr val="360012"/>
                </a:solidFill>
              </a:rPr>
              <a:t> × 10 / 57,600 = 347,222 seconds = 4 days</a:t>
            </a:r>
          </a:p>
        </p:txBody>
      </p:sp>
    </p:spTree>
    <p:extLst>
      <p:ext uri="{BB962C8B-B14F-4D97-AF65-F5344CB8AC3E}">
        <p14:creationId xmlns:p14="http://schemas.microsoft.com/office/powerpoint/2010/main" val="41750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4-6: Raspberry Pi Pico Pinout 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E179B2-1E6E-0D77-491A-BA47AEE013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" b="2709"/>
          <a:stretch/>
        </p:blipFill>
        <p:spPr bwMode="auto">
          <a:xfrm>
            <a:off x="2087916" y="1379702"/>
            <a:ext cx="7327909" cy="5182266"/>
          </a:xfrm>
          <a:prstGeom prst="rect">
            <a:avLst/>
          </a:prstGeom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47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Table 4-1A: UART0 Pins</a:t>
            </a:r>
            <a:endParaRPr lang="en-US" sz="2400" dirty="0">
              <a:solidFill>
                <a:srgbClr val="36001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D4B71D-1281-3AA1-9AD0-D6877631F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617166"/>
              </p:ext>
            </p:extLst>
          </p:nvPr>
        </p:nvGraphicFramePr>
        <p:xfrm>
          <a:off x="3431660" y="1720829"/>
          <a:ext cx="5143947" cy="118776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177236">
                  <a:extLst>
                    <a:ext uri="{9D8B030D-6E8A-4147-A177-3AD203B41FA5}">
                      <a16:colId xmlns:a16="http://schemas.microsoft.com/office/drawing/2014/main" val="2959562767"/>
                    </a:ext>
                  </a:extLst>
                </a:gridCol>
                <a:gridCol w="2966711">
                  <a:extLst>
                    <a:ext uri="{9D8B030D-6E8A-4147-A177-3AD203B41FA5}">
                      <a16:colId xmlns:a16="http://schemas.microsoft.com/office/drawing/2014/main" val="38735124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UART pin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GPIO pin number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74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UART0_TX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GP0, GP12, GP16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7229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UART0_RX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GP1, GP13, GP17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6657220"/>
                  </a:ext>
                </a:extLst>
              </a:tr>
            </a:tbl>
          </a:graphicData>
        </a:graphic>
      </p:graphicFrame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0C903E5B-9B94-1048-776E-18E2A063E433}"/>
              </a:ext>
            </a:extLst>
          </p:cNvPr>
          <p:cNvSpPr/>
          <p:nvPr/>
        </p:nvSpPr>
        <p:spPr>
          <a:xfrm>
            <a:off x="0" y="3594692"/>
            <a:ext cx="11503742" cy="830492"/>
          </a:xfrm>
          <a:prstGeom prst="homePlate">
            <a:avLst/>
          </a:prstGeom>
          <a:gradFill>
            <a:gsLst>
              <a:gs pos="45144">
                <a:schemeClr val="accent2">
                  <a:lumMod val="20000"/>
                  <a:lumOff val="80000"/>
                </a:schemeClr>
              </a:gs>
              <a:gs pos="68000">
                <a:schemeClr val="accent2">
                  <a:lumMod val="20000"/>
                  <a:lumOff val="80000"/>
                </a:schemeClr>
              </a:gs>
              <a:gs pos="0">
                <a:srgbClr val="DC2857"/>
              </a:gs>
              <a:gs pos="99000">
                <a:srgbClr val="BE1F47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CDBD9E-A22F-1243-AB16-A09B6CB01FB6}"/>
              </a:ext>
            </a:extLst>
          </p:cNvPr>
          <p:cNvSpPr txBox="1"/>
          <p:nvPr/>
        </p:nvSpPr>
        <p:spPr>
          <a:xfrm>
            <a:off x="688258" y="381219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Table 4-1B: UART1 Pins</a:t>
            </a:r>
            <a:endParaRPr lang="en-US" sz="2400">
              <a:solidFill>
                <a:srgbClr val="360012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8AA9D1B-B5EF-320E-FE65-550E9D38E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632635"/>
              </p:ext>
            </p:extLst>
          </p:nvPr>
        </p:nvGraphicFramePr>
        <p:xfrm>
          <a:off x="3431660" y="5120574"/>
          <a:ext cx="5143947" cy="118776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srgbClr val="360012">
                      <a:alpha val="40000"/>
                    </a:srgbClr>
                  </a:outerShdw>
                </a:effectLst>
                <a:tableStyleId>{10A1B5D5-9B99-4C35-A422-299274C87663}</a:tableStyleId>
              </a:tblPr>
              <a:tblGrid>
                <a:gridCol w="2177236">
                  <a:extLst>
                    <a:ext uri="{9D8B030D-6E8A-4147-A177-3AD203B41FA5}">
                      <a16:colId xmlns:a16="http://schemas.microsoft.com/office/drawing/2014/main" val="1769680156"/>
                    </a:ext>
                  </a:extLst>
                </a:gridCol>
                <a:gridCol w="2966711">
                  <a:extLst>
                    <a:ext uri="{9D8B030D-6E8A-4147-A177-3AD203B41FA5}">
                      <a16:colId xmlns:a16="http://schemas.microsoft.com/office/drawing/2014/main" val="2274978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UART pin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GPIO pin number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3746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UART1_TX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GP4, GP8, GP20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739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UART1_RX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GP5, GP9, GP21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7916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0012"/>
                </a:solidFill>
              </a:rPr>
              <a:t>Figure 4-7: USB-to-Serial Converters</a:t>
            </a:r>
            <a:endParaRPr lang="en-US" sz="2400" dirty="0">
              <a:solidFill>
                <a:srgbClr val="360012"/>
              </a:solidFill>
            </a:endParaRPr>
          </a:p>
        </p:txBody>
      </p:sp>
      <p:pic>
        <p:nvPicPr>
          <p:cNvPr id="13" name="Picture 12" descr="284">
            <a:extLst>
              <a:ext uri="{FF2B5EF4-FFF2-40B4-BE49-F238E27FC236}">
                <a16:creationId xmlns:a16="http://schemas.microsoft.com/office/drawing/2014/main" id="{3CE67CAE-8706-43BE-C4A4-5C5EA31306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0" r="49514"/>
          <a:stretch/>
        </p:blipFill>
        <p:spPr bwMode="auto">
          <a:xfrm rot="5400000">
            <a:off x="4272341" y="862166"/>
            <a:ext cx="2959058" cy="73047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86E998-ED26-C22E-57EA-4622F832FB8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4" b="54830"/>
          <a:stretch/>
        </p:blipFill>
        <p:spPr bwMode="auto">
          <a:xfrm>
            <a:off x="3912909" y="1752860"/>
            <a:ext cx="4181449" cy="1275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19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6F09C1-2B41-F6B1-AE46-18847CBAA26A}"/>
              </a:ext>
            </a:extLst>
          </p:cNvPr>
          <p:cNvSpPr/>
          <p:nvPr/>
        </p:nvSpPr>
        <p:spPr>
          <a:xfrm>
            <a:off x="1038284" y="1416925"/>
            <a:ext cx="9427174" cy="4927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BE1F47"/>
            </a:solidFill>
          </a:ln>
          <a:effectLst>
            <a:outerShdw blurRad="63500" sx="102000" sy="102000" algn="ctr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CFDB121-4A3F-42C9-A54D-C867B05DE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38475" y="579438"/>
              <a:ext cx="19050" cy="19050"/>
            </p14:xfrm>
          </p:contentPart>
        </mc:Choice>
        <mc:Fallback xmlns="">
          <p:pic>
            <p:nvPicPr>
              <p:cNvPr id="2058" name="Ink 32">
                <a:extLst>
                  <a:ext uri="{FF2B5EF4-FFF2-40B4-BE49-F238E27FC236}">
                    <a16:creationId xmlns:a16="http://schemas.microsoft.com/office/drawing/2014/main" id="{7B7FA55F-C1DB-4710-A8E9-E0DEB973E451}"/>
                  </a:ext>
                </a:extLst>
              </p:cNvPr>
              <p:cNvPicPr/>
              <p:nvPr/>
            </p:nvPicPr>
            <p:blipFill/>
            <p:spPr/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A18AD-AF5C-4743-8DAA-0074889CD841}"/>
              </a:ext>
            </a:extLst>
          </p:cNvPr>
          <p:cNvGrpSpPr/>
          <p:nvPr/>
        </p:nvGrpSpPr>
        <p:grpSpPr>
          <a:xfrm>
            <a:off x="5056145" y="1136188"/>
            <a:ext cx="12240" cy="31569"/>
            <a:chOff x="5056145" y="1136188"/>
            <a:chExt cx="12240" cy="315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14:cNvPr>
                <p14:cNvContentPartPr/>
                <p14:nvPr/>
              </p14:nvContentPartPr>
              <p14:xfrm>
                <a:off x="5060465" y="1156597"/>
                <a:ext cx="2880" cy="1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2636A61-85DF-4354-B0E7-4959E67EE29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51465" y="1147597"/>
                  <a:ext cx="20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14:cNvPr>
                <p14:cNvContentPartPr/>
                <p14:nvPr/>
              </p14:nvContentPartPr>
              <p14:xfrm>
                <a:off x="5056145" y="1136188"/>
                <a:ext cx="12240" cy="1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53A11F-8A42-43A6-BAF3-0A7143D22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7145" y="1127188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Rectangle 14">
            <a:extLst>
              <a:ext uri="{FF2B5EF4-FFF2-40B4-BE49-F238E27FC236}">
                <a16:creationId xmlns:a16="http://schemas.microsoft.com/office/drawing/2014/main" id="{F56DB265-A1CF-4814-A96B-318A8259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9" y="3251031"/>
            <a:ext cx="52894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933F241F-93B5-42D8-84B3-F2BDA70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366" y="52828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6824162-8B89-AD11-D7C5-ACF240AD6224}"/>
              </a:ext>
            </a:extLst>
          </p:cNvPr>
          <p:cNvSpPr/>
          <p:nvPr/>
        </p:nvSpPr>
        <p:spPr>
          <a:xfrm>
            <a:off x="0" y="296032"/>
            <a:ext cx="11503742" cy="830492"/>
          </a:xfrm>
          <a:prstGeom prst="homePlate">
            <a:avLst/>
          </a:prstGeom>
          <a:gradFill>
            <a:gsLst>
              <a:gs pos="44200">
                <a:schemeClr val="accent6">
                  <a:lumMod val="40000"/>
                  <a:lumOff val="60000"/>
                </a:schemeClr>
              </a:gs>
              <a:gs pos="10000">
                <a:srgbClr val="77B046"/>
              </a:gs>
              <a:gs pos="82000">
                <a:srgbClr val="77B046"/>
              </a:gs>
            </a:gsLst>
            <a:lin ang="2700000" scaled="1"/>
          </a:gradFill>
          <a:ln>
            <a:noFill/>
          </a:ln>
          <a:effectLst>
            <a:outerShdw blurRad="50800" dist="38100" dir="5400000" algn="t" rotWithShape="0">
              <a:srgbClr val="360012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194FE-68A7-3E89-C47D-23FCDADA8925}"/>
              </a:ext>
            </a:extLst>
          </p:cNvPr>
          <p:cNvSpPr txBox="1"/>
          <p:nvPr/>
        </p:nvSpPr>
        <p:spPr>
          <a:xfrm>
            <a:off x="688258" y="513534"/>
            <a:ext cx="958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360012"/>
                </a:solidFill>
              </a:rPr>
              <a:t>Figure 4-8: Pico UARTX Serial Connection </a:t>
            </a:r>
            <a:endParaRPr lang="en-US" sz="2400">
              <a:solidFill>
                <a:srgbClr val="36001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0DD6C6-ACBA-4D71-23E9-9E365B86D2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35" y="2303097"/>
            <a:ext cx="8360272" cy="281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</TotalTime>
  <Words>326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Nassim</dc:creator>
  <cp:lastModifiedBy>Nassim</cp:lastModifiedBy>
  <cp:revision>433</cp:revision>
  <dcterms:created xsi:type="dcterms:W3CDTF">2021-04-19T12:52:04Z</dcterms:created>
  <dcterms:modified xsi:type="dcterms:W3CDTF">2022-05-08T16:47:04Z</dcterms:modified>
</cp:coreProperties>
</file>