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69" r:id="rId3"/>
    <p:sldId id="273" r:id="rId4"/>
    <p:sldId id="267" r:id="rId5"/>
    <p:sldId id="274" r:id="rId6"/>
    <p:sldId id="275" r:id="rId7"/>
    <p:sldId id="270" r:id="rId8"/>
    <p:sldId id="276" r:id="rId9"/>
    <p:sldId id="277" r:id="rId10"/>
    <p:sldId id="278" r:id="rId11"/>
    <p:sldId id="279" r:id="rId12"/>
    <p:sldId id="28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1F47"/>
    <a:srgbClr val="360012"/>
    <a:srgbClr val="DC2857"/>
    <a:srgbClr val="E4567B"/>
    <a:srgbClr val="77B046"/>
    <a:srgbClr val="EE96AD"/>
    <a:srgbClr val="F4EDF9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4.xml><?xml version="1.0" encoding="utf-8"?>
<inkml:ink xmlns:inkml="http://www.w3.org/2003/InkML">
  <inkml:definitions/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7" Type="http://schemas.openxmlformats.org/officeDocument/2006/relationships/image" Target="../media/image3.jpe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9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customXml" Target="../ink/ink1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7" Type="http://schemas.openxmlformats.org/officeDocument/2006/relationships/image" Target="../media/image7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customXml" Target="../ink/ink18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7" Type="http://schemas.openxmlformats.org/officeDocument/2006/relationships/image" Target="../media/image8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7" Type="http://schemas.openxmlformats.org/officeDocument/2006/relationships/image" Target="../media/image9.jpe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customXml" Target="../ink/ink2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7" Type="http://schemas.openxmlformats.org/officeDocument/2006/relationships/image" Target="../media/image10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customXml" Target="../ink/ink2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7" Type="http://schemas.openxmlformats.org/officeDocument/2006/relationships/image" Target="../media/image11.jpe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customXml" Target="../ink/ink30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7" Type="http://schemas.openxmlformats.org/officeDocument/2006/relationships/image" Target="../media/image12.jpe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customXml" Target="../ink/ink3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ustomXml" Target="../ink/ink35.xml"/><Relationship Id="rId7" Type="http://schemas.openxmlformats.org/officeDocument/2006/relationships/image" Target="../media/image13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customXml" Target="../ink/ink36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29500"/>
            <a:ext cx="1035765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6:</a:t>
            </a:r>
          </a:p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Interrupt Programming in Pico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6‑1: Polling vs. Interrupts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35E190-8470-FA9C-4C6D-9D26CFFC1D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83" y="1452385"/>
            <a:ext cx="8552763" cy="5183346"/>
          </a:xfrm>
          <a:prstGeom prst="rect">
            <a:avLst/>
          </a:prstGeom>
          <a:noFill/>
          <a:ln w="28575" cmpd="sng">
            <a:solidFill>
              <a:srgbClr val="BE1F47"/>
            </a:solidFill>
            <a:miter lim="800000"/>
            <a:headEnd/>
            <a:tailEnd/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834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6‑2: NVIC in Arm Cortex-M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1FB3895-940F-A12C-6717-D229E515D9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68" y="1994593"/>
            <a:ext cx="8859006" cy="3772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58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6-1: Interrupt Vector Table for Arm Cortex-M</a:t>
            </a:r>
            <a:endParaRPr lang="en-US" sz="2400">
              <a:solidFill>
                <a:srgbClr val="360012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7A9FF89-4DAF-246F-CFCB-4D54A6E71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723057"/>
              </p:ext>
            </p:extLst>
          </p:nvPr>
        </p:nvGraphicFramePr>
        <p:xfrm>
          <a:off x="1047135" y="1520530"/>
          <a:ext cx="9822424" cy="484995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{10A1B5D5-9B99-4C35-A422-299274C87663}</a:tableStyleId>
              </a:tblPr>
              <a:tblGrid>
                <a:gridCol w="1624628">
                  <a:extLst>
                    <a:ext uri="{9D8B030D-6E8A-4147-A177-3AD203B41FA5}">
                      <a16:colId xmlns:a16="http://schemas.microsoft.com/office/drawing/2014/main" val="3308305553"/>
                    </a:ext>
                  </a:extLst>
                </a:gridCol>
                <a:gridCol w="4372943">
                  <a:extLst>
                    <a:ext uri="{9D8B030D-6E8A-4147-A177-3AD203B41FA5}">
                      <a16:colId xmlns:a16="http://schemas.microsoft.com/office/drawing/2014/main" val="2317040546"/>
                    </a:ext>
                  </a:extLst>
                </a:gridCol>
                <a:gridCol w="3824853">
                  <a:extLst>
                    <a:ext uri="{9D8B030D-6E8A-4147-A177-3AD203B41FA5}">
                      <a16:colId xmlns:a16="http://schemas.microsoft.com/office/drawing/2014/main" val="32597382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INT #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Interrupt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Memory Location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3962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Stack Pointer initial value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1681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1770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NMI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4270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Hard Fault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0x0000000C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0131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7864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6240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289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0x0000001C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450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4989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1923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0x00000028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5017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SVCall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0x0000002C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95388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1635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0x00000034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1354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PendSV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4581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SysTick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0x0000003C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8121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IRQ0 for peripherals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2772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IRQ1 for peripherals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0x00000044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0403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44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255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IRQ239 for peripherals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0x000003FC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804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6‑3: Going from Reset to Boot Program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6" name="Picture 15" descr="^5A2B86C7025D7193DABAFCB11DC293901E494317BC14454941^pimgpsh_fullsize_distr">
            <a:extLst>
              <a:ext uri="{FF2B5EF4-FFF2-40B4-BE49-F238E27FC236}">
                <a16:creationId xmlns:a16="http://schemas.microsoft.com/office/drawing/2014/main" id="{C7779E1E-E0CB-DAD0-F5CB-7675D2E1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819" y="1713985"/>
            <a:ext cx="6394346" cy="433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511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6-2: IRQ assignment in RP2040 </a:t>
            </a:r>
            <a:endParaRPr lang="en-US" sz="240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E5A26DB-6C9F-6BDB-346B-E597293F9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541148"/>
              </p:ext>
            </p:extLst>
          </p:nvPr>
        </p:nvGraphicFramePr>
        <p:xfrm>
          <a:off x="959066" y="1307761"/>
          <a:ext cx="10273865" cy="527431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932747">
                  <a:extLst>
                    <a:ext uri="{9D8B030D-6E8A-4147-A177-3AD203B41FA5}">
                      <a16:colId xmlns:a16="http://schemas.microsoft.com/office/drawing/2014/main" val="447274752"/>
                    </a:ext>
                  </a:extLst>
                </a:gridCol>
                <a:gridCol w="770085">
                  <a:extLst>
                    <a:ext uri="{9D8B030D-6E8A-4147-A177-3AD203B41FA5}">
                      <a16:colId xmlns:a16="http://schemas.microsoft.com/office/drawing/2014/main" val="3959848363"/>
                    </a:ext>
                  </a:extLst>
                </a:gridCol>
                <a:gridCol w="2273855">
                  <a:extLst>
                    <a:ext uri="{9D8B030D-6E8A-4147-A177-3AD203B41FA5}">
                      <a16:colId xmlns:a16="http://schemas.microsoft.com/office/drawing/2014/main" val="3418102214"/>
                    </a:ext>
                  </a:extLst>
                </a:gridCol>
                <a:gridCol w="6297178">
                  <a:extLst>
                    <a:ext uri="{9D8B030D-6E8A-4147-A177-3AD203B41FA5}">
                      <a16:colId xmlns:a16="http://schemas.microsoft.com/office/drawing/2014/main" val="1691440008"/>
                    </a:ext>
                  </a:extLst>
                </a:gridCol>
              </a:tblGrid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INT#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IRQ#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Vector location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Device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409953620"/>
                  </a:ext>
                </a:extLst>
              </a:tr>
              <a:tr h="308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1-15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0000 to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0000 003C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CPU Exceptions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14513676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Timer_IRQ_0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08022751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Timer_IRQ_1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956879756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Timer_IRQ_2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443682253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004C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Timer_IRQ_3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613823782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PWM_IRQ_WRAP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867717022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USBCTRL_IRQ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512935370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XIP_IRQ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1009452408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005C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PIO0_IRQ_0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655685671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PIO0_IRQ_1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195319075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0800 0064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PIO1_IRQ_0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569062801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PIO1_IRQ_1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901112667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006C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DMA_IRQ_0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073125922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DMA_IRQ_1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979090234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0000 0074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IO_IRQ_BANK0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4063136174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0000 0078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IO_IRQ_QSPI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773267164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007C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SIO_IRQ_PROC0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503387740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SIO_IRQ_PROC1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1812176444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CLOCKS_IRQ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866007659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SPI0_IRQ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252207506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008C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SPI1_IRQ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674211202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UART0_IRQ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251003598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UART1_IRQ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003328720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ADC_IRQ_FIFO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475533889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009C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I2C0_IRQ 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652890036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00A0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I2C1_IRQ 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18481177"/>
                  </a:ext>
                </a:extLst>
              </a:tr>
              <a:tr h="149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0000 00A4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RTC_IRQ 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097155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63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6-4: Interrupt enabling at both levels 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F2DD552-8767-949A-E8BB-F8C99936261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1474755" y="2066520"/>
            <a:ext cx="8799955" cy="32834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701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6-5: Using Interrupt with a Switch Connected to Pico board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344F63-D11E-8D06-FB62-C73C3F7430B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2" b="5146"/>
          <a:stretch/>
        </p:blipFill>
        <p:spPr bwMode="auto">
          <a:xfrm>
            <a:off x="2052668" y="1566208"/>
            <a:ext cx="7401048" cy="47123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5461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6-6: Counting Pulses From External Source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5E9852-9FDC-18DE-8B8A-8C0988B0B9C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051" r="10686" b="3183"/>
          <a:stretch/>
        </p:blipFill>
        <p:spPr bwMode="auto">
          <a:xfrm>
            <a:off x="1508298" y="1673927"/>
            <a:ext cx="8569651" cy="43434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263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6-7: Counting Pulses Coming From GP16 Pin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E1A4C2-C79E-14BF-C0D6-E129D3FB63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2" t="5332" r="12794" b="2481"/>
          <a:stretch/>
        </p:blipFill>
        <p:spPr bwMode="auto">
          <a:xfrm>
            <a:off x="2207024" y="1638940"/>
            <a:ext cx="5941607" cy="4483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5281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6-8: Measuring Frequency Coming from External Source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3575F5B-CC51-E59B-1197-18FA59C7341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1" b="8185"/>
          <a:stretch/>
        </p:blipFill>
        <p:spPr bwMode="auto">
          <a:xfrm>
            <a:off x="1735573" y="1725562"/>
            <a:ext cx="8234014" cy="42770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837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6-9: Measuring Period and Pulse Width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8D2687-516F-403D-5185-A5BBB5A42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29" y="1405108"/>
            <a:ext cx="6402010" cy="5156860"/>
          </a:xfrm>
          <a:prstGeom prst="rect">
            <a:avLst/>
          </a:prstGeom>
          <a:noFill/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127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1942</TotalTime>
  <Words>420</Words>
  <Application>Microsoft Office PowerPoint</Application>
  <PresentationFormat>Widescreen</PresentationFormat>
  <Paragraphs>193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453</cp:revision>
  <dcterms:created xsi:type="dcterms:W3CDTF">2021-04-19T12:52:04Z</dcterms:created>
  <dcterms:modified xsi:type="dcterms:W3CDTF">2022-05-08T16:47:31Z</dcterms:modified>
</cp:coreProperties>
</file>