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4044" r:id="rId1"/>
  </p:sldMasterIdLst>
  <p:sldIdLst>
    <p:sldId id="256" r:id="rId2"/>
    <p:sldId id="273" r:id="rId3"/>
    <p:sldId id="267" r:id="rId4"/>
    <p:sldId id="274" r:id="rId5"/>
    <p:sldId id="275" r:id="rId6"/>
    <p:sldId id="276" r:id="rId7"/>
    <p:sldId id="268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0012"/>
    <a:srgbClr val="BE1F47"/>
    <a:srgbClr val="DC2857"/>
    <a:srgbClr val="E4567B"/>
    <a:srgbClr val="77B046"/>
    <a:srgbClr val="EE96AD"/>
    <a:srgbClr val="F4EDF9"/>
    <a:srgbClr val="441D61"/>
    <a:srgbClr val="A568D2"/>
    <a:srgbClr val="5A27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71" autoAdjust="0"/>
    <p:restoredTop sz="94660"/>
  </p:normalViewPr>
  <p:slideViewPr>
    <p:cSldViewPr snapToGrid="0">
      <p:cViewPr varScale="1">
        <p:scale>
          <a:sx n="69" d="100"/>
          <a:sy n="69" d="100"/>
        </p:scale>
        <p:origin x="6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/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.xml><?xml version="1.0" encoding="utf-8"?>
<inkml:ink xmlns:inkml="http://www.w3.org/2003/InkML">
  <inkml:definitions/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7.xml><?xml version="1.0" encoding="utf-8"?>
<inkml:ink xmlns:inkml="http://www.w3.org/2003/InkML">
  <inkml:definitions/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0.xml><?xml version="1.0" encoding="utf-8"?>
<inkml:ink xmlns:inkml="http://www.w3.org/2003/InkML">
  <inkml:definitions/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3.xml><?xml version="1.0" encoding="utf-8"?>
<inkml:ink xmlns:inkml="http://www.w3.org/2003/InkML">
  <inkml:definitions/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6.xml><?xml version="1.0" encoding="utf-8"?>
<inkml:ink xmlns:inkml="http://www.w3.org/2003/InkML">
  <inkml:definitions/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9.xml><?xml version="1.0" encoding="utf-8"?>
<inkml:ink xmlns:inkml="http://www.w3.org/2003/InkML">
  <inkml:definitions/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2.xml><?xml version="1.0" encoding="utf-8"?>
<inkml:ink xmlns:inkml="http://www.w3.org/2003/InkML">
  <inkml:definitions/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5.xml><?xml version="1.0" encoding="utf-8"?>
<inkml:ink xmlns:inkml="http://www.w3.org/2003/InkML">
  <inkml:definitions/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8.xml><?xml version="1.0" encoding="utf-8"?>
<inkml:ink xmlns:inkml="http://www.w3.org/2003/InkML">
  <inkml:definitions/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31.xml><?xml version="1.0" encoding="utf-8"?>
<inkml:ink xmlns:inkml="http://www.w3.org/2003/InkML">
  <inkml:definitions/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34.xml><?xml version="1.0" encoding="utf-8"?>
<inkml:ink xmlns:inkml="http://www.w3.org/2003/InkML">
  <inkml:definitions/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37.xml><?xml version="1.0" encoding="utf-8"?>
<inkml:ink xmlns:inkml="http://www.w3.org/2003/InkML">
  <inkml:definitions/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0.xml><?xml version="1.0" encoding="utf-8"?>
<inkml:ink xmlns:inkml="http://www.w3.org/2003/InkML">
  <inkml:definitions/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3.xml><?xml version="1.0" encoding="utf-8"?>
<inkml:ink xmlns:inkml="http://www.w3.org/2003/InkML">
  <inkml:definitions/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6.xml><?xml version="1.0" encoding="utf-8"?>
<inkml:ink xmlns:inkml="http://www.w3.org/2003/InkML">
  <inkml:definitions/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9.xml><?xml version="1.0" encoding="utf-8"?>
<inkml:ink xmlns:inkml="http://www.w3.org/2003/InkML">
  <inkml:definitions/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52.xml><?xml version="1.0" encoding="utf-8"?>
<inkml:ink xmlns:inkml="http://www.w3.org/2003/InkML">
  <inkml:definitions/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55.xml><?xml version="1.0" encoding="utf-8"?>
<inkml:ink xmlns:inkml="http://www.w3.org/2003/InkML">
  <inkml:definitions/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58.xml><?xml version="1.0" encoding="utf-8"?>
<inkml:ink xmlns:inkml="http://www.w3.org/2003/InkML">
  <inkml:definitions/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47A80-F50D-4E29-94A6-FF5EA1478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B8C186-FC99-4B93-9583-2004DD6A6D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17D93-9BE4-44C7-9ADF-6F29A94E3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85870-E296-422F-9E27-61618503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E828C-32ED-4FAF-988C-E0407D529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17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20638-0AB0-4FA1-AF00-19A2D00F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0E39B-FA36-4498-B908-AE25D0B1F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9C2C4-038F-42C4-8D91-A8B9B41B1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03677-5E98-4FEE-A9A3-69BF156C1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D4B77-83C2-4629-AF7E-60414A2A5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828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58170-E1F6-4325-A723-E9C321D02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6B5FC-16AE-4B2B-8C9F-C9272CE95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61393-6F94-41B8-AA6B-5D03B783D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7B313-FD1C-4356-B06C-B3BE55E6D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56385-1A68-41E8-B248-B6288CFB1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07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03D23-92D3-4A86-AEC8-9E11A515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06217-3C4D-4A18-93A7-9DE42B8F3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BE913-F80B-4453-91B9-37A09FCF5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68031-524D-4971-A342-655EF0AC4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78DCAD-1ABF-4D9E-98F6-F3CC2884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81F4ED-DF18-4C80-992C-ED80E949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209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AEE38-8650-49FB-914A-9EB87EFA0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2C7B61-A440-41DB-ADC7-5C632A200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8EB68-BEA5-4E39-B820-AAB91F421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09D608-4AAA-450D-81FA-A89F1DDDD0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D29B79-5633-4ADD-A4A0-83DC4A7503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813CA4-8E71-464E-8DB4-DA87ACD9C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C16F23-3CFF-4474-A2D2-A7356D03D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83B173-6ED5-4035-A2F7-FA4B07A28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6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C0F49-2BEA-4877-9F59-2E1DD81CB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F0BA2-EC0D-474C-96C1-03ADA9C28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CABE8A-101F-43F4-A188-B4A7BCD55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0B1A3D-5571-4873-8D3F-95748F042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97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2FF493-38FF-4E15-990E-550DAAD01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4314C6-8AFE-425B-AA49-4F5E0D64A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85BF9-561D-445A-A949-2AA4D7266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986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2100D-E18C-4FE5-94D9-110E25CC2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DCF40-4A88-416C-AABD-340C72C94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860AB-6C1C-43CC-A153-61450AD28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A5555-0F2D-4287-9695-C596CA168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A6E11-F0DF-4C60-A418-1FDE125B4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013D93-08C8-4AC6-8FED-DDCBE8B96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67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F01B4-71B9-4190-8AD8-4FD69C41A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D6DB90-39F3-44BF-8F9F-AFE37598BD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484CC-E2F8-4E36-9B33-9196E6176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4415A-5360-494E-B283-5A2CFAE8D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FE8A4-A69D-42B5-9E3D-284E7E772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92536D-C70D-4052-B56E-A3456A62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975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DD01A-1A28-4042-AF86-5C8A32034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7D821D-55F8-475C-B90B-63294F1910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D530D-67D0-49B0-A972-4696FDAEB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A4AC-F900-4768-8B43-6F36A4A7D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62EEA-1E1C-4A13-9E6E-6D3101B5C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989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063101-A994-4635-AB37-C079F5E255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F6901F-0036-4903-8443-EED07A713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22E4D-7093-413B-8943-5164C06BA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B358F-B4C8-46CA-BFB3-840764F81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D293A-EAAC-435E-A360-A49B56D4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56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0">
              <a:srgbClr val="EE96AD"/>
            </a:gs>
            <a:gs pos="36000">
              <a:srgbClr val="F4EDF9"/>
            </a:gs>
            <a:gs pos="0">
              <a:srgbClr val="EE96AD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48EC1B-1576-4B18-9580-C5A6EF062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FD173-484E-4E4E-892F-D967DB13B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EB92F-6E93-481B-B837-7CB7EF56D4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5BDF9-956F-4836-8B9A-7110AE6A84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0D155-783A-43C2-A6CA-E98CDECFB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46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7" Type="http://schemas.openxmlformats.org/officeDocument/2006/relationships/customXml" Target="../ink/ink3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customXml" Target="../ink/ink2.xml"/><Relationship Id="rId4" Type="http://schemas.openxmlformats.org/officeDocument/2006/relationships/image" Target="../media/image4.png"/><Relationship Id="rId9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customXml" Target="../ink/ink5.xml"/><Relationship Id="rId7" Type="http://schemas.openxmlformats.org/officeDocument/2006/relationships/image" Target="../media/image2.jpe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6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customXml" Target="../ink/ink9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ustomXml" Target="../ink/ink1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ustomXml" Target="../ink/ink15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7" Type="http://schemas.openxmlformats.org/officeDocument/2006/relationships/image" Target="../media/image4.jpe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customXml" Target="../ink/ink18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customXml" Target="../ink/ink21.xml"/><Relationship Id="rId4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3.xml"/><Relationship Id="rId7" Type="http://schemas.openxmlformats.org/officeDocument/2006/relationships/image" Target="../media/image5.jpeg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customXml" Target="../ink/ink24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6.xml"/><Relationship Id="rId7" Type="http://schemas.openxmlformats.org/officeDocument/2006/relationships/image" Target="../media/image6.jpe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ustomXml" Target="../ink/ink2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9.xml"/><Relationship Id="rId7" Type="http://schemas.openxmlformats.org/officeDocument/2006/relationships/image" Target="../media/image7.jpeg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ustomXml" Target="../ink/ink30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customXml" Target="../ink/ink32.xml"/><Relationship Id="rId7" Type="http://schemas.openxmlformats.org/officeDocument/2006/relationships/image" Target="../media/image9.pn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ustomXml" Target="../ink/ink33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35.xml"/><Relationship Id="rId2" Type="http://schemas.openxmlformats.org/officeDocument/2006/relationships/customXml" Target="../ink/ink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ustomXml" Target="../ink/ink36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8.xml"/><Relationship Id="rId7" Type="http://schemas.openxmlformats.org/officeDocument/2006/relationships/image" Target="../media/image10.jpe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ustomXml" Target="../ink/ink39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41.xml"/><Relationship Id="rId7" Type="http://schemas.openxmlformats.org/officeDocument/2006/relationships/image" Target="../media/image11.jpeg"/><Relationship Id="rId2" Type="http://schemas.openxmlformats.org/officeDocument/2006/relationships/customXml" Target="../ink/ink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ustomXml" Target="../ink/ink4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customXml" Target="../ink/ink44.xml"/><Relationship Id="rId7" Type="http://schemas.openxmlformats.org/officeDocument/2006/relationships/image" Target="../media/image12.jpg"/><Relationship Id="rId2" Type="http://schemas.openxmlformats.org/officeDocument/2006/relationships/customXml" Target="../ink/ink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ustomXml" Target="../ink/ink45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7.xml"/><Relationship Id="rId2" Type="http://schemas.openxmlformats.org/officeDocument/2006/relationships/customXml" Target="../ink/ink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ustomXml" Target="../ink/ink48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0.xml"/><Relationship Id="rId7" Type="http://schemas.openxmlformats.org/officeDocument/2006/relationships/image" Target="../media/image14.jpg"/><Relationship Id="rId2" Type="http://schemas.openxmlformats.org/officeDocument/2006/relationships/customXml" Target="../ink/ink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ustomXml" Target="../ink/ink51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customXml" Target="../ink/ink53.xml"/><Relationship Id="rId7" Type="http://schemas.openxmlformats.org/officeDocument/2006/relationships/image" Target="../media/image15.png"/><Relationship Id="rId2" Type="http://schemas.openxmlformats.org/officeDocument/2006/relationships/customXml" Target="../ink/ink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ustomXml" Target="../ink/ink54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customXml" Target="../ink/ink56.xml"/><Relationship Id="rId7" Type="http://schemas.openxmlformats.org/officeDocument/2006/relationships/image" Target="../media/image16.png"/><Relationship Id="rId2" Type="http://schemas.openxmlformats.org/officeDocument/2006/relationships/customXml" Target="../ink/ink5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ustomXml" Target="../ink/ink57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59.xml"/><Relationship Id="rId2" Type="http://schemas.openxmlformats.org/officeDocument/2006/relationships/customXml" Target="../ink/ink58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customXml" Target="../ink/ink60.xml"/><Relationship Id="rId4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3000">
              <a:srgbClr val="EE96AD"/>
            </a:gs>
            <a:gs pos="36000">
              <a:srgbClr val="F4EDF9"/>
            </a:gs>
            <a:gs pos="0">
              <a:srgbClr val="EE96AD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C52FE46-B9E6-4B6A-AFC9-273CE6C44CF6}"/>
              </a:ext>
            </a:extLst>
          </p:cNvPr>
          <p:cNvSpPr/>
          <p:nvPr/>
        </p:nvSpPr>
        <p:spPr>
          <a:xfrm>
            <a:off x="975358" y="526203"/>
            <a:ext cx="10241280" cy="1345196"/>
          </a:xfrm>
          <a:prstGeom prst="roundRect">
            <a:avLst/>
          </a:prstGeom>
          <a:gradFill flip="none" rotWithShape="1"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E4567B"/>
              </a:solidFill>
            </a:endParaRP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D52A9034-A0E4-49C3-89AF-F5FF841DE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982" y="660278"/>
            <a:ext cx="1035765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Chapter 7:</a:t>
            </a:r>
          </a:p>
          <a:p>
            <a:pPr algn="ctr"/>
            <a:r>
              <a:rPr lang="en-US" sz="2800" b="1" dirty="0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ADC, DAC, and Sensor Interfacing and Programming in Pico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51825" y="114795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47505" y="112754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" name="Rectangle 15">
            <a:extLst>
              <a:ext uri="{FF2B5EF4-FFF2-40B4-BE49-F238E27FC236}">
                <a16:creationId xmlns:a16="http://schemas.microsoft.com/office/drawing/2014/main" id="{AD8F47F9-58C6-4BB0-BFFA-3D1268982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59" y="3115942"/>
            <a:ext cx="711506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>
                <a:solidFill>
                  <a:srgbClr val="BE1F47"/>
                </a:solidFill>
              </a:rPr>
              <a:t>Raspberry Pi Pico</a:t>
            </a:r>
          </a:p>
          <a:p>
            <a:pPr algn="ctr"/>
            <a:r>
              <a:rPr lang="en-US" sz="3600" b="1" dirty="0">
                <a:solidFill>
                  <a:srgbClr val="BE1F47"/>
                </a:solidFill>
              </a:rPr>
              <a:t> Interfacing and Programming </a:t>
            </a:r>
          </a:p>
          <a:p>
            <a:pPr algn="ctr"/>
            <a:r>
              <a:rPr lang="en-US" sz="3600" b="1" dirty="0">
                <a:solidFill>
                  <a:srgbClr val="BE1F47"/>
                </a:solidFill>
              </a:rPr>
              <a:t>with </a:t>
            </a:r>
            <a:r>
              <a:rPr lang="en-US" sz="3600" b="1" dirty="0" err="1">
                <a:solidFill>
                  <a:srgbClr val="BE1F47"/>
                </a:solidFill>
              </a:rPr>
              <a:t>MicroPython</a:t>
            </a:r>
            <a:endParaRPr lang="en-US" sz="3600" dirty="0">
              <a:solidFill>
                <a:srgbClr val="BE1F47"/>
              </a:solidFill>
            </a:endParaRPr>
          </a:p>
        </p:txBody>
      </p:sp>
      <p:sp>
        <p:nvSpPr>
          <p:cNvPr id="39" name="Rectangle 18">
            <a:extLst>
              <a:ext uri="{FF2B5EF4-FFF2-40B4-BE49-F238E27FC236}">
                <a16:creationId xmlns:a16="http://schemas.microsoft.com/office/drawing/2014/main" id="{1B8B6606-A3D7-444F-9503-C7EE14C91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59" y="5996745"/>
            <a:ext cx="71150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36001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www.MicroDigitalEd.com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567D47-26BD-B5D2-168C-78A0ED1EC3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426" y="2373338"/>
            <a:ext cx="3058810" cy="395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1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6" grpId="0"/>
      <p:bldP spid="38" grpId="0"/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6"/>
            <a:ext cx="9427174" cy="107130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4507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7-1: Microcontroller Connection to Sensor via ADC in Arm Cortex-M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70910EA-99C4-56DA-89FF-BB9A6711D5F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t="7732"/>
          <a:stretch/>
        </p:blipFill>
        <p:spPr bwMode="auto">
          <a:xfrm>
            <a:off x="1823604" y="1572531"/>
            <a:ext cx="7833014" cy="6537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BC852AC-D121-F3C0-CA33-0436A3DAE48C}"/>
              </a:ext>
            </a:extLst>
          </p:cNvPr>
          <p:cNvSpPr/>
          <p:nvPr/>
        </p:nvSpPr>
        <p:spPr>
          <a:xfrm>
            <a:off x="1038284" y="3791906"/>
            <a:ext cx="9427174" cy="277006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339750EC-769E-31E9-E2E8-D78259492E3E}"/>
              </a:ext>
            </a:extLst>
          </p:cNvPr>
          <p:cNvSpPr/>
          <p:nvPr/>
        </p:nvSpPr>
        <p:spPr>
          <a:xfrm>
            <a:off x="0" y="2743911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94F08F1-FC69-BAAB-825B-C47A653035F5}"/>
              </a:ext>
            </a:extLst>
          </p:cNvPr>
          <p:cNvSpPr txBox="1"/>
          <p:nvPr/>
        </p:nvSpPr>
        <p:spPr>
          <a:xfrm>
            <a:off x="688257" y="2961413"/>
            <a:ext cx="104507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7-2: An 8-bit ADC Block Diagram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64D3A49-70CB-F5D8-447A-72209775F44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t="1760" b="-1"/>
          <a:stretch/>
        </p:blipFill>
        <p:spPr bwMode="auto">
          <a:xfrm>
            <a:off x="3883225" y="3928574"/>
            <a:ext cx="3639794" cy="25239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3258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  <p:bldP spid="16" grpId="0" animBg="1"/>
      <p:bldP spid="17" grpId="0" animBg="1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5144">
                <a:schemeClr val="accent2">
                  <a:lumMod val="20000"/>
                  <a:lumOff val="80000"/>
                </a:schemeClr>
              </a:gs>
              <a:gs pos="68000">
                <a:schemeClr val="accent2">
                  <a:lumMod val="20000"/>
                  <a:lumOff val="80000"/>
                </a:schemeClr>
              </a:gs>
              <a:gs pos="0">
                <a:srgbClr val="DC2857"/>
              </a:gs>
              <a:gs pos="99000">
                <a:srgbClr val="BE1F47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Table 7-1: Resolution versus Step Size for ADC (Vref = 5V)</a:t>
            </a:r>
            <a:endParaRPr lang="en-US" sz="2400" dirty="0">
              <a:solidFill>
                <a:srgbClr val="360012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D901385-A8B8-86EB-032F-EA49336203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302337"/>
              </p:ext>
            </p:extLst>
          </p:nvPr>
        </p:nvGraphicFramePr>
        <p:xfrm>
          <a:off x="861216" y="2468405"/>
          <a:ext cx="9781310" cy="2617854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srgbClr val="360012">
                      <a:alpha val="40000"/>
                    </a:srgbClr>
                  </a:outerShdw>
                </a:effectLst>
                <a:tableStyleId>{10A1B5D5-9B99-4C35-A422-299274C87663}</a:tableStyleId>
              </a:tblPr>
              <a:tblGrid>
                <a:gridCol w="2171976">
                  <a:extLst>
                    <a:ext uri="{9D8B030D-6E8A-4147-A177-3AD203B41FA5}">
                      <a16:colId xmlns:a16="http://schemas.microsoft.com/office/drawing/2014/main" val="3472534347"/>
                    </a:ext>
                  </a:extLst>
                </a:gridCol>
                <a:gridCol w="3836564">
                  <a:extLst>
                    <a:ext uri="{9D8B030D-6E8A-4147-A177-3AD203B41FA5}">
                      <a16:colId xmlns:a16="http://schemas.microsoft.com/office/drawing/2014/main" val="2259508103"/>
                    </a:ext>
                  </a:extLst>
                </a:gridCol>
                <a:gridCol w="3772770">
                  <a:extLst>
                    <a:ext uri="{9D8B030D-6E8A-4147-A177-3AD203B41FA5}">
                      <a16:colId xmlns:a16="http://schemas.microsoft.com/office/drawing/2014/main" val="2488373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n-bit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Number of steps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Step size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9408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8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256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5V /256 = 19.53 mV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6067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1024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5V /1024 = 4.88 mV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912714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12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4096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5V /4096 = 1.2 mV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06124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16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65,536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5V /65,536 = 0.076 mV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5828561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Note: </a:t>
                      </a:r>
                      <a:r>
                        <a:rPr lang="en-US" sz="2800" dirty="0" err="1">
                          <a:effectLst/>
                        </a:rPr>
                        <a:t>V</a:t>
                      </a:r>
                      <a:r>
                        <a:rPr lang="en-US" sz="2800" baseline="-25000" dirty="0" err="1">
                          <a:effectLst/>
                        </a:rPr>
                        <a:t>ref</a:t>
                      </a:r>
                      <a:r>
                        <a:rPr lang="en-US" sz="2800" baseline="-25000" dirty="0">
                          <a:effectLst/>
                        </a:rPr>
                        <a:t> </a:t>
                      </a:r>
                      <a:r>
                        <a:rPr lang="en-US" sz="2800" dirty="0">
                          <a:effectLst/>
                        </a:rPr>
                        <a:t>= 5V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9932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84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5144">
                <a:schemeClr val="accent2">
                  <a:lumMod val="20000"/>
                  <a:lumOff val="80000"/>
                </a:schemeClr>
              </a:gs>
              <a:gs pos="68000">
                <a:schemeClr val="accent2">
                  <a:lumMod val="20000"/>
                  <a:lumOff val="80000"/>
                </a:schemeClr>
              </a:gs>
              <a:gs pos="0">
                <a:srgbClr val="DC2857"/>
              </a:gs>
              <a:gs pos="99000">
                <a:srgbClr val="BE1F47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Table 7-2: Vref Relation to Vin Range for an 8-bit ADC</a:t>
            </a:r>
            <a:endParaRPr lang="en-US" sz="2400" dirty="0">
              <a:solidFill>
                <a:srgbClr val="360012"/>
              </a:solidFill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77981B5-E791-7F4C-A609-414479FAE8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2602244"/>
              </p:ext>
            </p:extLst>
          </p:nvPr>
        </p:nvGraphicFramePr>
        <p:xfrm>
          <a:off x="932053" y="2025163"/>
          <a:ext cx="9639635" cy="3366135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srgbClr val="360012">
                      <a:alpha val="40000"/>
                    </a:srgbClr>
                  </a:outerShdw>
                </a:effectLst>
                <a:tableStyleId>{10A1B5D5-9B99-4C35-A422-299274C87663}</a:tableStyleId>
              </a:tblPr>
              <a:tblGrid>
                <a:gridCol w="2376896">
                  <a:extLst>
                    <a:ext uri="{9D8B030D-6E8A-4147-A177-3AD203B41FA5}">
                      <a16:colId xmlns:a16="http://schemas.microsoft.com/office/drawing/2014/main" val="1475503577"/>
                    </a:ext>
                  </a:extLst>
                </a:gridCol>
                <a:gridCol w="3565345">
                  <a:extLst>
                    <a:ext uri="{9D8B030D-6E8A-4147-A177-3AD203B41FA5}">
                      <a16:colId xmlns:a16="http://schemas.microsoft.com/office/drawing/2014/main" val="278447901"/>
                    </a:ext>
                  </a:extLst>
                </a:gridCol>
                <a:gridCol w="3697394">
                  <a:extLst>
                    <a:ext uri="{9D8B030D-6E8A-4147-A177-3AD203B41FA5}">
                      <a16:colId xmlns:a16="http://schemas.microsoft.com/office/drawing/2014/main" val="9164679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V</a:t>
                      </a:r>
                      <a:r>
                        <a:rPr lang="en-US" sz="2400" baseline="-25000">
                          <a:effectLst/>
                        </a:rPr>
                        <a:t>ref</a:t>
                      </a:r>
                      <a:r>
                        <a:rPr lang="en-US" sz="2400">
                          <a:effectLst/>
                        </a:rPr>
                        <a:t> (V)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Vin Range (V)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Step Size (mV)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13048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5.00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 to 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 / 256 = 19.53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9134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4.00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 to 4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 / 256 = 15.62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37854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3.00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 to 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 / 256 = 11.71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258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2.56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 to 2.56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2.56 / 256 = 10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02727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2.00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0 to 2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 / 256 = 7.81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80474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1.28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 to 1.28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1.28 / 256 = 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68046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1.00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 to 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 / 256 = 3.90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7001622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Note: In an 8-bit ADC, the step size is </a:t>
                      </a:r>
                      <a:r>
                        <a:rPr lang="en-US" sz="2400" dirty="0" err="1">
                          <a:effectLst/>
                        </a:rPr>
                        <a:t>V</a:t>
                      </a:r>
                      <a:r>
                        <a:rPr lang="en-US" sz="2400" baseline="-25000" dirty="0" err="1">
                          <a:effectLst/>
                        </a:rPr>
                        <a:t>ref</a:t>
                      </a:r>
                      <a:r>
                        <a:rPr lang="en-US" sz="2400" dirty="0">
                          <a:effectLst/>
                        </a:rPr>
                        <a:t>/256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4645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732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5144">
                <a:schemeClr val="accent2">
                  <a:lumMod val="20000"/>
                  <a:lumOff val="80000"/>
                </a:schemeClr>
              </a:gs>
              <a:gs pos="68000">
                <a:schemeClr val="accent2">
                  <a:lumMod val="20000"/>
                  <a:lumOff val="80000"/>
                </a:schemeClr>
              </a:gs>
              <a:gs pos="0">
                <a:srgbClr val="DC2857"/>
              </a:gs>
              <a:gs pos="99000">
                <a:srgbClr val="BE1F47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Table 7-3: Vref Relation to Vin Range for a 10-bit ADC</a:t>
            </a:r>
            <a:endParaRPr lang="en-US" sz="2400" dirty="0">
              <a:solidFill>
                <a:srgbClr val="360012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07528A3-839D-39EA-0F6E-6F9E3B6498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944636"/>
              </p:ext>
            </p:extLst>
          </p:nvPr>
        </p:nvGraphicFramePr>
        <p:xfrm>
          <a:off x="932054" y="2273310"/>
          <a:ext cx="9639634" cy="3366135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srgbClr val="360012">
                      <a:alpha val="40000"/>
                    </a:srgbClr>
                  </a:outerShdw>
                </a:effectLst>
                <a:tableStyleId>{10A1B5D5-9B99-4C35-A422-299274C87663}</a:tableStyleId>
              </a:tblPr>
              <a:tblGrid>
                <a:gridCol w="2504151">
                  <a:extLst>
                    <a:ext uri="{9D8B030D-6E8A-4147-A177-3AD203B41FA5}">
                      <a16:colId xmlns:a16="http://schemas.microsoft.com/office/drawing/2014/main" val="1816150848"/>
                    </a:ext>
                  </a:extLst>
                </a:gridCol>
                <a:gridCol w="3500426">
                  <a:extLst>
                    <a:ext uri="{9D8B030D-6E8A-4147-A177-3AD203B41FA5}">
                      <a16:colId xmlns:a16="http://schemas.microsoft.com/office/drawing/2014/main" val="878371140"/>
                    </a:ext>
                  </a:extLst>
                </a:gridCol>
                <a:gridCol w="3635057">
                  <a:extLst>
                    <a:ext uri="{9D8B030D-6E8A-4147-A177-3AD203B41FA5}">
                      <a16:colId xmlns:a16="http://schemas.microsoft.com/office/drawing/2014/main" val="31033865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Vref (V)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Vin Range (V)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Step Size (mV)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59134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5.00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 to 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5 / 1024 = 4.88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30073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4.96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 to 4.096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4.096 / 1024 = 4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69561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3.00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 to 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 / 1024 = 2.93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83695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2.56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 to 2.56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2.56 / 1024 = 2.5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75710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2.00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 to 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 / 1024 = 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4750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1.28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 to 1.28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1.28 / 1024 = 1.25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66315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1.024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0 to 1.024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1.024 / 1024 = 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3961614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Note: In a 10-bit ADC, the step size is </a:t>
                      </a:r>
                      <a:r>
                        <a:rPr lang="en-US" sz="2400" dirty="0" err="1">
                          <a:effectLst/>
                        </a:rPr>
                        <a:t>V</a:t>
                      </a:r>
                      <a:r>
                        <a:rPr lang="en-US" sz="2400" baseline="-25000" dirty="0" err="1">
                          <a:effectLst/>
                        </a:rPr>
                        <a:t>ref</a:t>
                      </a:r>
                      <a:r>
                        <a:rPr lang="en-US" sz="2400" dirty="0">
                          <a:effectLst/>
                        </a:rPr>
                        <a:t>/1024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258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658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7-3: A Simultaneous 2-bit ADC</a:t>
            </a:r>
            <a:endParaRPr lang="en-US" sz="240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BE3FFEC-637F-FD7F-F9C8-DF77585D486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73249" y="1510790"/>
            <a:ext cx="7907331" cy="4992713"/>
          </a:xfrm>
          <a:prstGeom prst="rect">
            <a:avLst/>
          </a:prstGeom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14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BE1F47"/>
                </a:solidFill>
              </a:rPr>
              <a:t>Example 7-1</a:t>
            </a:r>
            <a:endParaRPr lang="en-US" sz="2400" dirty="0">
              <a:solidFill>
                <a:srgbClr val="BE1F47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059A2D-C779-A4F2-8060-7AA6C2CFB49C}"/>
              </a:ext>
            </a:extLst>
          </p:cNvPr>
          <p:cNvSpPr txBox="1"/>
          <p:nvPr/>
        </p:nvSpPr>
        <p:spPr>
          <a:xfrm>
            <a:off x="991830" y="1501160"/>
            <a:ext cx="9833486" cy="86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400" b="1">
                <a:solidFill>
                  <a:srgbClr val="36001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a given 8-bit ADC (e.g. ADC0848), we have Vref = 2.56 V. Calculate the D0–D7 output if the analog input is: (a)1.7 V, and (b) 2.1 V.</a:t>
            </a:r>
            <a:endParaRPr lang="en-US" sz="2400" b="1" dirty="0">
              <a:solidFill>
                <a:srgbClr val="36001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7B40DE-839A-F667-AA93-58A64E15F2D7}"/>
              </a:ext>
            </a:extLst>
          </p:cNvPr>
          <p:cNvSpPr txBox="1"/>
          <p:nvPr/>
        </p:nvSpPr>
        <p:spPr>
          <a:xfrm>
            <a:off x="-1" y="2844225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BE1F4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Solution</a:t>
            </a:r>
            <a:endParaRPr lang="en-US" sz="3200" dirty="0">
              <a:solidFill>
                <a:srgbClr val="BE1F47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8C6334-343C-5FD3-8C69-3B5586441895}"/>
              </a:ext>
            </a:extLst>
          </p:cNvPr>
          <p:cNvSpPr txBox="1"/>
          <p:nvPr/>
        </p:nvSpPr>
        <p:spPr>
          <a:xfrm>
            <a:off x="991830" y="4237012"/>
            <a:ext cx="98334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Since the step size is 2.56/256 = 10 mV, we have the following.</a:t>
            </a:r>
          </a:p>
          <a:p>
            <a:r>
              <a:rPr lang="en-US" sz="2400" b="1">
                <a:solidFill>
                  <a:srgbClr val="360012"/>
                </a:solidFill>
              </a:rPr>
              <a:t> (a)DOUT = 1.7V/10 mV = 170 in decimal, which gives us 10101011 in binary for D7–D0. </a:t>
            </a:r>
          </a:p>
          <a:p>
            <a:r>
              <a:rPr lang="en-US" sz="2400" b="1">
                <a:solidFill>
                  <a:srgbClr val="360012"/>
                </a:solidFill>
              </a:rPr>
              <a:t> (b)DOUT = 2.1V/10 mV = 210 in decimal, which gives us 11010010 in binary for D7–D0. </a:t>
            </a:r>
            <a:endParaRPr lang="en-US" sz="2400" b="1" dirty="0">
              <a:solidFill>
                <a:srgbClr val="3600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46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7-4: ADC0848 Parallel ADC Block Diagram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61BCF91-7CF0-A463-08A8-258B0981BC1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31979" y="1618475"/>
            <a:ext cx="7543310" cy="447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55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7-5: MAX1112 Serial ADC Block Diagram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37D2C45-8D03-9C74-85CF-B8EBAA42DFCC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76167" y="1458158"/>
            <a:ext cx="6912077" cy="468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73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7-6: Successive Approximation ADC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8670981-9320-1F8B-C946-6B7B55CF4621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11250" y="2549786"/>
            <a:ext cx="8481242" cy="3146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73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314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7-7: On-Chip Successive Approximation ADC in RP2040 Microcontroller 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86D7F9A-2EB3-1163-97A3-3DB40A7742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21" y="1800705"/>
            <a:ext cx="9002099" cy="415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57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5144">
                <a:schemeClr val="accent2">
                  <a:lumMod val="20000"/>
                  <a:lumOff val="80000"/>
                </a:schemeClr>
              </a:gs>
              <a:gs pos="68000">
                <a:schemeClr val="accent2">
                  <a:lumMod val="20000"/>
                  <a:lumOff val="80000"/>
                </a:schemeClr>
              </a:gs>
              <a:gs pos="0">
                <a:srgbClr val="DC2857"/>
              </a:gs>
              <a:gs pos="99000">
                <a:srgbClr val="BE1F47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Table 7-4: Thermistor Resistance vs. Temperature</a:t>
            </a:r>
            <a:endParaRPr lang="en-US" sz="2400" dirty="0">
              <a:solidFill>
                <a:srgbClr val="360012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23208BF-63F8-C92B-4FA9-643EDBB599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096390"/>
              </p:ext>
            </p:extLst>
          </p:nvPr>
        </p:nvGraphicFramePr>
        <p:xfrm>
          <a:off x="932054" y="2701111"/>
          <a:ext cx="9639634" cy="224409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srgbClr val="360012">
                      <a:alpha val="40000"/>
                    </a:srgbClr>
                  </a:outerShdw>
                </a:effectLst>
                <a:tableStyleId>{10A1B5D5-9B99-4C35-A422-299274C87663}</a:tableStyleId>
              </a:tblPr>
              <a:tblGrid>
                <a:gridCol w="4819817">
                  <a:extLst>
                    <a:ext uri="{9D8B030D-6E8A-4147-A177-3AD203B41FA5}">
                      <a16:colId xmlns:a16="http://schemas.microsoft.com/office/drawing/2014/main" val="1249796035"/>
                    </a:ext>
                  </a:extLst>
                </a:gridCol>
                <a:gridCol w="4819817">
                  <a:extLst>
                    <a:ext uri="{9D8B030D-6E8A-4147-A177-3AD203B41FA5}">
                      <a16:colId xmlns:a16="http://schemas.microsoft.com/office/drawing/2014/main" val="23432680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Temperature ('C)</a:t>
                      </a:r>
                      <a:endParaRPr lang="en-US" sz="24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Tf (K ohms)</a:t>
                      </a:r>
                      <a:endParaRPr lang="en-US" sz="24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699469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</a:t>
                      </a:r>
                      <a:endParaRPr lang="en-US" sz="24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29.490</a:t>
                      </a:r>
                      <a:endParaRPr lang="en-US" sz="24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0263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25</a:t>
                      </a:r>
                      <a:endParaRPr lang="en-US" sz="24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10.000</a:t>
                      </a:r>
                      <a:endParaRPr lang="en-US" sz="24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75241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50</a:t>
                      </a:r>
                      <a:endParaRPr lang="en-US" sz="24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3.893</a:t>
                      </a:r>
                      <a:endParaRPr lang="en-US" sz="24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69664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75</a:t>
                      </a:r>
                      <a:endParaRPr lang="en-US" sz="24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1.700</a:t>
                      </a:r>
                      <a:endParaRPr lang="en-US" sz="24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75171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100</a:t>
                      </a:r>
                      <a:endParaRPr lang="en-US" sz="24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0.817</a:t>
                      </a:r>
                      <a:endParaRPr lang="en-US" sz="24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0846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783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314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7-8: Thermistor (Copied from http://www.maximintegrated.com)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1CCB00-810B-9CC7-F13B-E5DAC2DE1B5C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78219" y="1559323"/>
            <a:ext cx="6547303" cy="464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71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314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7-9: LM34 and LM35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2B770C3-FF68-F0B9-AF89-F34BE9CCC88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18612" y="1833596"/>
            <a:ext cx="8370043" cy="374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339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758073" y="1475917"/>
            <a:ext cx="2884787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1" y="296032"/>
            <a:ext cx="4513006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245817" y="513534"/>
            <a:ext cx="4031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360012"/>
                </a:solidFill>
              </a:rPr>
              <a:t>Figure 7-10: Getting Data to the CPU</a:t>
            </a:r>
            <a:endParaRPr lang="en-US" sz="2000" dirty="0">
              <a:solidFill>
                <a:srgbClr val="360012"/>
              </a:solidFill>
            </a:endParaRPr>
          </a:p>
        </p:txBody>
      </p:sp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A30808BB-781A-735E-D261-46088464787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" b="2070"/>
          <a:stretch/>
        </p:blipFill>
        <p:spPr bwMode="auto">
          <a:xfrm>
            <a:off x="1147924" y="1662049"/>
            <a:ext cx="2067938" cy="43700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9CE5F98-124B-D48F-8F47-F5FD48AAD8AC}"/>
              </a:ext>
            </a:extLst>
          </p:cNvPr>
          <p:cNvSpPr/>
          <p:nvPr/>
        </p:nvSpPr>
        <p:spPr>
          <a:xfrm>
            <a:off x="5765086" y="355277"/>
            <a:ext cx="5592522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9081F5C8-08C3-0C4C-673F-97340532547B}"/>
              </a:ext>
            </a:extLst>
          </p:cNvPr>
          <p:cNvSpPr/>
          <p:nvPr/>
        </p:nvSpPr>
        <p:spPr>
          <a:xfrm flipH="1">
            <a:off x="7546296" y="5626996"/>
            <a:ext cx="4645704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6A0F94-3CD6-C543-2630-3D6966A7A96D}"/>
              </a:ext>
            </a:extLst>
          </p:cNvPr>
          <p:cNvSpPr txBox="1"/>
          <p:nvPr/>
        </p:nvSpPr>
        <p:spPr>
          <a:xfrm>
            <a:off x="7969358" y="5842187"/>
            <a:ext cx="4094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360012"/>
                </a:solidFill>
              </a:rPr>
              <a:t>Figure 7-11: On-Chip ADC in RP2040 </a:t>
            </a:r>
            <a:endParaRPr lang="en-US" sz="2000" dirty="0">
              <a:solidFill>
                <a:srgbClr val="360012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FC9D9DC-D1A8-0D0A-E3E3-D27C17262BA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6" b="12"/>
          <a:stretch/>
        </p:blipFill>
        <p:spPr bwMode="auto">
          <a:xfrm>
            <a:off x="6501467" y="471044"/>
            <a:ext cx="4247535" cy="46806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4533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  <p:bldP spid="16" grpId="0" animBg="1"/>
      <p:bldP spid="17" grpId="0" animBg="1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5144">
                <a:schemeClr val="accent2">
                  <a:lumMod val="20000"/>
                  <a:lumOff val="80000"/>
                </a:schemeClr>
              </a:gs>
              <a:gs pos="68000">
                <a:schemeClr val="accent2">
                  <a:lumMod val="20000"/>
                  <a:lumOff val="80000"/>
                </a:schemeClr>
              </a:gs>
              <a:gs pos="0">
                <a:srgbClr val="DC2857"/>
              </a:gs>
              <a:gs pos="99000">
                <a:srgbClr val="BE1F47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Table 7-5: Pico ADC Channels</a:t>
            </a:r>
            <a:endParaRPr lang="en-US" sz="2400" dirty="0">
              <a:solidFill>
                <a:srgbClr val="360012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E52534C-7ADF-93EB-4CC7-0B34495641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68212"/>
              </p:ext>
            </p:extLst>
          </p:nvPr>
        </p:nvGraphicFramePr>
        <p:xfrm>
          <a:off x="933495" y="2960201"/>
          <a:ext cx="9636752" cy="149606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srgbClr val="360012">
                      <a:alpha val="40000"/>
                    </a:srgbClr>
                  </a:outerShdw>
                </a:effectLst>
                <a:tableStyleId>{10A1B5D5-9B99-4C35-A422-299274C87663}</a:tableStyleId>
              </a:tblPr>
              <a:tblGrid>
                <a:gridCol w="5087935">
                  <a:extLst>
                    <a:ext uri="{9D8B030D-6E8A-4147-A177-3AD203B41FA5}">
                      <a16:colId xmlns:a16="http://schemas.microsoft.com/office/drawing/2014/main" val="548804075"/>
                    </a:ext>
                  </a:extLst>
                </a:gridCol>
                <a:gridCol w="4548817">
                  <a:extLst>
                    <a:ext uri="{9D8B030D-6E8A-4147-A177-3AD203B41FA5}">
                      <a16:colId xmlns:a16="http://schemas.microsoft.com/office/drawing/2014/main" val="21989500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ADC Pin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GPIO Pins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35733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ADC0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GP26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882294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ADC1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GP27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86429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ADC2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GP28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72563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0034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314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7-12: Pico Connection to external devices for ADC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0E466C7-240C-0B58-70B1-1EBACB903A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" r="10"/>
          <a:stretch>
            <a:fillRect/>
          </a:stretch>
        </p:blipFill>
        <p:spPr bwMode="auto">
          <a:xfrm>
            <a:off x="1490998" y="1886970"/>
            <a:ext cx="8708556" cy="36425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6325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314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7-13: DAC Block Diagram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6840CD2-1670-9244-DFE3-4BF92D1E1F2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grayscl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821" y="1610503"/>
            <a:ext cx="7233901" cy="45368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381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314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7-14: Microcontroller Connection to DAC0808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3638565-B8EE-4211-8D51-7124BA9549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saturation sat="4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758" y="1878747"/>
            <a:ext cx="8892586" cy="40266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03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BE1F47"/>
                </a:solidFill>
              </a:rPr>
              <a:t>Example 7-2</a:t>
            </a:r>
            <a:endParaRPr lang="en-US" sz="2400" dirty="0">
              <a:solidFill>
                <a:srgbClr val="BE1F47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059A2D-C779-A4F2-8060-7AA6C2CFB49C}"/>
              </a:ext>
            </a:extLst>
          </p:cNvPr>
          <p:cNvSpPr txBox="1"/>
          <p:nvPr/>
        </p:nvSpPr>
        <p:spPr>
          <a:xfrm>
            <a:off x="991830" y="1501160"/>
            <a:ext cx="9833486" cy="1362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400" b="1">
                <a:solidFill>
                  <a:srgbClr val="36001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Assuming that R = 5K and Iref = 2 mA, calculate Vout for the following binary inputs: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400" b="1">
                <a:solidFill>
                  <a:srgbClr val="36001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(a) 10011001 binary (0x99)	(b) 11001000 (0xC8)</a:t>
            </a:r>
            <a:endParaRPr lang="en-US" sz="2400" b="1" dirty="0">
              <a:solidFill>
                <a:srgbClr val="36001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7B40DE-839A-F667-AA93-58A64E15F2D7}"/>
              </a:ext>
            </a:extLst>
          </p:cNvPr>
          <p:cNvSpPr txBox="1"/>
          <p:nvPr/>
        </p:nvSpPr>
        <p:spPr>
          <a:xfrm>
            <a:off x="-1" y="3257169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BE1F4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Solution</a:t>
            </a:r>
            <a:endParaRPr lang="en-US" sz="3200" dirty="0">
              <a:solidFill>
                <a:srgbClr val="BE1F47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8C6334-343C-5FD3-8C69-3B5586441895}"/>
              </a:ext>
            </a:extLst>
          </p:cNvPr>
          <p:cNvSpPr txBox="1"/>
          <p:nvPr/>
        </p:nvSpPr>
        <p:spPr>
          <a:xfrm>
            <a:off x="991830" y="4649956"/>
            <a:ext cx="98334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>
                <a:solidFill>
                  <a:srgbClr val="360012"/>
                </a:solidFill>
              </a:rPr>
              <a:t>(a) Iout = 2 mA (153/255) = 1.195 mA and Vout = 1.195 mA × 5K = 5.975 V</a:t>
            </a:r>
          </a:p>
          <a:p>
            <a:r>
              <a:rPr lang="it-IT" sz="2400" b="1">
                <a:solidFill>
                  <a:srgbClr val="360012"/>
                </a:solidFill>
              </a:rPr>
              <a:t>(b) Iout = 2 mA (200/256) = 1.562 mA and Vout = 1.562 mA × 5K = 7.8125 V</a:t>
            </a:r>
            <a:endParaRPr lang="it-IT" sz="2400" b="1" dirty="0">
              <a:solidFill>
                <a:srgbClr val="3600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79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6" grpId="0"/>
      <p:bldP spid="17" grpId="0"/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1973</TotalTime>
  <Words>649</Words>
  <Application>Microsoft Office PowerPoint</Application>
  <PresentationFormat>Widescreen</PresentationFormat>
  <Paragraphs>123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Nassim</dc:creator>
  <cp:lastModifiedBy>Nassim</cp:lastModifiedBy>
  <cp:revision>473</cp:revision>
  <dcterms:created xsi:type="dcterms:W3CDTF">2021-04-19T12:52:04Z</dcterms:created>
  <dcterms:modified xsi:type="dcterms:W3CDTF">2022-05-08T16:47:47Z</dcterms:modified>
</cp:coreProperties>
</file>