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4044" r:id="rId1"/>
  </p:sldMasterIdLst>
  <p:sldIdLst>
    <p:sldId id="256" r:id="rId2"/>
    <p:sldId id="290" r:id="rId3"/>
    <p:sldId id="304" r:id="rId4"/>
    <p:sldId id="291" r:id="rId5"/>
    <p:sldId id="305" r:id="rId6"/>
    <p:sldId id="306" r:id="rId7"/>
    <p:sldId id="307" r:id="rId8"/>
    <p:sldId id="292" r:id="rId9"/>
    <p:sldId id="273" r:id="rId10"/>
    <p:sldId id="308" r:id="rId11"/>
    <p:sldId id="309" r:id="rId12"/>
    <p:sldId id="295" r:id="rId13"/>
    <p:sldId id="310" r:id="rId14"/>
    <p:sldId id="293" r:id="rId15"/>
    <p:sldId id="297" r:id="rId16"/>
    <p:sldId id="298" r:id="rId17"/>
    <p:sldId id="311" r:id="rId18"/>
    <p:sldId id="312" r:id="rId19"/>
    <p:sldId id="300" r:id="rId20"/>
    <p:sldId id="313" r:id="rId21"/>
    <p:sldId id="314" r:id="rId22"/>
    <p:sldId id="315" r:id="rId23"/>
    <p:sldId id="31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0012"/>
    <a:srgbClr val="BE1F47"/>
    <a:srgbClr val="F4EDF9"/>
    <a:srgbClr val="DC2857"/>
    <a:srgbClr val="E4567B"/>
    <a:srgbClr val="77B046"/>
    <a:srgbClr val="EE96AD"/>
    <a:srgbClr val="441D61"/>
    <a:srgbClr val="A568D2"/>
    <a:srgbClr val="5A27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71" autoAdjust="0"/>
    <p:restoredTop sz="94660"/>
  </p:normalViewPr>
  <p:slideViewPr>
    <p:cSldViewPr snapToGrid="0">
      <p:cViewPr varScale="1">
        <p:scale>
          <a:sx n="69" d="100"/>
          <a:sy n="69" d="100"/>
        </p:scale>
        <p:origin x="63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ink/ink1.xml><?xml version="1.0" encoding="utf-8"?>
<inkml:ink xmlns:inkml="http://www.w3.org/2003/InkML">
  <inkml:definitions/>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xml><?xml version="1.0" encoding="utf-8"?>
<inkml:ink xmlns:inkml="http://www.w3.org/2003/InkML">
  <inkml:definitions/>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7.xml><?xml version="1.0" encoding="utf-8"?>
<inkml:ink xmlns:inkml="http://www.w3.org/2003/InkML">
  <inkml:definitions/>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10.xml><?xml version="1.0" encoding="utf-8"?>
<inkml:ink xmlns:inkml="http://www.w3.org/2003/InkML">
  <inkml:definitions/>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13.xml><?xml version="1.0" encoding="utf-8"?>
<inkml:ink xmlns:inkml="http://www.w3.org/2003/InkML">
  <inkml:definitions/>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16.xml><?xml version="1.0" encoding="utf-8"?>
<inkml:ink xmlns:inkml="http://www.w3.org/2003/InkML">
  <inkml:definitions/>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19.xml><?xml version="1.0" encoding="utf-8"?>
<inkml:ink xmlns:inkml="http://www.w3.org/2003/InkML">
  <inkml:definitions/>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22.xml><?xml version="1.0" encoding="utf-8"?>
<inkml:ink xmlns:inkml="http://www.w3.org/2003/InkML">
  <inkml:definitions/>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25.xml><?xml version="1.0" encoding="utf-8"?>
<inkml:ink xmlns:inkml="http://www.w3.org/2003/InkML">
  <inkml:definitions/>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28.xml><?xml version="1.0" encoding="utf-8"?>
<inkml:ink xmlns:inkml="http://www.w3.org/2003/InkML">
  <inkml:definitions/>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31.xml><?xml version="1.0" encoding="utf-8"?>
<inkml:ink xmlns:inkml="http://www.w3.org/2003/InkML">
  <inkml:definitions/>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34.xml><?xml version="1.0" encoding="utf-8"?>
<inkml:ink xmlns:inkml="http://www.w3.org/2003/InkML">
  <inkml:definitions/>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37.xml><?xml version="1.0" encoding="utf-8"?>
<inkml:ink xmlns:inkml="http://www.w3.org/2003/InkML">
  <inkml:definitions/>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0.xml><?xml version="1.0" encoding="utf-8"?>
<inkml:ink xmlns:inkml="http://www.w3.org/2003/InkML">
  <inkml:definitions/>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3.xml><?xml version="1.0" encoding="utf-8"?>
<inkml:ink xmlns:inkml="http://www.w3.org/2003/InkML">
  <inkml:definitions/>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6.xml><?xml version="1.0" encoding="utf-8"?>
<inkml:ink xmlns:inkml="http://www.w3.org/2003/InkML">
  <inkml:definitions/>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9.xml><?xml version="1.0" encoding="utf-8"?>
<inkml:ink xmlns:inkml="http://www.w3.org/2003/InkML">
  <inkml:definitions/>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52.xml><?xml version="1.0" encoding="utf-8"?>
<inkml:ink xmlns:inkml="http://www.w3.org/2003/InkML">
  <inkml:definitions/>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55.xml><?xml version="1.0" encoding="utf-8"?>
<inkml:ink xmlns:inkml="http://www.w3.org/2003/InkML">
  <inkml:definitions/>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58.xml><?xml version="1.0" encoding="utf-8"?>
<inkml:ink xmlns:inkml="http://www.w3.org/2003/InkML">
  <inkml:definitions/>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61.xml><?xml version="1.0" encoding="utf-8"?>
<inkml:ink xmlns:inkml="http://www.w3.org/2003/InkML">
  <inkml:definitions/>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64.xml><?xml version="1.0" encoding="utf-8"?>
<inkml:ink xmlns:inkml="http://www.w3.org/2003/InkML">
  <inkml:definitions/>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67.xml><?xml version="1.0" encoding="utf-8"?>
<inkml:ink xmlns:inkml="http://www.w3.org/2003/InkML">
  <inkml:definitions/>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47A80-F50D-4E29-94A6-FF5EA1478F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B8C186-FC99-4B93-9583-2004DD6A6D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817D93-9BE4-44C7-9ADF-6F29A94E3AF2}"/>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0CD85870-E296-422F-9E27-6161850328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6E828C-32ED-4FAF-988C-E0407D5296F5}"/>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826174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0638-0AB0-4FA1-AF00-19A2D00F1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20E39B-FA36-4498-B908-AE25D0B1F5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A9C2C4-038F-42C4-8D91-A8B9B41B1AB1}"/>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8A303677-5E98-4FEE-A9A3-69BF156C19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5D4B77-83C2-4629-AF7E-60414A2A5259}"/>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1147828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58170-E1F6-4325-A723-E9C321D02B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76B5FC-16AE-4B2B-8C9F-C9272CE959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561393-6F94-41B8-AA6B-5D03B783D46B}"/>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2FE7B313-FD1C-4356-B06C-B3BE55E6DE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56385-1A68-41E8-B248-B6288CFB1BB0}"/>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792907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03D23-92D3-4A86-AEC8-9E11A5158C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06217-3C4D-4A18-93A7-9DE42B8F38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BE913-F80B-4453-91B9-37A09FCF54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568031-524D-4971-A342-655EF0AC4088}"/>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6" name="Footer Placeholder 5">
            <a:extLst>
              <a:ext uri="{FF2B5EF4-FFF2-40B4-BE49-F238E27FC236}">
                <a16:creationId xmlns:a16="http://schemas.microsoft.com/office/drawing/2014/main" id="{A978DCAD-1ABF-4D9E-98F6-F3CC2884A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81F4ED-DF18-4C80-992C-ED80E9498064}"/>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2661209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AEE38-8650-49FB-914A-9EB87EFA0C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2C7B61-A440-41DB-ADC7-5C632A2005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F8EB68-BEA5-4E39-B820-AAB91F4212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09D608-4AAA-450D-81FA-A89F1DDDD0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D29B79-5633-4ADD-A4A0-83DC4A7503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813CA4-8E71-464E-8DB4-DA87ACD9C7DC}"/>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8" name="Footer Placeholder 7">
            <a:extLst>
              <a:ext uri="{FF2B5EF4-FFF2-40B4-BE49-F238E27FC236}">
                <a16:creationId xmlns:a16="http://schemas.microsoft.com/office/drawing/2014/main" id="{59C16F23-3CFF-4474-A2D2-A7356D03DF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83B173-6ED5-4035-A2F7-FA4B07A28EBB}"/>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2886764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C0F49-2BEA-4877-9F59-2E1DD81CB8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BF0BA2-EC0D-474C-96C1-03ADA9C284DF}"/>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4" name="Footer Placeholder 3">
            <a:extLst>
              <a:ext uri="{FF2B5EF4-FFF2-40B4-BE49-F238E27FC236}">
                <a16:creationId xmlns:a16="http://schemas.microsoft.com/office/drawing/2014/main" id="{40CABE8A-101F-43F4-A188-B4A7BCD55C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80B1A3D-5571-4873-8D3F-95748F042231}"/>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3215897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2FF493-38FF-4E15-990E-550DAAD01E93}"/>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3" name="Footer Placeholder 2">
            <a:extLst>
              <a:ext uri="{FF2B5EF4-FFF2-40B4-BE49-F238E27FC236}">
                <a16:creationId xmlns:a16="http://schemas.microsoft.com/office/drawing/2014/main" id="{2F4314C6-8AFE-425B-AA49-4F5E0D64AD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985BF9-561D-445A-A949-2AA4D7266DE0}"/>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4005986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2100D-E18C-4FE5-94D9-110E25CC23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ADCF40-4A88-416C-AABD-340C72C945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7860AB-6C1C-43CC-A153-61450AD286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BA5555-0F2D-4287-9695-C596CA1681BF}"/>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6" name="Footer Placeholder 5">
            <a:extLst>
              <a:ext uri="{FF2B5EF4-FFF2-40B4-BE49-F238E27FC236}">
                <a16:creationId xmlns:a16="http://schemas.microsoft.com/office/drawing/2014/main" id="{EF0A6E11-F0DF-4C60-A418-1FDE125B45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013D93-08C8-4AC6-8FED-DDCBE8B96593}"/>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959674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01B4-71B9-4190-8AD8-4FD69C41AB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D6DB90-39F3-44BF-8F9F-AFE37598BD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C484CC-E2F8-4E36-9B33-9196E61760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34415A-5360-494E-B283-5A2CFAE8DC71}"/>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6" name="Footer Placeholder 5">
            <a:extLst>
              <a:ext uri="{FF2B5EF4-FFF2-40B4-BE49-F238E27FC236}">
                <a16:creationId xmlns:a16="http://schemas.microsoft.com/office/drawing/2014/main" id="{7D5FE8A4-A69D-42B5-9E3D-284E7E7726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892536D-C70D-4052-B56E-A3456A621B69}"/>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3020975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DD01A-1A28-4042-AF86-5C8A320346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7D821D-55F8-475C-B90B-63294F1910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3D530D-67D0-49B0-A972-4696FDAEBA96}"/>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61CFA4AC-F900-4768-8B43-6F36A4A7D5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B62EEA-1E1C-4A13-9E6E-6D3101B5C291}"/>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460989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063101-A994-4635-AB37-C079F5E255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F6901F-0036-4903-8443-EED07A713D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422E4D-7093-413B-8943-5164C06BA395}"/>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D51B358F-B4C8-46CA-BFB3-840764F819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5D293A-EAAC-435E-A360-A49B56D46335}"/>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2319056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0000">
              <a:srgbClr val="EE96AD"/>
            </a:gs>
            <a:gs pos="36000">
              <a:srgbClr val="F4EDF9"/>
            </a:gs>
            <a:gs pos="0">
              <a:srgbClr val="EE96AD"/>
            </a:gs>
          </a:gsLst>
          <a:lin ang="30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48EC1B-1576-4B18-9580-C5A6EF062B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7FD173-484E-4E4E-892F-D967DB13B5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1EB92F-6E93-481B-B837-7CB7EF56D4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FCB5BDF9-956F-4836-8B9A-7110AE6A84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40D155-783A-43C2-A6CA-E98CDECFBF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D2E5D7-C996-4DBA-8AD6-6A6ED0B372F7}" type="slidenum">
              <a:rPr lang="en-US" smtClean="0"/>
              <a:t>‹#›</a:t>
            </a:fld>
            <a:endParaRPr lang="en-US"/>
          </a:p>
        </p:txBody>
      </p:sp>
    </p:spTree>
    <p:extLst>
      <p:ext uri="{BB962C8B-B14F-4D97-AF65-F5344CB8AC3E}">
        <p14:creationId xmlns:p14="http://schemas.microsoft.com/office/powerpoint/2010/main" val="1583462792"/>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7" Type="http://schemas.openxmlformats.org/officeDocument/2006/relationships/customXml" Target="../ink/ink3.xml"/><Relationship Id="rId2" Type="http://schemas.openxmlformats.org/officeDocument/2006/relationships/customXml" Target="../ink/ink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customXml" Target="../ink/ink2.xml"/><Relationship Id="rId4" Type="http://schemas.openxmlformats.org/officeDocument/2006/relationships/image" Target="../media/image4.png"/><Relationship Id="rId9"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customXml" Target="../ink/ink5.xml"/><Relationship Id="rId7" Type="http://schemas.openxmlformats.org/officeDocument/2006/relationships/image" Target="../media/image2.jpg"/><Relationship Id="rId2" Type="http://schemas.openxmlformats.org/officeDocument/2006/relationships/customXml" Target="../ink/ink4.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customXml" Target="../ink/ink6.xml"/><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customXml" Target="../ink/ink7.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9.xml"/><Relationship Id="rId4" Type="http://schemas.openxmlformats.org/officeDocument/2006/relationships/image" Target="NULL"/></Relationships>
</file>

<file path=ppt/slides/_rels/slide4.xml.rels><?xml version="1.0" encoding="UTF-8" standalone="yes"?>
<Relationships xmlns="http://schemas.openxmlformats.org/package/2006/relationships"><Relationship Id="rId3" Type="http://schemas.openxmlformats.org/officeDocument/2006/relationships/customXml" Target="../ink/ink11.xml"/><Relationship Id="rId7" Type="http://schemas.openxmlformats.org/officeDocument/2006/relationships/image" Target="../media/image3.jpg"/><Relationship Id="rId2" Type="http://schemas.openxmlformats.org/officeDocument/2006/relationships/customXml" Target="../ink/ink10.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ustomXml" Target="../ink/ink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customXml" Target="../ink/ink14.xml"/><Relationship Id="rId7" Type="http://schemas.openxmlformats.org/officeDocument/2006/relationships/image" Target="../media/image4.jpg"/><Relationship Id="rId2" Type="http://schemas.openxmlformats.org/officeDocument/2006/relationships/customXml" Target="../ink/ink1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customXml" Target="../ink/ink15.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customXml" Target="../ink/ink17.xml"/><Relationship Id="rId7" Type="http://schemas.openxmlformats.org/officeDocument/2006/relationships/image" Target="../media/image5.jpeg"/><Relationship Id="rId2" Type="http://schemas.openxmlformats.org/officeDocument/2006/relationships/customXml" Target="../ink/ink1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customXml" Target="../ink/ink18.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customXml" Target="../ink/ink20.xml"/><Relationship Id="rId2" Type="http://schemas.openxmlformats.org/officeDocument/2006/relationships/customXml" Target="../ink/ink19.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21.xml"/><Relationship Id="rId4" Type="http://schemas.openxmlformats.org/officeDocument/2006/relationships/image" Target="NULL"/></Relationships>
</file>

<file path=ppt/slides/_rels/slide8.xml.rels><?xml version="1.0" encoding="UTF-8" standalone="yes"?>
<Relationships xmlns="http://schemas.openxmlformats.org/package/2006/relationships"><Relationship Id="rId3" Type="http://schemas.openxmlformats.org/officeDocument/2006/relationships/customXml" Target="../ink/ink23.xml"/><Relationship Id="rId7" Type="http://schemas.openxmlformats.org/officeDocument/2006/relationships/image" Target="../media/image10.png"/><Relationship Id="rId2" Type="http://schemas.openxmlformats.org/officeDocument/2006/relationships/customXml" Target="../ink/ink2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ustomXml" Target="../ink/ink24.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customXml" Target="../ink/ink26.xml"/><Relationship Id="rId7" Type="http://schemas.openxmlformats.org/officeDocument/2006/relationships/image" Target="../media/image11.jpeg"/><Relationship Id="rId2" Type="http://schemas.openxmlformats.org/officeDocument/2006/relationships/customXml" Target="../ink/ink25.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customXml" Target="../ink/ink2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customXml" Target="../ink/ink29.xml"/><Relationship Id="rId2" Type="http://schemas.openxmlformats.org/officeDocument/2006/relationships/customXml" Target="../ink/ink28.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30.xml"/><Relationship Id="rId4" Type="http://schemas.openxmlformats.org/officeDocument/2006/relationships/image" Target="NULL"/></Relationships>
</file>

<file path=ppt/slides/_rels/slide11.xml.rels><?xml version="1.0" encoding="UTF-8" standalone="yes"?>
<Relationships xmlns="http://schemas.openxmlformats.org/package/2006/relationships"><Relationship Id="rId3" Type="http://schemas.openxmlformats.org/officeDocument/2006/relationships/customXml" Target="../ink/ink32.xml"/><Relationship Id="rId7" Type="http://schemas.openxmlformats.org/officeDocument/2006/relationships/image" Target="../media/image12.png"/><Relationship Id="rId2" Type="http://schemas.openxmlformats.org/officeDocument/2006/relationships/customXml" Target="../ink/ink3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customXml" Target="../ink/ink33.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customXml" Target="../ink/ink35.xml"/><Relationship Id="rId7" Type="http://schemas.openxmlformats.org/officeDocument/2006/relationships/image" Target="../media/image13.png"/><Relationship Id="rId2" Type="http://schemas.openxmlformats.org/officeDocument/2006/relationships/customXml" Target="../ink/ink3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ustomXml" Target="../ink/ink36.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customXml" Target="../ink/ink38.xml"/><Relationship Id="rId7" Type="http://schemas.openxmlformats.org/officeDocument/2006/relationships/image" Target="../media/image15.png"/><Relationship Id="rId2" Type="http://schemas.openxmlformats.org/officeDocument/2006/relationships/customXml" Target="../ink/ink37.xml"/><Relationship Id="rId1" Type="http://schemas.openxmlformats.org/officeDocument/2006/relationships/slideLayout" Target="../slideLayouts/slideLayout1.xml"/><Relationship Id="rId6" Type="http://schemas.openxmlformats.org/officeDocument/2006/relationships/image" Target="../media/image320.png"/><Relationship Id="rId5" Type="http://schemas.openxmlformats.org/officeDocument/2006/relationships/customXml" Target="../ink/ink39.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customXml" Target="../ink/ink41.xml"/><Relationship Id="rId2" Type="http://schemas.openxmlformats.org/officeDocument/2006/relationships/customXml" Target="../ink/ink40.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customXml" Target="../ink/ink4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customXml" Target="../ink/ink44.xml"/><Relationship Id="rId7" Type="http://schemas.openxmlformats.org/officeDocument/2006/relationships/image" Target="../media/image16.png"/><Relationship Id="rId2" Type="http://schemas.openxmlformats.org/officeDocument/2006/relationships/customXml" Target="../ink/ink4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ustomXml" Target="../ink/ink45.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customXml" Target="../ink/ink47.xml"/><Relationship Id="rId7" Type="http://schemas.openxmlformats.org/officeDocument/2006/relationships/image" Target="../media/image17.jpeg"/><Relationship Id="rId2" Type="http://schemas.openxmlformats.org/officeDocument/2006/relationships/customXml" Target="../ink/ink4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ustomXml" Target="../ink/ink48.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customXml" Target="../ink/ink50.xml"/><Relationship Id="rId7" Type="http://schemas.openxmlformats.org/officeDocument/2006/relationships/image" Target="../media/image18.jpg"/><Relationship Id="rId2" Type="http://schemas.openxmlformats.org/officeDocument/2006/relationships/customXml" Target="../ink/ink49.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customXml" Target="../ink/ink5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customXml" Target="../ink/ink53.xml"/><Relationship Id="rId7" Type="http://schemas.openxmlformats.org/officeDocument/2006/relationships/image" Target="../media/image19.jpeg"/><Relationship Id="rId2" Type="http://schemas.openxmlformats.org/officeDocument/2006/relationships/customXml" Target="../ink/ink5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customXml" Target="../ink/ink54.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customXml" Target="../ink/ink56.xml"/><Relationship Id="rId2" Type="http://schemas.openxmlformats.org/officeDocument/2006/relationships/customXml" Target="../ink/ink5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ustomXml" Target="../ink/ink5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customXml" Target="../ink/ink59.xml"/><Relationship Id="rId2" Type="http://schemas.openxmlformats.org/officeDocument/2006/relationships/customXml" Target="../ink/ink58.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60.xml"/><Relationship Id="rId4" Type="http://schemas.openxmlformats.org/officeDocument/2006/relationships/image" Target="NULL"/></Relationships>
</file>

<file path=ppt/slides/_rels/slide21.xml.rels><?xml version="1.0" encoding="UTF-8" standalone="yes"?>
<Relationships xmlns="http://schemas.openxmlformats.org/package/2006/relationships"><Relationship Id="rId3" Type="http://schemas.openxmlformats.org/officeDocument/2006/relationships/customXml" Target="../ink/ink62.xml"/><Relationship Id="rId7" Type="http://schemas.openxmlformats.org/officeDocument/2006/relationships/image" Target="../media/image20.jpg"/><Relationship Id="rId2" Type="http://schemas.openxmlformats.org/officeDocument/2006/relationships/customXml" Target="../ink/ink6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customXml" Target="../ink/ink63.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customXml" Target="../ink/ink65.xml"/><Relationship Id="rId7" Type="http://schemas.openxmlformats.org/officeDocument/2006/relationships/image" Target="../media/image21.jpg"/><Relationship Id="rId2" Type="http://schemas.openxmlformats.org/officeDocument/2006/relationships/customXml" Target="../ink/ink6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customXml" Target="../ink/ink66.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customXml" Target="../ink/ink68.xml"/><Relationship Id="rId7" Type="http://schemas.openxmlformats.org/officeDocument/2006/relationships/image" Target="../media/image22.jpg"/><Relationship Id="rId2" Type="http://schemas.openxmlformats.org/officeDocument/2006/relationships/customXml" Target="../ink/ink6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customXml" Target="../ink/ink69.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73000">
              <a:srgbClr val="EE96AD"/>
            </a:gs>
            <a:gs pos="36000">
              <a:srgbClr val="F4EDF9"/>
            </a:gs>
            <a:gs pos="0">
              <a:srgbClr val="EE96AD"/>
            </a:gs>
          </a:gsLst>
          <a:lin ang="3000000" scaled="0"/>
          <a:tileRect/>
        </a:gradFill>
        <a:effectLst/>
      </p:bgPr>
    </p:bg>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a:picLocks noRot="1" noChangeAspect="1" noEditPoints="1" noChangeArrowheads="1" noChangeShapeType="1"/>
              </p:cNvPicPr>
              <p:nvPr/>
            </p:nvPicPr>
            <p:blipFill>
              <a:blip r:embed="rId4"/>
              <a:stretch>
                <a:fillRect/>
              </a:stretch>
            </p:blipFill>
            <p:spPr>
              <a:xfrm>
                <a:off x="0" y="0"/>
                <a:ext cx="0" cy="0"/>
              </a:xfrm>
              <a:prstGeom prst="rect">
                <a:avLst/>
              </a:prstGeom>
            </p:spPr>
          </p:pic>
        </mc:Fallback>
      </mc:AlternateContent>
      <p:sp>
        <p:nvSpPr>
          <p:cNvPr id="22" name="Rectangle: Rounded Corners 21">
            <a:extLst>
              <a:ext uri="{FF2B5EF4-FFF2-40B4-BE49-F238E27FC236}">
                <a16:creationId xmlns:a16="http://schemas.microsoft.com/office/drawing/2014/main" id="{CC52FE46-B9E6-4B6A-AFC9-273CE6C44CF6}"/>
              </a:ext>
            </a:extLst>
          </p:cNvPr>
          <p:cNvSpPr/>
          <p:nvPr/>
        </p:nvSpPr>
        <p:spPr>
          <a:xfrm>
            <a:off x="975358" y="526203"/>
            <a:ext cx="10241280" cy="1345196"/>
          </a:xfrm>
          <a:prstGeom prst="roundRect">
            <a:avLst/>
          </a:prstGeom>
          <a:gradFill flip="none" rotWithShape="1">
            <a:gsLst>
              <a:gs pos="44200">
                <a:schemeClr val="accent6">
                  <a:lumMod val="40000"/>
                  <a:lumOff val="60000"/>
                </a:schemeClr>
              </a:gs>
              <a:gs pos="10000">
                <a:srgbClr val="77B046"/>
              </a:gs>
              <a:gs pos="82000">
                <a:srgbClr val="77B046"/>
              </a:gs>
            </a:gsLst>
            <a:lin ang="2700000" scaled="1"/>
            <a:tileRect/>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200" b="1" dirty="0">
              <a:solidFill>
                <a:srgbClr val="E4567B"/>
              </a:solidFill>
            </a:endParaRPr>
          </a:p>
        </p:txBody>
      </p:sp>
      <p:sp>
        <p:nvSpPr>
          <p:cNvPr id="16" name="Rectangle 12">
            <a:extLst>
              <a:ext uri="{FF2B5EF4-FFF2-40B4-BE49-F238E27FC236}">
                <a16:creationId xmlns:a16="http://schemas.microsoft.com/office/drawing/2014/main" id="{D52A9034-A0E4-49C3-89AF-F5FF841DE90C}"/>
              </a:ext>
            </a:extLst>
          </p:cNvPr>
          <p:cNvSpPr>
            <a:spLocks noChangeArrowheads="1"/>
          </p:cNvSpPr>
          <p:nvPr/>
        </p:nvSpPr>
        <p:spPr bwMode="auto">
          <a:xfrm>
            <a:off x="858982" y="660278"/>
            <a:ext cx="1035765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n-US" sz="3200" b="1" dirty="0">
                <a:solidFill>
                  <a:srgbClr val="360012"/>
                </a:solidFill>
                <a:latin typeface="Cambria" panose="02040503050406030204" pitchFamily="18" charset="0"/>
                <a:ea typeface="Cambria" panose="02040503050406030204" pitchFamily="18" charset="0"/>
              </a:rPr>
              <a:t>Chapter 9:</a:t>
            </a:r>
          </a:p>
          <a:p>
            <a:pPr algn="ctr"/>
            <a:r>
              <a:rPr lang="en-US" sz="2800" b="1" dirty="0">
                <a:solidFill>
                  <a:srgbClr val="360012"/>
                </a:solidFill>
                <a:latin typeface="Cambria" panose="02040503050406030204" pitchFamily="18" charset="0"/>
                <a:ea typeface="Cambria" panose="02040503050406030204" pitchFamily="18" charset="0"/>
              </a:rPr>
              <a:t>I2C </a:t>
            </a:r>
            <a:r>
              <a:rPr lang="en-US" sz="2800" b="1">
                <a:solidFill>
                  <a:srgbClr val="360012"/>
                </a:solidFill>
                <a:latin typeface="Cambria" panose="02040503050406030204" pitchFamily="18" charset="0"/>
                <a:ea typeface="Cambria" panose="02040503050406030204" pitchFamily="18" charset="0"/>
              </a:rPr>
              <a:t>and DAC </a:t>
            </a:r>
            <a:r>
              <a:rPr lang="en-US" sz="2800" b="1" dirty="0">
                <a:solidFill>
                  <a:srgbClr val="360012"/>
                </a:solidFill>
                <a:latin typeface="Cambria" panose="02040503050406030204" pitchFamily="18" charset="0"/>
                <a:ea typeface="Cambria" panose="02040503050406030204" pitchFamily="18" charset="0"/>
              </a:rPr>
              <a:t>Interfacing and Programming</a:t>
            </a:r>
          </a:p>
        </p:txBody>
      </p:sp>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5">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6"/>
                <a:stretch>
                  <a:fillRect/>
                </a:stretch>
              </p:blipFill>
              <p:spPr>
                <a:xfrm>
                  <a:off x="5051825" y="114795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8"/>
                <a:stretch>
                  <a:fillRect/>
                </a:stretch>
              </p:blipFill>
              <p:spPr>
                <a:xfrm>
                  <a:off x="5047505" y="112754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8" name="Rectangle 15">
            <a:extLst>
              <a:ext uri="{FF2B5EF4-FFF2-40B4-BE49-F238E27FC236}">
                <a16:creationId xmlns:a16="http://schemas.microsoft.com/office/drawing/2014/main" id="{AD8F47F9-58C6-4BB0-BFFA-3D12689823C0}"/>
              </a:ext>
            </a:extLst>
          </p:cNvPr>
          <p:cNvSpPr>
            <a:spLocks noChangeArrowheads="1"/>
          </p:cNvSpPr>
          <p:nvPr/>
        </p:nvSpPr>
        <p:spPr bwMode="auto">
          <a:xfrm>
            <a:off x="975359" y="3115942"/>
            <a:ext cx="7115067"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n-US" sz="3600" b="1" dirty="0">
                <a:solidFill>
                  <a:srgbClr val="BE1F47"/>
                </a:solidFill>
              </a:rPr>
              <a:t>Raspberry Pi Pico</a:t>
            </a:r>
          </a:p>
          <a:p>
            <a:pPr algn="ctr"/>
            <a:r>
              <a:rPr lang="en-US" sz="3600" b="1" dirty="0">
                <a:solidFill>
                  <a:srgbClr val="BE1F47"/>
                </a:solidFill>
              </a:rPr>
              <a:t> Interfacing and Programming </a:t>
            </a:r>
          </a:p>
          <a:p>
            <a:pPr algn="ctr"/>
            <a:r>
              <a:rPr lang="en-US" sz="3600" b="1" dirty="0">
                <a:solidFill>
                  <a:srgbClr val="BE1F47"/>
                </a:solidFill>
              </a:rPr>
              <a:t>with </a:t>
            </a:r>
            <a:r>
              <a:rPr lang="en-US" sz="3600" b="1" dirty="0" err="1">
                <a:solidFill>
                  <a:srgbClr val="BE1F47"/>
                </a:solidFill>
              </a:rPr>
              <a:t>MicroPython</a:t>
            </a:r>
            <a:endParaRPr lang="en-US" sz="3600" dirty="0">
              <a:solidFill>
                <a:srgbClr val="BE1F47"/>
              </a:solidFill>
            </a:endParaRPr>
          </a:p>
        </p:txBody>
      </p:sp>
      <p:sp>
        <p:nvSpPr>
          <p:cNvPr id="39" name="Rectangle 18">
            <a:extLst>
              <a:ext uri="{FF2B5EF4-FFF2-40B4-BE49-F238E27FC236}">
                <a16:creationId xmlns:a16="http://schemas.microsoft.com/office/drawing/2014/main" id="{1B8B6606-A3D7-444F-9503-C7EE14C919F8}"/>
              </a:ext>
            </a:extLst>
          </p:cNvPr>
          <p:cNvSpPr>
            <a:spLocks noChangeArrowheads="1"/>
          </p:cNvSpPr>
          <p:nvPr/>
        </p:nvSpPr>
        <p:spPr bwMode="auto">
          <a:xfrm>
            <a:off x="975359" y="5996745"/>
            <a:ext cx="7115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altLang="en-US" sz="2000" b="1">
                <a:solidFill>
                  <a:srgbClr val="360012"/>
                </a:solidFill>
                <a:latin typeface="Calibri" panose="020F0502020204030204" pitchFamily="34" charset="0"/>
                <a:ea typeface="Calibri" panose="020F0502020204030204" pitchFamily="34" charset="0"/>
                <a:cs typeface="Arial" panose="020B0604020202020204" pitchFamily="34" charset="0"/>
              </a:rPr>
              <a:t>www.MicroDigitalEd.com</a:t>
            </a:r>
            <a:endParaRPr lang="en-US" altLang="en-US" sz="2000" b="1" dirty="0">
              <a:solidFill>
                <a:srgbClr val="360012"/>
              </a:solidFill>
              <a:latin typeface="Calibri" panose="020F0502020204030204" pitchFamily="34"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68567D47-26BD-B5D2-168C-78A0ED1EC37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90426" y="2373338"/>
            <a:ext cx="3058810" cy="3958459"/>
          </a:xfrm>
          <a:prstGeom prst="rect">
            <a:avLst/>
          </a:prstGeom>
        </p:spPr>
      </p:pic>
    </p:spTree>
    <p:extLst>
      <p:ext uri="{BB962C8B-B14F-4D97-AF65-F5344CB8AC3E}">
        <p14:creationId xmlns:p14="http://schemas.microsoft.com/office/powerpoint/2010/main" val="223581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barn(inVertical)">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6" grpId="0"/>
      <p:bldP spid="38" grpId="0"/>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9-1: I2C Bus Characteristics</a:t>
            </a:r>
            <a:endParaRPr lang="en-US" sz="2400" dirty="0">
              <a:solidFill>
                <a:srgbClr val="360012"/>
              </a:solidFill>
            </a:endParaRPr>
          </a:p>
        </p:txBody>
      </p:sp>
      <p:pic>
        <p:nvPicPr>
          <p:cNvPr id="13" name="Picture 12">
            <a:extLst>
              <a:ext uri="{FF2B5EF4-FFF2-40B4-BE49-F238E27FC236}">
                <a16:creationId xmlns:a16="http://schemas.microsoft.com/office/drawing/2014/main" id="{2B29CA5E-1E76-3984-1A5A-10B9B2D691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62139" y="2240452"/>
            <a:ext cx="8379464" cy="3340760"/>
          </a:xfrm>
          <a:prstGeom prst="rect">
            <a:avLst/>
          </a:prstGeom>
        </p:spPr>
      </p:pic>
    </p:spTree>
    <p:extLst>
      <p:ext uri="{BB962C8B-B14F-4D97-AF65-F5344CB8AC3E}">
        <p14:creationId xmlns:p14="http://schemas.microsoft.com/office/powerpoint/2010/main" val="170935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9-1</a:t>
            </a:r>
            <a:endParaRPr lang="en-US" sz="2400" dirty="0">
              <a:solidFill>
                <a:srgbClr val="BE1F47"/>
              </a:solidFill>
            </a:endParaRPr>
          </a:p>
        </p:txBody>
      </p:sp>
      <p:sp>
        <p:nvSpPr>
          <p:cNvPr id="16" name="TextBox 15">
            <a:extLst>
              <a:ext uri="{FF2B5EF4-FFF2-40B4-BE49-F238E27FC236}">
                <a16:creationId xmlns:a16="http://schemas.microsoft.com/office/drawing/2014/main" id="{70059A2D-C779-A4F2-8060-7AA6C2CFB49C}"/>
              </a:ext>
            </a:extLst>
          </p:cNvPr>
          <p:cNvSpPr txBox="1"/>
          <p:nvPr/>
        </p:nvSpPr>
        <p:spPr>
          <a:xfrm>
            <a:off x="991830" y="1501160"/>
            <a:ext cx="9833486" cy="865173"/>
          </a:xfrm>
          <a:prstGeom prst="rect">
            <a:avLst/>
          </a:prstGeom>
          <a:noFill/>
        </p:spPr>
        <p:txBody>
          <a:bodyPr wrap="square">
            <a:spAutoFit/>
          </a:bodyPr>
          <a:lstStyle/>
          <a:p>
            <a:pPr algn="just">
              <a:lnSpc>
                <a:spcPct val="107000"/>
              </a:lnSpc>
              <a:spcAft>
                <a:spcPts val="800"/>
              </a:spcAft>
            </a:pPr>
            <a:r>
              <a:rPr lang="en-US" sz="2400" b="1">
                <a:solidFill>
                  <a:srgbClr val="360012"/>
                </a:solidFill>
                <a:latin typeface="Calibri" panose="020F0502020204030204" pitchFamily="34" charset="0"/>
                <a:ea typeface="Calibri" panose="020F0502020204030204" pitchFamily="34" charset="0"/>
                <a:cs typeface="Times New Roman" panose="02020603050405020304" pitchFamily="18" charset="0"/>
              </a:rPr>
              <a:t>Give an example to show how a device (node) can use more than one mode of operation.</a:t>
            </a:r>
            <a:endParaRPr lang="en-US" sz="2400" b="1" dirty="0">
              <a:solidFill>
                <a:srgbClr val="36001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177B40DE-839A-F667-AA93-58A64E15F2D7}"/>
              </a:ext>
            </a:extLst>
          </p:cNvPr>
          <p:cNvSpPr txBox="1"/>
          <p:nvPr/>
        </p:nvSpPr>
        <p:spPr>
          <a:xfrm>
            <a:off x="-1" y="3035949"/>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sp>
        <p:nvSpPr>
          <p:cNvPr id="18" name="TextBox 17">
            <a:extLst>
              <a:ext uri="{FF2B5EF4-FFF2-40B4-BE49-F238E27FC236}">
                <a16:creationId xmlns:a16="http://schemas.microsoft.com/office/drawing/2014/main" id="{AE8C6334-343C-5FD3-8C69-3B5586441895}"/>
              </a:ext>
            </a:extLst>
          </p:cNvPr>
          <p:cNvSpPr txBox="1"/>
          <p:nvPr/>
        </p:nvSpPr>
        <p:spPr>
          <a:xfrm>
            <a:off x="991830" y="3927304"/>
            <a:ext cx="9833486" cy="1200329"/>
          </a:xfrm>
          <a:prstGeom prst="rect">
            <a:avLst/>
          </a:prstGeom>
          <a:noFill/>
        </p:spPr>
        <p:txBody>
          <a:bodyPr wrap="square">
            <a:spAutoFit/>
          </a:bodyPr>
          <a:lstStyle/>
          <a:p>
            <a:r>
              <a:rPr lang="en-US" sz="2400" b="1">
                <a:solidFill>
                  <a:srgbClr val="360012"/>
                </a:solidFill>
              </a:rPr>
              <a:t>If you connect a microcontroller to an EEPROM with I2C, the microcontroller does main transmit operation to write to EEPROM and main receive operation to read from EEPROM.</a:t>
            </a:r>
            <a:endParaRPr lang="en-US" sz="2400" b="1" dirty="0">
              <a:solidFill>
                <a:srgbClr val="360012"/>
              </a:solidFill>
            </a:endParaRPr>
          </a:p>
        </p:txBody>
      </p:sp>
    </p:spTree>
    <p:extLst>
      <p:ext uri="{BB962C8B-B14F-4D97-AF65-F5344CB8AC3E}">
        <p14:creationId xmlns:p14="http://schemas.microsoft.com/office/powerpoint/2010/main" val="51933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6" grpId="0"/>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9-2: I2C Bit Format</a:t>
            </a:r>
            <a:endParaRPr lang="en-US" sz="2400" dirty="0">
              <a:solidFill>
                <a:srgbClr val="360012"/>
              </a:solidFill>
            </a:endParaRPr>
          </a:p>
        </p:txBody>
      </p:sp>
      <p:pic>
        <p:nvPicPr>
          <p:cNvPr id="14" name="Picture 13">
            <a:extLst>
              <a:ext uri="{FF2B5EF4-FFF2-40B4-BE49-F238E27FC236}">
                <a16:creationId xmlns:a16="http://schemas.microsoft.com/office/drawing/2014/main" id="{01DDAF43-9C34-3B50-46D7-33A3FB31DF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38779" y="2112639"/>
            <a:ext cx="8626184" cy="3536112"/>
          </a:xfrm>
          <a:prstGeom prst="rect">
            <a:avLst/>
          </a:prstGeom>
        </p:spPr>
      </p:pic>
    </p:spTree>
    <p:extLst>
      <p:ext uri="{BB962C8B-B14F-4D97-AF65-F5344CB8AC3E}">
        <p14:creationId xmlns:p14="http://schemas.microsoft.com/office/powerpoint/2010/main" val="725097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arn(inVertical)">
                                      <p:cBhvr>
                                        <p:cTn id="10" dur="500"/>
                                        <p:tgtEl>
                                          <p:spTgt spid="2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9-3: START and STOP Conditions in I2C</a:t>
            </a:r>
            <a:endParaRPr lang="en-US" sz="2400" dirty="0">
              <a:solidFill>
                <a:srgbClr val="360012"/>
              </a:solidFill>
            </a:endParaRPr>
          </a:p>
        </p:txBody>
      </p:sp>
      <p:pic>
        <p:nvPicPr>
          <p:cNvPr id="13" name="Picture 12">
            <a:extLst>
              <a:ext uri="{FF2B5EF4-FFF2-40B4-BE49-F238E27FC236}">
                <a16:creationId xmlns:a16="http://schemas.microsoft.com/office/drawing/2014/main" id="{1EFE3964-936B-E1DB-D57E-135DB87B1C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94124" y="2498532"/>
            <a:ext cx="8548115" cy="2795030"/>
          </a:xfrm>
          <a:prstGeom prst="rect">
            <a:avLst/>
          </a:prstGeom>
        </p:spPr>
      </p:pic>
    </p:spTree>
    <p:extLst>
      <p:ext uri="{BB962C8B-B14F-4D97-AF65-F5344CB8AC3E}">
        <p14:creationId xmlns:p14="http://schemas.microsoft.com/office/powerpoint/2010/main" val="331946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Horizontal)">
                                      <p:cBhvr>
                                        <p:cTn id="7" dur="500"/>
                                        <p:tgtEl>
                                          <p:spTgt spid="13"/>
                                        </p:tgtEl>
                                      </p:cBhvr>
                                    </p:animEffect>
                                  </p:childTnLst>
                                </p:cTn>
                              </p:par>
                              <p:par>
                                <p:cTn id="8" presetID="16" presetClass="entr" presetSubtype="26"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arn(inHorizontal)">
                                      <p:cBhvr>
                                        <p:cTn id="10" dur="500"/>
                                        <p:tgtEl>
                                          <p:spTgt spid="26"/>
                                        </p:tgtEl>
                                      </p:cBhvr>
                                    </p:animEffect>
                                  </p:childTnLst>
                                </p:cTn>
                              </p:par>
                              <p:par>
                                <p:cTn id="11" presetID="16" presetClass="entr" presetSubtype="26"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Horizontal)">
                                      <p:cBhvr>
                                        <p:cTn id="13" dur="500"/>
                                        <p:tgtEl>
                                          <p:spTgt spid="4"/>
                                        </p:tgtEl>
                                      </p:cBhvr>
                                    </p:animEffect>
                                  </p:childTnLst>
                                </p:cTn>
                              </p:par>
                              <p:par>
                                <p:cTn id="14" presetID="16" presetClass="entr" presetSubtype="2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Figure9-4: REPEATED START Condition</a:t>
            </a:r>
            <a:endParaRPr lang="en-US" sz="2400" dirty="0">
              <a:solidFill>
                <a:srgbClr val="360012"/>
              </a:solidFill>
            </a:endParaRPr>
          </a:p>
        </p:txBody>
      </p:sp>
      <p:pic>
        <p:nvPicPr>
          <p:cNvPr id="14" name="Picture 13">
            <a:extLst>
              <a:ext uri="{FF2B5EF4-FFF2-40B4-BE49-F238E27FC236}">
                <a16:creationId xmlns:a16="http://schemas.microsoft.com/office/drawing/2014/main" id="{7EB382EB-B0AF-C0FA-7232-C3C65E09474A}"/>
              </a:ext>
            </a:extLst>
          </p:cNvPr>
          <p:cNvPicPr>
            <a:picLocks noChangeAspect="1"/>
          </p:cNvPicPr>
          <p:nvPr/>
        </p:nvPicPr>
        <p:blipFill>
          <a:blip r:embed="rId7" cstate="print"/>
          <a:stretch>
            <a:fillRect/>
          </a:stretch>
        </p:blipFill>
        <p:spPr>
          <a:xfrm>
            <a:off x="1361730" y="2376897"/>
            <a:ext cx="8734880" cy="2652296"/>
          </a:xfrm>
          <a:prstGeom prst="rect">
            <a:avLst/>
          </a:prstGeom>
        </p:spPr>
      </p:pic>
    </p:spTree>
    <p:extLst>
      <p:ext uri="{BB962C8B-B14F-4D97-AF65-F5344CB8AC3E}">
        <p14:creationId xmlns:p14="http://schemas.microsoft.com/office/powerpoint/2010/main" val="67581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9-2</a:t>
            </a:r>
            <a:endParaRPr lang="en-US" sz="2400" dirty="0">
              <a:solidFill>
                <a:srgbClr val="BE1F47"/>
              </a:solidFill>
            </a:endParaRPr>
          </a:p>
        </p:txBody>
      </p:sp>
      <p:sp>
        <p:nvSpPr>
          <p:cNvPr id="16" name="TextBox 15">
            <a:extLst>
              <a:ext uri="{FF2B5EF4-FFF2-40B4-BE49-F238E27FC236}">
                <a16:creationId xmlns:a16="http://schemas.microsoft.com/office/drawing/2014/main" id="{70059A2D-C779-A4F2-8060-7AA6C2CFB49C}"/>
              </a:ext>
            </a:extLst>
          </p:cNvPr>
          <p:cNvSpPr txBox="1"/>
          <p:nvPr/>
        </p:nvSpPr>
        <p:spPr>
          <a:xfrm>
            <a:off x="991830" y="1501160"/>
            <a:ext cx="9833486" cy="865173"/>
          </a:xfrm>
          <a:prstGeom prst="rect">
            <a:avLst/>
          </a:prstGeom>
          <a:noFill/>
        </p:spPr>
        <p:txBody>
          <a:bodyPr wrap="square">
            <a:spAutoFit/>
          </a:bodyPr>
          <a:lstStyle/>
          <a:p>
            <a:pPr algn="just">
              <a:lnSpc>
                <a:spcPct val="107000"/>
              </a:lnSpc>
              <a:spcAft>
                <a:spcPts val="800"/>
              </a:spcAft>
            </a:pPr>
            <a:r>
              <a:rPr lang="en-US" sz="2400" b="1" dirty="0">
                <a:solidFill>
                  <a:srgbClr val="360012"/>
                </a:solidFill>
                <a:latin typeface="Calibri" panose="020F0502020204030204" pitchFamily="34" charset="0"/>
                <a:ea typeface="Calibri" panose="020F0502020204030204" pitchFamily="34" charset="0"/>
                <a:cs typeface="Times New Roman" panose="02020603050405020304" pitchFamily="18" charset="0"/>
              </a:rPr>
              <a:t>Give an example to show when a main must use the RESTART condition. What will happen if the main does not use it?</a:t>
            </a:r>
          </a:p>
        </p:txBody>
      </p:sp>
      <p:sp>
        <p:nvSpPr>
          <p:cNvPr id="17" name="TextBox 16">
            <a:extLst>
              <a:ext uri="{FF2B5EF4-FFF2-40B4-BE49-F238E27FC236}">
                <a16:creationId xmlns:a16="http://schemas.microsoft.com/office/drawing/2014/main" id="{177B40DE-839A-F667-AA93-58A64E15F2D7}"/>
              </a:ext>
            </a:extLst>
          </p:cNvPr>
          <p:cNvSpPr txBox="1"/>
          <p:nvPr/>
        </p:nvSpPr>
        <p:spPr>
          <a:xfrm>
            <a:off x="-1" y="2537183"/>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sp>
        <p:nvSpPr>
          <p:cNvPr id="18" name="TextBox 17">
            <a:extLst>
              <a:ext uri="{FF2B5EF4-FFF2-40B4-BE49-F238E27FC236}">
                <a16:creationId xmlns:a16="http://schemas.microsoft.com/office/drawing/2014/main" id="{AE8C6334-343C-5FD3-8C69-3B5586441895}"/>
              </a:ext>
            </a:extLst>
          </p:cNvPr>
          <p:cNvSpPr txBox="1"/>
          <p:nvPr/>
        </p:nvSpPr>
        <p:spPr>
          <a:xfrm>
            <a:off x="991830" y="3428538"/>
            <a:ext cx="9833486" cy="2862322"/>
          </a:xfrm>
          <a:prstGeom prst="rect">
            <a:avLst/>
          </a:prstGeom>
          <a:noFill/>
        </p:spPr>
        <p:txBody>
          <a:bodyPr wrap="square">
            <a:spAutoFit/>
          </a:bodyPr>
          <a:lstStyle/>
          <a:p>
            <a:r>
              <a:rPr lang="en-US" sz="2000" b="1" dirty="0">
                <a:solidFill>
                  <a:srgbClr val="360012"/>
                </a:solidFill>
              </a:rPr>
              <a:t>If you connect two microcontrollers (</a:t>
            </a:r>
            <a:r>
              <a:rPr lang="en-US" sz="2000" b="1" dirty="0" err="1">
                <a:solidFill>
                  <a:srgbClr val="360012"/>
                </a:solidFill>
              </a:rPr>
              <a:t>uA</a:t>
            </a:r>
            <a:r>
              <a:rPr lang="en-US" sz="2000" b="1" dirty="0">
                <a:solidFill>
                  <a:srgbClr val="360012"/>
                </a:solidFill>
              </a:rPr>
              <a:t> and </a:t>
            </a:r>
            <a:r>
              <a:rPr lang="en-US" sz="2000" b="1" dirty="0" err="1">
                <a:solidFill>
                  <a:srgbClr val="360012"/>
                </a:solidFill>
              </a:rPr>
              <a:t>uB</a:t>
            </a:r>
            <a:r>
              <a:rPr lang="en-US" sz="2000" b="1" dirty="0">
                <a:solidFill>
                  <a:srgbClr val="360012"/>
                </a:solidFill>
              </a:rPr>
              <a:t>) and an EEPROM with I2C, the </a:t>
            </a:r>
            <a:r>
              <a:rPr lang="en-US" sz="2000" b="1" dirty="0" err="1">
                <a:solidFill>
                  <a:srgbClr val="360012"/>
                </a:solidFill>
              </a:rPr>
              <a:t>uA</a:t>
            </a:r>
            <a:r>
              <a:rPr lang="en-US" sz="2000" b="1" dirty="0">
                <a:solidFill>
                  <a:srgbClr val="360012"/>
                </a:solidFill>
              </a:rPr>
              <a:t> wants to display the sum of the contents at addresses 0x34 and 0x35 of a serial EEPROM. Let’s see what may happen if the </a:t>
            </a:r>
            <a:r>
              <a:rPr lang="en-US" sz="2000" b="1" dirty="0" err="1">
                <a:solidFill>
                  <a:srgbClr val="360012"/>
                </a:solidFill>
              </a:rPr>
              <a:t>uA</a:t>
            </a:r>
            <a:r>
              <a:rPr lang="en-US" sz="2000" b="1" dirty="0">
                <a:solidFill>
                  <a:srgbClr val="360012"/>
                </a:solidFill>
              </a:rPr>
              <a:t> does not use a RESTART condition. </a:t>
            </a:r>
            <a:r>
              <a:rPr lang="en-US" sz="2000" b="1" dirty="0" err="1">
                <a:solidFill>
                  <a:srgbClr val="360012"/>
                </a:solidFill>
              </a:rPr>
              <a:t>uA</a:t>
            </a:r>
            <a:r>
              <a:rPr lang="en-US" sz="2000" b="1" dirty="0">
                <a:solidFill>
                  <a:srgbClr val="360012"/>
                </a:solidFill>
              </a:rPr>
              <a:t> transmits a START condition, reads the content of address 0x34 of EEPROM, and sends a STOP condition to release the bus. Before </a:t>
            </a:r>
            <a:r>
              <a:rPr lang="en-US" sz="2000" b="1" dirty="0" err="1">
                <a:solidFill>
                  <a:srgbClr val="360012"/>
                </a:solidFill>
              </a:rPr>
              <a:t>uA</a:t>
            </a:r>
            <a:r>
              <a:rPr lang="en-US" sz="2000" b="1" dirty="0">
                <a:solidFill>
                  <a:srgbClr val="360012"/>
                </a:solidFill>
              </a:rPr>
              <a:t> reads the contents of address 0x35, the </a:t>
            </a:r>
            <a:r>
              <a:rPr lang="en-US" sz="2000" b="1" dirty="0" err="1">
                <a:solidFill>
                  <a:srgbClr val="360012"/>
                </a:solidFill>
              </a:rPr>
              <a:t>uB</a:t>
            </a:r>
            <a:r>
              <a:rPr lang="en-US" sz="2000" b="1" dirty="0">
                <a:solidFill>
                  <a:srgbClr val="360012"/>
                </a:solidFill>
              </a:rPr>
              <a:t> seizes the bus and changes the contents of addresses 0x34 and 0x35 of the EEPROM. Then </a:t>
            </a:r>
            <a:r>
              <a:rPr lang="en-US" sz="2000" b="1" dirty="0" err="1">
                <a:solidFill>
                  <a:srgbClr val="360012"/>
                </a:solidFill>
              </a:rPr>
              <a:t>uA</a:t>
            </a:r>
            <a:r>
              <a:rPr lang="en-US" sz="2000" b="1" dirty="0">
                <a:solidFill>
                  <a:srgbClr val="360012"/>
                </a:solidFill>
              </a:rPr>
              <a:t> reads the content of address 0x35, adds it to the last content of address 0x34, and displays the result to LCD. The result on the LCD is neither the sum of old values of address 0x34 and 0x35 nor the sum of the new values of the EEPROM!</a:t>
            </a:r>
          </a:p>
        </p:txBody>
      </p:sp>
    </p:spTree>
    <p:extLst>
      <p:ext uri="{BB962C8B-B14F-4D97-AF65-F5344CB8AC3E}">
        <p14:creationId xmlns:p14="http://schemas.microsoft.com/office/powerpoint/2010/main" val="2749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9-5: Byte Format in I2C</a:t>
            </a:r>
            <a:endParaRPr lang="en-US" sz="2400" dirty="0">
              <a:solidFill>
                <a:srgbClr val="360012"/>
              </a:solidFill>
            </a:endParaRPr>
          </a:p>
        </p:txBody>
      </p:sp>
      <p:pic>
        <p:nvPicPr>
          <p:cNvPr id="13" name="Picture 12">
            <a:extLst>
              <a:ext uri="{FF2B5EF4-FFF2-40B4-BE49-F238E27FC236}">
                <a16:creationId xmlns:a16="http://schemas.microsoft.com/office/drawing/2014/main" id="{BF6B031B-C77D-3563-84AC-4DFB85A7117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04899" y="1987853"/>
            <a:ext cx="8726566" cy="3568857"/>
          </a:xfrm>
          <a:prstGeom prst="rect">
            <a:avLst/>
          </a:prstGeom>
        </p:spPr>
      </p:pic>
    </p:spTree>
    <p:extLst>
      <p:ext uri="{BB962C8B-B14F-4D97-AF65-F5344CB8AC3E}">
        <p14:creationId xmlns:p14="http://schemas.microsoft.com/office/powerpoint/2010/main" val="89052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450797" cy="461665"/>
          </a:xfrm>
          <a:prstGeom prst="rect">
            <a:avLst/>
          </a:prstGeom>
          <a:noFill/>
        </p:spPr>
        <p:txBody>
          <a:bodyPr wrap="square" rtlCol="0">
            <a:spAutoFit/>
          </a:bodyPr>
          <a:lstStyle/>
          <a:p>
            <a:r>
              <a:rPr lang="en-US" sz="2400" b="1">
                <a:solidFill>
                  <a:srgbClr val="360012"/>
                </a:solidFill>
              </a:rPr>
              <a:t>Figure 9-6: Address Byte Format in I2C</a:t>
            </a:r>
            <a:endParaRPr lang="en-US" sz="2400" dirty="0">
              <a:solidFill>
                <a:srgbClr val="360012"/>
              </a:solidFill>
            </a:endParaRPr>
          </a:p>
        </p:txBody>
      </p:sp>
      <p:pic>
        <p:nvPicPr>
          <p:cNvPr id="11" name="Picture 10">
            <a:extLst>
              <a:ext uri="{FF2B5EF4-FFF2-40B4-BE49-F238E27FC236}">
                <a16:creationId xmlns:a16="http://schemas.microsoft.com/office/drawing/2014/main" id="{C13A4771-5D32-18B5-DE8F-5697D261B0C6}"/>
              </a:ext>
            </a:extLst>
          </p:cNvPr>
          <p:cNvPicPr>
            <a:picLocks noChangeAspect="1"/>
          </p:cNvPicPr>
          <p:nvPr/>
        </p:nvPicPr>
        <p:blipFill>
          <a:blip r:embed="rId7" cstate="print"/>
          <a:stretch>
            <a:fillRect/>
          </a:stretch>
        </p:blipFill>
        <p:spPr>
          <a:xfrm>
            <a:off x="561129" y="2435069"/>
            <a:ext cx="11069741" cy="2546324"/>
          </a:xfrm>
          <a:prstGeom prst="rect">
            <a:avLst/>
          </a:prstGeom>
          <a:ln w="28575">
            <a:solidFill>
              <a:srgbClr val="BE1F47"/>
            </a:solidFill>
          </a:ln>
          <a:effectLst>
            <a:outerShdw blurRad="63500" sx="102000" sy="102000" algn="ctr" rotWithShape="0">
              <a:srgbClr val="360012">
                <a:alpha val="40000"/>
              </a:srgbClr>
            </a:outerShdw>
          </a:effectLst>
        </p:spPr>
      </p:pic>
    </p:spTree>
    <p:extLst>
      <p:ext uri="{BB962C8B-B14F-4D97-AF65-F5344CB8AC3E}">
        <p14:creationId xmlns:p14="http://schemas.microsoft.com/office/powerpoint/2010/main" val="283258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500"/>
                                        <p:tgtEl>
                                          <p:spTgt spid="11"/>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500"/>
                                        <p:tgtEl>
                                          <p:spTgt spid="5"/>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9-3</a:t>
            </a:r>
            <a:endParaRPr lang="en-US" sz="2400" dirty="0">
              <a:solidFill>
                <a:srgbClr val="BE1F47"/>
              </a:solidFill>
            </a:endParaRPr>
          </a:p>
        </p:txBody>
      </p:sp>
      <p:sp>
        <p:nvSpPr>
          <p:cNvPr id="16" name="TextBox 15">
            <a:extLst>
              <a:ext uri="{FF2B5EF4-FFF2-40B4-BE49-F238E27FC236}">
                <a16:creationId xmlns:a16="http://schemas.microsoft.com/office/drawing/2014/main" id="{70059A2D-C779-A4F2-8060-7AA6C2CFB49C}"/>
              </a:ext>
            </a:extLst>
          </p:cNvPr>
          <p:cNvSpPr txBox="1"/>
          <p:nvPr/>
        </p:nvSpPr>
        <p:spPr>
          <a:xfrm>
            <a:off x="991830" y="1501160"/>
            <a:ext cx="9833486" cy="1260345"/>
          </a:xfrm>
          <a:prstGeom prst="rect">
            <a:avLst/>
          </a:prstGeom>
          <a:noFill/>
        </p:spPr>
        <p:txBody>
          <a:bodyPr wrap="square">
            <a:spAutoFit/>
          </a:bodyPr>
          <a:lstStyle/>
          <a:p>
            <a:pPr algn="just">
              <a:lnSpc>
                <a:spcPct val="107000"/>
              </a:lnSpc>
              <a:spcAft>
                <a:spcPts val="800"/>
              </a:spcAft>
            </a:pPr>
            <a:r>
              <a:rPr lang="en-US" sz="2400" b="1" dirty="0">
                <a:solidFill>
                  <a:srgbClr val="360012"/>
                </a:solidFill>
                <a:latin typeface="Calibri" panose="020F0502020204030204" pitchFamily="34" charset="0"/>
                <a:ea typeface="Calibri" panose="020F0502020204030204" pitchFamily="34" charset="0"/>
                <a:cs typeface="Times New Roman" panose="02020603050405020304" pitchFamily="18" charset="0"/>
              </a:rPr>
              <a:t>If two mains A and B start at about the same time, what happens if main A wants to write to secondary 0010 000 and main B wants to write to secondary 0001 111? </a:t>
            </a:r>
          </a:p>
        </p:txBody>
      </p:sp>
      <p:sp>
        <p:nvSpPr>
          <p:cNvPr id="17" name="TextBox 16">
            <a:extLst>
              <a:ext uri="{FF2B5EF4-FFF2-40B4-BE49-F238E27FC236}">
                <a16:creationId xmlns:a16="http://schemas.microsoft.com/office/drawing/2014/main" id="{177B40DE-839A-F667-AA93-58A64E15F2D7}"/>
              </a:ext>
            </a:extLst>
          </p:cNvPr>
          <p:cNvSpPr txBox="1"/>
          <p:nvPr/>
        </p:nvSpPr>
        <p:spPr>
          <a:xfrm>
            <a:off x="-1" y="2817398"/>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sp>
        <p:nvSpPr>
          <p:cNvPr id="18" name="TextBox 17">
            <a:extLst>
              <a:ext uri="{FF2B5EF4-FFF2-40B4-BE49-F238E27FC236}">
                <a16:creationId xmlns:a16="http://schemas.microsoft.com/office/drawing/2014/main" id="{AE8C6334-343C-5FD3-8C69-3B5586441895}"/>
              </a:ext>
            </a:extLst>
          </p:cNvPr>
          <p:cNvSpPr txBox="1"/>
          <p:nvPr/>
        </p:nvSpPr>
        <p:spPr>
          <a:xfrm>
            <a:off x="991830" y="3708753"/>
            <a:ext cx="9833486" cy="2246769"/>
          </a:xfrm>
          <a:prstGeom prst="rect">
            <a:avLst/>
          </a:prstGeom>
          <a:noFill/>
        </p:spPr>
        <p:txBody>
          <a:bodyPr wrap="square">
            <a:spAutoFit/>
          </a:bodyPr>
          <a:lstStyle/>
          <a:p>
            <a:r>
              <a:rPr lang="en-US" sz="2000" b="1">
                <a:solidFill>
                  <a:srgbClr val="360012"/>
                </a:solidFill>
              </a:rPr>
              <a:t>The I2C bus is a wired-AND bus. If one main drives the signal low and the other one does not drive the signal, the signal on the bus will appear low. In the timing diagram below, during the third clock cycle, Main A does not drive the bus but Main B drives the bus low. Main A sees the bus signal is different, knows it loses the arbitration because the SDA line is different from the output. Main A switches to secondary mode and stops driving the bus. On the other hand, Main B has no idea of the bus collision and will continue the transmission.</a:t>
            </a:r>
            <a:endParaRPr lang="en-US" sz="2000" b="1" dirty="0">
              <a:solidFill>
                <a:srgbClr val="360012"/>
              </a:solidFill>
            </a:endParaRPr>
          </a:p>
        </p:txBody>
      </p:sp>
    </p:spTree>
    <p:extLst>
      <p:ext uri="{BB962C8B-B14F-4D97-AF65-F5344CB8AC3E}">
        <p14:creationId xmlns:p14="http://schemas.microsoft.com/office/powerpoint/2010/main" val="33216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9-3</a:t>
            </a:r>
            <a:endParaRPr lang="en-US" sz="2400" dirty="0">
              <a:solidFill>
                <a:srgbClr val="BE1F47"/>
              </a:solidFill>
            </a:endParaRPr>
          </a:p>
        </p:txBody>
      </p:sp>
      <p:sp>
        <p:nvSpPr>
          <p:cNvPr id="16" name="TextBox 15">
            <a:extLst>
              <a:ext uri="{FF2B5EF4-FFF2-40B4-BE49-F238E27FC236}">
                <a16:creationId xmlns:a16="http://schemas.microsoft.com/office/drawing/2014/main" id="{70059A2D-C779-A4F2-8060-7AA6C2CFB49C}"/>
              </a:ext>
            </a:extLst>
          </p:cNvPr>
          <p:cNvSpPr txBox="1"/>
          <p:nvPr/>
        </p:nvSpPr>
        <p:spPr>
          <a:xfrm>
            <a:off x="991830" y="1501160"/>
            <a:ext cx="9833486" cy="1260345"/>
          </a:xfrm>
          <a:prstGeom prst="rect">
            <a:avLst/>
          </a:prstGeom>
          <a:noFill/>
        </p:spPr>
        <p:txBody>
          <a:bodyPr wrap="square">
            <a:spAutoFit/>
          </a:bodyPr>
          <a:lstStyle/>
          <a:p>
            <a:pPr algn="just">
              <a:lnSpc>
                <a:spcPct val="107000"/>
              </a:lnSpc>
              <a:spcAft>
                <a:spcPts val="800"/>
              </a:spcAft>
            </a:pPr>
            <a:r>
              <a:rPr lang="en-US" sz="2400" b="1" dirty="0">
                <a:solidFill>
                  <a:srgbClr val="360012"/>
                </a:solidFill>
                <a:latin typeface="Calibri" panose="020F0502020204030204" pitchFamily="34" charset="0"/>
                <a:ea typeface="Calibri" panose="020F0502020204030204" pitchFamily="34" charset="0"/>
                <a:cs typeface="Times New Roman" panose="02020603050405020304" pitchFamily="18" charset="0"/>
              </a:rPr>
              <a:t>If two mains A and B start at about the same time, what happens if main A wants to write to secondary 0010 000 and main B wants to write to secondary 0001 111? </a:t>
            </a:r>
          </a:p>
        </p:txBody>
      </p:sp>
      <p:sp>
        <p:nvSpPr>
          <p:cNvPr id="17" name="TextBox 16">
            <a:extLst>
              <a:ext uri="{FF2B5EF4-FFF2-40B4-BE49-F238E27FC236}">
                <a16:creationId xmlns:a16="http://schemas.microsoft.com/office/drawing/2014/main" id="{177B40DE-839A-F667-AA93-58A64E15F2D7}"/>
              </a:ext>
            </a:extLst>
          </p:cNvPr>
          <p:cNvSpPr txBox="1"/>
          <p:nvPr/>
        </p:nvSpPr>
        <p:spPr>
          <a:xfrm>
            <a:off x="-1" y="2817398"/>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pic>
        <p:nvPicPr>
          <p:cNvPr id="13" name="Picture 12">
            <a:extLst>
              <a:ext uri="{FF2B5EF4-FFF2-40B4-BE49-F238E27FC236}">
                <a16:creationId xmlns:a16="http://schemas.microsoft.com/office/drawing/2014/main" id="{0D10C0AB-7D86-93DA-4EA3-2BAA9F48FE0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17190" y="3653460"/>
            <a:ext cx="6757619" cy="2879173"/>
          </a:xfrm>
          <a:prstGeom prst="rect">
            <a:avLst/>
          </a:prstGeom>
          <a:ln w="28575">
            <a:solidFill>
              <a:srgbClr val="BE1F47"/>
            </a:solidFill>
          </a:ln>
          <a:effectLst>
            <a:outerShdw blurRad="63500" sx="102000" sy="102000" algn="ctr" rotWithShape="0">
              <a:srgbClr val="360012">
                <a:alpha val="40000"/>
              </a:srgbClr>
            </a:outerShdw>
          </a:effectLst>
        </p:spPr>
      </p:pic>
    </p:spTree>
    <p:extLst>
      <p:ext uri="{BB962C8B-B14F-4D97-AF65-F5344CB8AC3E}">
        <p14:creationId xmlns:p14="http://schemas.microsoft.com/office/powerpoint/2010/main" val="273432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diamond(in)">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4708839"/>
            <a:ext cx="9427174" cy="1952730"/>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3587945"/>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3805447"/>
            <a:ext cx="9586452" cy="461665"/>
          </a:xfrm>
          <a:prstGeom prst="rect">
            <a:avLst/>
          </a:prstGeom>
          <a:noFill/>
        </p:spPr>
        <p:txBody>
          <a:bodyPr wrap="square" rtlCol="0">
            <a:spAutoFit/>
          </a:bodyPr>
          <a:lstStyle/>
          <a:p>
            <a:r>
              <a:rPr lang="en-US" sz="2400" b="1" dirty="0">
                <a:solidFill>
                  <a:srgbClr val="360012"/>
                </a:solidFill>
              </a:rPr>
              <a:t>Figure 9-7B: Multi-byte Burst Read</a:t>
            </a:r>
            <a:endParaRPr lang="en-US" sz="2400" dirty="0">
              <a:solidFill>
                <a:srgbClr val="360012"/>
              </a:solidFill>
            </a:endParaRPr>
          </a:p>
        </p:txBody>
      </p:sp>
      <p:sp>
        <p:nvSpPr>
          <p:cNvPr id="19" name="Arrow: Pentagon 18">
            <a:extLst>
              <a:ext uri="{FF2B5EF4-FFF2-40B4-BE49-F238E27FC236}">
                <a16:creationId xmlns:a16="http://schemas.microsoft.com/office/drawing/2014/main" id="{0EE50A02-68CE-10A5-6F38-13A4274671A1}"/>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BF271EB-A03F-89C9-7588-D59055CB8487}"/>
              </a:ext>
            </a:extLst>
          </p:cNvPr>
          <p:cNvSpPr txBox="1"/>
          <p:nvPr/>
        </p:nvSpPr>
        <p:spPr>
          <a:xfrm>
            <a:off x="688257" y="513534"/>
            <a:ext cx="10450797" cy="461665"/>
          </a:xfrm>
          <a:prstGeom prst="rect">
            <a:avLst/>
          </a:prstGeom>
          <a:noFill/>
        </p:spPr>
        <p:txBody>
          <a:bodyPr wrap="square" rtlCol="0">
            <a:spAutoFit/>
          </a:bodyPr>
          <a:lstStyle/>
          <a:p>
            <a:r>
              <a:rPr lang="en-US" sz="2400" b="1">
                <a:solidFill>
                  <a:srgbClr val="360012"/>
                </a:solidFill>
              </a:rPr>
              <a:t>Figure 9-7A: Multi-byte Burst Write</a:t>
            </a:r>
            <a:endParaRPr lang="en-US" sz="2400" b="1" dirty="0">
              <a:solidFill>
                <a:srgbClr val="360012"/>
              </a:solidFill>
            </a:endParaRPr>
          </a:p>
        </p:txBody>
      </p:sp>
      <p:sp>
        <p:nvSpPr>
          <p:cNvPr id="17" name="Rectangle: Rounded Corners 16">
            <a:extLst>
              <a:ext uri="{FF2B5EF4-FFF2-40B4-BE49-F238E27FC236}">
                <a16:creationId xmlns:a16="http://schemas.microsoft.com/office/drawing/2014/main" id="{B1A54DCC-66AC-F18A-66C0-021AD63FD51E}"/>
              </a:ext>
            </a:extLst>
          </p:cNvPr>
          <p:cNvSpPr/>
          <p:nvPr/>
        </p:nvSpPr>
        <p:spPr>
          <a:xfrm>
            <a:off x="1038284" y="1393498"/>
            <a:ext cx="9427174" cy="1952730"/>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FE1C0791-0E74-7F08-CA1F-6A0B62DAB1D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51673" y="1686708"/>
            <a:ext cx="9123037" cy="1407015"/>
          </a:xfrm>
          <a:prstGeom prst="rect">
            <a:avLst/>
          </a:prstGeom>
        </p:spPr>
      </p:pic>
      <p:pic>
        <p:nvPicPr>
          <p:cNvPr id="29" name="Picture 28">
            <a:extLst>
              <a:ext uri="{FF2B5EF4-FFF2-40B4-BE49-F238E27FC236}">
                <a16:creationId xmlns:a16="http://schemas.microsoft.com/office/drawing/2014/main" id="{8F32C060-8F4F-221B-47ED-576612C5868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51673" y="5092793"/>
            <a:ext cx="9167282" cy="1199785"/>
          </a:xfrm>
          <a:prstGeom prst="rect">
            <a:avLst/>
          </a:prstGeom>
        </p:spPr>
      </p:pic>
    </p:spTree>
    <p:extLst>
      <p:ext uri="{BB962C8B-B14F-4D97-AF65-F5344CB8AC3E}">
        <p14:creationId xmlns:p14="http://schemas.microsoft.com/office/powerpoint/2010/main" val="4103698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par>
                                <p:cTn id="28" presetID="10"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P spid="19" grpId="0" animBg="1"/>
      <p:bldP spid="20" grpId="0"/>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450797" cy="461665"/>
          </a:xfrm>
          <a:prstGeom prst="rect">
            <a:avLst/>
          </a:prstGeom>
          <a:noFill/>
        </p:spPr>
        <p:txBody>
          <a:bodyPr wrap="square" rtlCol="0">
            <a:spAutoFit/>
          </a:bodyPr>
          <a:lstStyle/>
          <a:p>
            <a:r>
              <a:rPr lang="it-IT" sz="2400" b="1">
                <a:solidFill>
                  <a:srgbClr val="360012"/>
                </a:solidFill>
              </a:rPr>
              <a:t>Figure 9-8: I2C Pins in Pico</a:t>
            </a:r>
            <a:endParaRPr lang="en-US" sz="2400" dirty="0">
              <a:solidFill>
                <a:srgbClr val="360012"/>
              </a:solidFill>
            </a:endParaRPr>
          </a:p>
        </p:txBody>
      </p:sp>
      <p:pic>
        <p:nvPicPr>
          <p:cNvPr id="20" name="Picture 19">
            <a:extLst>
              <a:ext uri="{FF2B5EF4-FFF2-40B4-BE49-F238E27FC236}">
                <a16:creationId xmlns:a16="http://schemas.microsoft.com/office/drawing/2014/main" id="{1DA83634-B38A-3C09-87C7-BE61BE4E1A55}"/>
              </a:ext>
            </a:extLst>
          </p:cNvPr>
          <p:cNvPicPr>
            <a:picLocks noChangeAspect="1"/>
          </p:cNvPicPr>
          <p:nvPr/>
        </p:nvPicPr>
        <p:blipFill rotWithShape="1">
          <a:blip r:embed="rId7">
            <a:extLst>
              <a:ext uri="{28A0092B-C50C-407E-A947-70E740481C1C}">
                <a14:useLocalDpi xmlns:a14="http://schemas.microsoft.com/office/drawing/2010/main" val="0"/>
              </a:ext>
            </a:extLst>
          </a:blip>
          <a:srcRect t="2474" b="3870"/>
          <a:stretch/>
        </p:blipFill>
        <p:spPr bwMode="auto">
          <a:xfrm>
            <a:off x="2231304" y="1302461"/>
            <a:ext cx="7661074" cy="5385266"/>
          </a:xfrm>
          <a:prstGeom prst="rect">
            <a:avLst/>
          </a:prstGeom>
          <a:ln w="28575">
            <a:solidFill>
              <a:srgbClr val="BE1F47"/>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9697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450797" cy="461665"/>
          </a:xfrm>
          <a:prstGeom prst="rect">
            <a:avLst/>
          </a:prstGeom>
          <a:noFill/>
        </p:spPr>
        <p:txBody>
          <a:bodyPr wrap="square" rtlCol="0">
            <a:spAutoFit/>
          </a:bodyPr>
          <a:lstStyle/>
          <a:p>
            <a:r>
              <a:rPr lang="it-IT" sz="2400" b="1">
                <a:solidFill>
                  <a:srgbClr val="360012"/>
                </a:solidFill>
              </a:rPr>
              <a:t>Figure 9-8: I2C Pins in Pico</a:t>
            </a:r>
            <a:endParaRPr lang="en-US" sz="2400" dirty="0">
              <a:solidFill>
                <a:srgbClr val="360012"/>
              </a:solidFill>
            </a:endParaRPr>
          </a:p>
        </p:txBody>
      </p:sp>
      <p:graphicFrame>
        <p:nvGraphicFramePr>
          <p:cNvPr id="3" name="Table 2">
            <a:extLst>
              <a:ext uri="{FF2B5EF4-FFF2-40B4-BE49-F238E27FC236}">
                <a16:creationId xmlns:a16="http://schemas.microsoft.com/office/drawing/2014/main" id="{31EC255A-2CBB-D045-1DD1-C6FB2EAED8BC}"/>
              </a:ext>
            </a:extLst>
          </p:cNvPr>
          <p:cNvGraphicFramePr>
            <a:graphicFrameLocks noGrp="1"/>
          </p:cNvGraphicFramePr>
          <p:nvPr>
            <p:extLst>
              <p:ext uri="{D42A27DB-BD31-4B8C-83A1-F6EECF244321}">
                <p14:modId xmlns:p14="http://schemas.microsoft.com/office/powerpoint/2010/main" val="3302561840"/>
              </p:ext>
            </p:extLst>
          </p:nvPr>
        </p:nvGraphicFramePr>
        <p:xfrm>
          <a:off x="1348507" y="2879495"/>
          <a:ext cx="9310254" cy="1870075"/>
        </p:xfrm>
        <a:graphic>
          <a:graphicData uri="http://schemas.openxmlformats.org/drawingml/2006/table">
            <a:tbl>
              <a:tblPr firstRow="1" firstCol="1" bandRow="1">
                <a:effectLst>
                  <a:outerShdw blurRad="63500" sx="102000" sy="102000" algn="ctr" rotWithShape="0">
                    <a:srgbClr val="360012">
                      <a:alpha val="40000"/>
                    </a:srgbClr>
                  </a:outerShdw>
                </a:effectLst>
                <a:tableStyleId>{72833802-FEF1-4C79-8D5D-14CF1EAF98D9}</a:tableStyleId>
              </a:tblPr>
              <a:tblGrid>
                <a:gridCol w="3610373">
                  <a:extLst>
                    <a:ext uri="{9D8B030D-6E8A-4147-A177-3AD203B41FA5}">
                      <a16:colId xmlns:a16="http://schemas.microsoft.com/office/drawing/2014/main" val="595391592"/>
                    </a:ext>
                  </a:extLst>
                </a:gridCol>
                <a:gridCol w="5699881">
                  <a:extLst>
                    <a:ext uri="{9D8B030D-6E8A-4147-A177-3AD203B41FA5}">
                      <a16:colId xmlns:a16="http://schemas.microsoft.com/office/drawing/2014/main" val="3623422780"/>
                    </a:ext>
                  </a:extLst>
                </a:gridCol>
              </a:tblGrid>
              <a:tr h="0">
                <a:tc>
                  <a:txBody>
                    <a:bodyPr/>
                    <a:lstStyle/>
                    <a:p>
                      <a:pPr marL="0" marR="0" algn="ctr">
                        <a:lnSpc>
                          <a:spcPct val="107000"/>
                        </a:lnSpc>
                        <a:spcBef>
                          <a:spcPts val="0"/>
                        </a:spcBef>
                        <a:spcAft>
                          <a:spcPts val="0"/>
                        </a:spcAft>
                      </a:pPr>
                      <a:r>
                        <a:rPr lang="en-US" sz="2400">
                          <a:effectLst/>
                        </a:rPr>
                        <a:t>I2C Controller</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BE1F47"/>
                    </a:solidFill>
                  </a:tcPr>
                </a:tc>
                <a:tc>
                  <a:txBody>
                    <a:bodyPr/>
                    <a:lstStyle/>
                    <a:p>
                      <a:pPr marL="0" marR="0" algn="ctr">
                        <a:lnSpc>
                          <a:spcPct val="107000"/>
                        </a:lnSpc>
                        <a:spcBef>
                          <a:spcPts val="0"/>
                        </a:spcBef>
                        <a:spcAft>
                          <a:spcPts val="0"/>
                        </a:spcAft>
                      </a:pPr>
                      <a:r>
                        <a:rPr lang="en-US" sz="2400" dirty="0">
                          <a:effectLst/>
                        </a:rPr>
                        <a:t>GPIO Pins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BE1F47"/>
                    </a:solidFill>
                  </a:tcPr>
                </a:tc>
                <a:extLst>
                  <a:ext uri="{0D108BD9-81ED-4DB2-BD59-A6C34878D82A}">
                    <a16:rowId xmlns:a16="http://schemas.microsoft.com/office/drawing/2014/main" val="3307688986"/>
                  </a:ext>
                </a:extLst>
              </a:tr>
              <a:tr h="0">
                <a:tc>
                  <a:txBody>
                    <a:bodyPr/>
                    <a:lstStyle/>
                    <a:p>
                      <a:pPr marL="0" marR="0" algn="ctr">
                        <a:lnSpc>
                          <a:spcPct val="107000"/>
                        </a:lnSpc>
                        <a:spcBef>
                          <a:spcPts val="0"/>
                        </a:spcBef>
                        <a:spcAft>
                          <a:spcPts val="0"/>
                        </a:spcAft>
                      </a:pPr>
                      <a:r>
                        <a:rPr lang="en-US" sz="2400">
                          <a:effectLst/>
                        </a:rPr>
                        <a:t>I2C0 SDA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1"/>
                    </a:solidFill>
                  </a:tcPr>
                </a:tc>
                <a:tc>
                  <a:txBody>
                    <a:bodyPr/>
                    <a:lstStyle/>
                    <a:p>
                      <a:pPr marL="0" marR="0" algn="ctr">
                        <a:lnSpc>
                          <a:spcPct val="107000"/>
                        </a:lnSpc>
                        <a:spcBef>
                          <a:spcPts val="0"/>
                        </a:spcBef>
                        <a:spcAft>
                          <a:spcPts val="0"/>
                        </a:spcAft>
                      </a:pPr>
                      <a:r>
                        <a:rPr lang="en-US" sz="2400">
                          <a:effectLst/>
                        </a:rPr>
                        <a:t>GP0/GP4/GP8/GP12/GP16/GP20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1"/>
                    </a:solidFill>
                  </a:tcPr>
                </a:tc>
                <a:extLst>
                  <a:ext uri="{0D108BD9-81ED-4DB2-BD59-A6C34878D82A}">
                    <a16:rowId xmlns:a16="http://schemas.microsoft.com/office/drawing/2014/main" val="2060163729"/>
                  </a:ext>
                </a:extLst>
              </a:tr>
              <a:tr h="0">
                <a:tc>
                  <a:txBody>
                    <a:bodyPr/>
                    <a:lstStyle/>
                    <a:p>
                      <a:pPr marL="0" marR="0" algn="ctr">
                        <a:lnSpc>
                          <a:spcPct val="107000"/>
                        </a:lnSpc>
                        <a:spcBef>
                          <a:spcPts val="0"/>
                        </a:spcBef>
                        <a:spcAft>
                          <a:spcPts val="0"/>
                        </a:spcAft>
                      </a:pPr>
                      <a:r>
                        <a:rPr lang="en-US" sz="2400">
                          <a:effectLst/>
                        </a:rPr>
                        <a:t>I2C0 SCL</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1"/>
                    </a:solidFill>
                  </a:tcPr>
                </a:tc>
                <a:tc>
                  <a:txBody>
                    <a:bodyPr/>
                    <a:lstStyle/>
                    <a:p>
                      <a:pPr marL="0" marR="0" algn="ctr">
                        <a:lnSpc>
                          <a:spcPct val="107000"/>
                        </a:lnSpc>
                        <a:spcBef>
                          <a:spcPts val="0"/>
                        </a:spcBef>
                        <a:spcAft>
                          <a:spcPts val="0"/>
                        </a:spcAft>
                      </a:pPr>
                      <a:r>
                        <a:rPr lang="en-US" sz="2400">
                          <a:effectLst/>
                        </a:rPr>
                        <a:t>GP1/GP5/GP9/GP13/GP17/GP21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1"/>
                    </a:solidFill>
                  </a:tcPr>
                </a:tc>
                <a:extLst>
                  <a:ext uri="{0D108BD9-81ED-4DB2-BD59-A6C34878D82A}">
                    <a16:rowId xmlns:a16="http://schemas.microsoft.com/office/drawing/2014/main" val="2295769487"/>
                  </a:ext>
                </a:extLst>
              </a:tr>
              <a:tr h="0">
                <a:tc>
                  <a:txBody>
                    <a:bodyPr/>
                    <a:lstStyle/>
                    <a:p>
                      <a:pPr marL="0" marR="0" algn="ctr">
                        <a:lnSpc>
                          <a:spcPct val="107000"/>
                        </a:lnSpc>
                        <a:spcBef>
                          <a:spcPts val="0"/>
                        </a:spcBef>
                        <a:spcAft>
                          <a:spcPts val="0"/>
                        </a:spcAft>
                      </a:pPr>
                      <a:r>
                        <a:rPr lang="en-US" sz="2400">
                          <a:effectLst/>
                        </a:rPr>
                        <a:t>I2C1 SDA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1"/>
                    </a:solidFill>
                  </a:tcPr>
                </a:tc>
                <a:tc>
                  <a:txBody>
                    <a:bodyPr/>
                    <a:lstStyle/>
                    <a:p>
                      <a:pPr marL="0" marR="0" algn="ctr">
                        <a:lnSpc>
                          <a:spcPct val="107000"/>
                        </a:lnSpc>
                        <a:spcBef>
                          <a:spcPts val="0"/>
                        </a:spcBef>
                        <a:spcAft>
                          <a:spcPts val="0"/>
                        </a:spcAft>
                      </a:pPr>
                      <a:r>
                        <a:rPr lang="en-US" sz="2400">
                          <a:effectLst/>
                        </a:rPr>
                        <a:t>GP2/GP6/GP10/GP14/GP18/GP26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1"/>
                    </a:solidFill>
                  </a:tcPr>
                </a:tc>
                <a:extLst>
                  <a:ext uri="{0D108BD9-81ED-4DB2-BD59-A6C34878D82A}">
                    <a16:rowId xmlns:a16="http://schemas.microsoft.com/office/drawing/2014/main" val="2607413864"/>
                  </a:ext>
                </a:extLst>
              </a:tr>
              <a:tr h="0">
                <a:tc>
                  <a:txBody>
                    <a:bodyPr/>
                    <a:lstStyle/>
                    <a:p>
                      <a:pPr marL="0" marR="0" algn="ctr">
                        <a:lnSpc>
                          <a:spcPct val="107000"/>
                        </a:lnSpc>
                        <a:spcBef>
                          <a:spcPts val="0"/>
                        </a:spcBef>
                        <a:spcAft>
                          <a:spcPts val="0"/>
                        </a:spcAft>
                      </a:pPr>
                      <a:r>
                        <a:rPr lang="en-US" sz="2400">
                          <a:effectLst/>
                        </a:rPr>
                        <a:t>I2C1 SCL</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1"/>
                    </a:solidFill>
                  </a:tcPr>
                </a:tc>
                <a:tc>
                  <a:txBody>
                    <a:bodyPr/>
                    <a:lstStyle/>
                    <a:p>
                      <a:pPr marL="0" marR="0" algn="ctr">
                        <a:lnSpc>
                          <a:spcPct val="107000"/>
                        </a:lnSpc>
                        <a:spcBef>
                          <a:spcPts val="0"/>
                        </a:spcBef>
                        <a:spcAft>
                          <a:spcPts val="0"/>
                        </a:spcAft>
                      </a:pPr>
                      <a:r>
                        <a:rPr lang="en-US" sz="2400" dirty="0">
                          <a:effectLst/>
                        </a:rPr>
                        <a:t>GP3/GP7/GP11/GP15/GP19/GP27</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1"/>
                    </a:solidFill>
                  </a:tcPr>
                </a:tc>
                <a:extLst>
                  <a:ext uri="{0D108BD9-81ED-4DB2-BD59-A6C34878D82A}">
                    <a16:rowId xmlns:a16="http://schemas.microsoft.com/office/drawing/2014/main" val="2845331372"/>
                  </a:ext>
                </a:extLst>
              </a:tr>
            </a:tbl>
          </a:graphicData>
        </a:graphic>
      </p:graphicFrame>
    </p:spTree>
    <p:extLst>
      <p:ext uri="{BB962C8B-B14F-4D97-AF65-F5344CB8AC3E}">
        <p14:creationId xmlns:p14="http://schemas.microsoft.com/office/powerpoint/2010/main" val="1920881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Horizontal)">
                                      <p:cBhvr>
                                        <p:cTn id="7" dur="500"/>
                                        <p:tgtEl>
                                          <p:spTgt spid="3"/>
                                        </p:tgtEl>
                                      </p:cBhvr>
                                    </p:animEffect>
                                  </p:childTnLst>
                                </p:cTn>
                              </p:par>
                              <p:par>
                                <p:cTn id="8" presetID="16" presetClass="entr" presetSubtype="2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Horizontal)">
                                      <p:cBhvr>
                                        <p:cTn id="10" dur="500"/>
                                        <p:tgtEl>
                                          <p:spTgt spid="5"/>
                                        </p:tgtEl>
                                      </p:cBhvr>
                                    </p:animEffect>
                                  </p:childTnLst>
                                </p:cTn>
                              </p:par>
                              <p:par>
                                <p:cTn id="11" presetID="16" presetClass="entr" presetSubtype="26"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Figure 9-9: MCP4725 DAC Block Diagram </a:t>
            </a:r>
            <a:endParaRPr lang="en-US" sz="2400" dirty="0">
              <a:solidFill>
                <a:srgbClr val="360012"/>
              </a:solidFill>
            </a:endParaRPr>
          </a:p>
        </p:txBody>
      </p:sp>
      <p:pic>
        <p:nvPicPr>
          <p:cNvPr id="14" name="Picture 13">
            <a:extLst>
              <a:ext uri="{FF2B5EF4-FFF2-40B4-BE49-F238E27FC236}">
                <a16:creationId xmlns:a16="http://schemas.microsoft.com/office/drawing/2014/main" id="{64E4114E-B9CD-BDDF-2577-72DC629BE8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8459" y="1590883"/>
            <a:ext cx="4646050" cy="4712233"/>
          </a:xfrm>
          <a:prstGeom prst="rect">
            <a:avLst/>
          </a:prstGeom>
        </p:spPr>
      </p:pic>
    </p:spTree>
    <p:extLst>
      <p:ext uri="{BB962C8B-B14F-4D97-AF65-F5344CB8AC3E}">
        <p14:creationId xmlns:p14="http://schemas.microsoft.com/office/powerpoint/2010/main" val="368459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Figure 9-10: Pico I2C Pin Connection to MCP4725 DAC </a:t>
            </a:r>
            <a:endParaRPr lang="en-US" sz="2400" dirty="0">
              <a:solidFill>
                <a:srgbClr val="360012"/>
              </a:solidFill>
            </a:endParaRPr>
          </a:p>
        </p:txBody>
      </p:sp>
      <p:pic>
        <p:nvPicPr>
          <p:cNvPr id="13" name="Picture 12">
            <a:extLst>
              <a:ext uri="{FF2B5EF4-FFF2-40B4-BE49-F238E27FC236}">
                <a16:creationId xmlns:a16="http://schemas.microsoft.com/office/drawing/2014/main" id="{72E31446-B77A-578D-87F2-3882CB65615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69305" y="2288793"/>
            <a:ext cx="8565132" cy="3141155"/>
          </a:xfrm>
          <a:prstGeom prst="rect">
            <a:avLst/>
          </a:prstGeom>
        </p:spPr>
      </p:pic>
    </p:spTree>
    <p:extLst>
      <p:ext uri="{BB962C8B-B14F-4D97-AF65-F5344CB8AC3E}">
        <p14:creationId xmlns:p14="http://schemas.microsoft.com/office/powerpoint/2010/main" val="178084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Figure 9-11: Data format to write to the DAC register of MCP4725</a:t>
            </a:r>
            <a:endParaRPr lang="en-US" sz="2400" dirty="0">
              <a:solidFill>
                <a:srgbClr val="360012"/>
              </a:solidFill>
            </a:endParaRPr>
          </a:p>
        </p:txBody>
      </p:sp>
      <p:pic>
        <p:nvPicPr>
          <p:cNvPr id="14" name="Picture 13" descr="A picture containing text, device, screenshot&#10;&#10;Description automatically generated">
            <a:extLst>
              <a:ext uri="{FF2B5EF4-FFF2-40B4-BE49-F238E27FC236}">
                <a16:creationId xmlns:a16="http://schemas.microsoft.com/office/drawing/2014/main" id="{8067888B-D009-405B-1EA1-3B918B167279}"/>
              </a:ext>
            </a:extLst>
          </p:cNvPr>
          <p:cNvPicPr>
            <a:picLocks noChangeAspect="1"/>
          </p:cNvPicPr>
          <p:nvPr/>
        </p:nvPicPr>
        <p:blipFill rotWithShape="1">
          <a:blip r:embed="rId7">
            <a:extLst>
              <a:ext uri="{28A0092B-C50C-407E-A947-70E740481C1C}">
                <a14:useLocalDpi xmlns:a14="http://schemas.microsoft.com/office/drawing/2010/main" val="0"/>
              </a:ext>
            </a:extLst>
          </a:blip>
          <a:srcRect b="5894"/>
          <a:stretch/>
        </p:blipFill>
        <p:spPr bwMode="auto">
          <a:xfrm>
            <a:off x="1383290" y="2333964"/>
            <a:ext cx="8891420" cy="28342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7383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par>
                                <p:cTn id="8" presetID="2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Figure 9-12: Saw Tooth WaveForm</a:t>
            </a:r>
            <a:endParaRPr lang="en-US" sz="2400" dirty="0">
              <a:solidFill>
                <a:srgbClr val="360012"/>
              </a:solidFill>
            </a:endParaRPr>
          </a:p>
        </p:txBody>
      </p:sp>
      <p:pic>
        <p:nvPicPr>
          <p:cNvPr id="13" name="Picture 12">
            <a:extLst>
              <a:ext uri="{FF2B5EF4-FFF2-40B4-BE49-F238E27FC236}">
                <a16:creationId xmlns:a16="http://schemas.microsoft.com/office/drawing/2014/main" id="{5A43E696-54AE-7E87-C59F-D98FFBE30D8C}"/>
              </a:ext>
            </a:extLst>
          </p:cNvPr>
          <p:cNvPicPr>
            <a:picLocks noChangeAspect="1"/>
          </p:cNvPicPr>
          <p:nvPr/>
        </p:nvPicPr>
        <p:blipFill>
          <a:blip r:embed="rId7" cstate="print"/>
          <a:stretch>
            <a:fillRect/>
          </a:stretch>
        </p:blipFill>
        <p:spPr>
          <a:xfrm>
            <a:off x="1407055" y="2674988"/>
            <a:ext cx="8867655" cy="2243741"/>
          </a:xfrm>
          <a:prstGeom prst="rect">
            <a:avLst/>
          </a:prstGeom>
        </p:spPr>
      </p:pic>
    </p:spTree>
    <p:extLst>
      <p:ext uri="{BB962C8B-B14F-4D97-AF65-F5344CB8AC3E}">
        <p14:creationId xmlns:p14="http://schemas.microsoft.com/office/powerpoint/2010/main" val="29611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randombar(horizontal)">
                                      <p:cBhvr>
                                        <p:cTn id="10" dur="500"/>
                                        <p:tgtEl>
                                          <p:spTgt spid="2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5144">
                <a:schemeClr val="accent2">
                  <a:lumMod val="20000"/>
                  <a:lumOff val="80000"/>
                </a:schemeClr>
              </a:gs>
              <a:gs pos="68000">
                <a:schemeClr val="accent2">
                  <a:lumMod val="20000"/>
                  <a:lumOff val="80000"/>
                </a:schemeClr>
              </a:gs>
              <a:gs pos="0">
                <a:srgbClr val="DC2857"/>
              </a:gs>
              <a:gs pos="99000">
                <a:srgbClr val="BE1F47"/>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da-DK" sz="2400" b="1">
                <a:solidFill>
                  <a:srgbClr val="360012"/>
                </a:solidFill>
              </a:rPr>
              <a:t>Table 9-1: Angle vs. Voltage Magnitude for Sine Wave</a:t>
            </a:r>
            <a:endParaRPr lang="en-US" sz="2400" dirty="0">
              <a:solidFill>
                <a:srgbClr val="360012"/>
              </a:solidFill>
            </a:endParaRPr>
          </a:p>
        </p:txBody>
      </p:sp>
      <p:graphicFrame>
        <p:nvGraphicFramePr>
          <p:cNvPr id="2" name="Table 1">
            <a:extLst>
              <a:ext uri="{FF2B5EF4-FFF2-40B4-BE49-F238E27FC236}">
                <a16:creationId xmlns:a16="http://schemas.microsoft.com/office/drawing/2014/main" id="{D0A2590D-ED21-0835-1EBE-7F5C3B9BD5BA}"/>
              </a:ext>
            </a:extLst>
          </p:cNvPr>
          <p:cNvGraphicFramePr>
            <a:graphicFrameLocks noGrp="1"/>
          </p:cNvGraphicFramePr>
          <p:nvPr>
            <p:extLst>
              <p:ext uri="{D42A27DB-BD31-4B8C-83A1-F6EECF244321}">
                <p14:modId xmlns:p14="http://schemas.microsoft.com/office/powerpoint/2010/main" val="2138142542"/>
              </p:ext>
            </p:extLst>
          </p:nvPr>
        </p:nvGraphicFramePr>
        <p:xfrm>
          <a:off x="563142" y="1452500"/>
          <a:ext cx="10775488" cy="4689348"/>
        </p:xfrm>
        <a:graphic>
          <a:graphicData uri="http://schemas.openxmlformats.org/drawingml/2006/table">
            <a:tbl>
              <a:tblPr firstRow="1" firstCol="1" bandRow="1">
                <a:effectLst>
                  <a:outerShdw blurRad="63500" sx="102000" sy="102000" algn="ctr" rotWithShape="0">
                    <a:srgbClr val="360012">
                      <a:alpha val="40000"/>
                    </a:srgbClr>
                  </a:outerShdw>
                </a:effectLst>
                <a:tableStyleId>{10A1B5D5-9B99-4C35-A422-299274C87663}</a:tableStyleId>
              </a:tblPr>
              <a:tblGrid>
                <a:gridCol w="1876933">
                  <a:extLst>
                    <a:ext uri="{9D8B030D-6E8A-4147-A177-3AD203B41FA5}">
                      <a16:colId xmlns:a16="http://schemas.microsoft.com/office/drawing/2014/main" val="2676363620"/>
                    </a:ext>
                  </a:extLst>
                </a:gridCol>
                <a:gridCol w="1594493">
                  <a:extLst>
                    <a:ext uri="{9D8B030D-6E8A-4147-A177-3AD203B41FA5}">
                      <a16:colId xmlns:a16="http://schemas.microsoft.com/office/drawing/2014/main" val="4056327602"/>
                    </a:ext>
                  </a:extLst>
                </a:gridCol>
                <a:gridCol w="3828134">
                  <a:extLst>
                    <a:ext uri="{9D8B030D-6E8A-4147-A177-3AD203B41FA5}">
                      <a16:colId xmlns:a16="http://schemas.microsoft.com/office/drawing/2014/main" val="1600359239"/>
                    </a:ext>
                  </a:extLst>
                </a:gridCol>
                <a:gridCol w="3475928">
                  <a:extLst>
                    <a:ext uri="{9D8B030D-6E8A-4147-A177-3AD203B41FA5}">
                      <a16:colId xmlns:a16="http://schemas.microsoft.com/office/drawing/2014/main" val="2537042729"/>
                    </a:ext>
                  </a:extLst>
                </a:gridCol>
              </a:tblGrid>
              <a:tr h="0">
                <a:tc>
                  <a:txBody>
                    <a:bodyPr/>
                    <a:lstStyle/>
                    <a:p>
                      <a:pPr marL="0" marR="0" indent="212090" algn="ctr">
                        <a:lnSpc>
                          <a:spcPct val="107000"/>
                        </a:lnSpc>
                        <a:spcBef>
                          <a:spcPts val="0"/>
                        </a:spcBef>
                        <a:spcAft>
                          <a:spcPts val="0"/>
                        </a:spcAft>
                      </a:pPr>
                      <a:r>
                        <a:rPr lang="en-US" sz="2000">
                          <a:effectLst/>
                        </a:rPr>
                        <a:t>Angle Ɵ</a:t>
                      </a:r>
                    </a:p>
                    <a:p>
                      <a:pPr marL="0" marR="0" algn="ctr">
                        <a:lnSpc>
                          <a:spcPct val="107000"/>
                        </a:lnSpc>
                        <a:spcBef>
                          <a:spcPts val="0"/>
                        </a:spcBef>
                        <a:spcAft>
                          <a:spcPts val="0"/>
                        </a:spcAft>
                      </a:pPr>
                      <a:r>
                        <a:rPr lang="en-US" sz="2000">
                          <a:effectLst/>
                        </a:rPr>
                        <a:t>(degrees)</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Sin Ɵ</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V</a:t>
                      </a:r>
                      <a:r>
                        <a:rPr lang="en-US" sz="2000" baseline="-25000">
                          <a:effectLst/>
                        </a:rPr>
                        <a:t>OUT</a:t>
                      </a:r>
                      <a:r>
                        <a:rPr lang="en-US" sz="2000">
                          <a:effectLst/>
                        </a:rPr>
                        <a:t> (Voltage Magnitude)</a:t>
                      </a:r>
                    </a:p>
                    <a:p>
                      <a:pPr marL="0" marR="0" algn="ctr">
                        <a:lnSpc>
                          <a:spcPct val="107000"/>
                        </a:lnSpc>
                        <a:spcBef>
                          <a:spcPts val="0"/>
                        </a:spcBef>
                        <a:spcAft>
                          <a:spcPts val="0"/>
                        </a:spcAft>
                      </a:pPr>
                      <a:r>
                        <a:rPr lang="en-US" sz="2000">
                          <a:effectLst/>
                        </a:rPr>
                        <a:t>1. 65V + (1. 65V × sin Ɵ)</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Values Sent to DAC (decimal) </a:t>
                      </a:r>
                    </a:p>
                    <a:p>
                      <a:pPr marL="0" marR="0" algn="ctr">
                        <a:lnSpc>
                          <a:spcPct val="107000"/>
                        </a:lnSpc>
                        <a:spcBef>
                          <a:spcPts val="0"/>
                        </a:spcBef>
                        <a:spcAft>
                          <a:spcPts val="0"/>
                        </a:spcAft>
                      </a:pPr>
                      <a:r>
                        <a:rPr lang="en-US" sz="2000">
                          <a:effectLst/>
                        </a:rPr>
                        <a:t>(Voltage Mag. × 310) </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50652567"/>
                  </a:ext>
                </a:extLst>
              </a:tr>
              <a:tr h="0">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1.65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2048</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61090085"/>
                  </a:ext>
                </a:extLst>
              </a:tr>
              <a:tr h="0">
                <a:tc>
                  <a:txBody>
                    <a:bodyPr/>
                    <a:lstStyle/>
                    <a:p>
                      <a:pPr marL="0" marR="0" algn="ctr">
                        <a:lnSpc>
                          <a:spcPct val="107000"/>
                        </a:lnSpc>
                        <a:spcBef>
                          <a:spcPts val="0"/>
                        </a:spcBef>
                        <a:spcAft>
                          <a:spcPts val="0"/>
                        </a:spcAft>
                      </a:pPr>
                      <a:r>
                        <a:rPr lang="en-US" sz="2000">
                          <a:effectLst/>
                        </a:rPr>
                        <a:t>30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2.475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3071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96398945"/>
                  </a:ext>
                </a:extLst>
              </a:tr>
              <a:tr h="0">
                <a:tc>
                  <a:txBody>
                    <a:bodyPr/>
                    <a:lstStyle/>
                    <a:p>
                      <a:pPr marL="0" marR="0" algn="ctr">
                        <a:lnSpc>
                          <a:spcPct val="107000"/>
                        </a:lnSpc>
                        <a:spcBef>
                          <a:spcPts val="0"/>
                        </a:spcBef>
                        <a:spcAft>
                          <a:spcPts val="0"/>
                        </a:spcAft>
                      </a:pPr>
                      <a:r>
                        <a:rPr lang="en-US" sz="2000">
                          <a:effectLst/>
                        </a:rPr>
                        <a:t>60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0.866</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3.0789</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3821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00304343"/>
                  </a:ext>
                </a:extLst>
              </a:tr>
              <a:tr h="0">
                <a:tc>
                  <a:txBody>
                    <a:bodyPr/>
                    <a:lstStyle/>
                    <a:p>
                      <a:pPr marL="0" marR="0" algn="ctr">
                        <a:lnSpc>
                          <a:spcPct val="107000"/>
                        </a:lnSpc>
                        <a:spcBef>
                          <a:spcPts val="0"/>
                        </a:spcBef>
                        <a:spcAft>
                          <a:spcPts val="0"/>
                        </a:spcAft>
                      </a:pPr>
                      <a:r>
                        <a:rPr lang="en-US" sz="2000">
                          <a:effectLst/>
                        </a:rPr>
                        <a:t>90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3.3</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4095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51364210"/>
                  </a:ext>
                </a:extLst>
              </a:tr>
              <a:tr h="0">
                <a:tc>
                  <a:txBody>
                    <a:bodyPr/>
                    <a:lstStyle/>
                    <a:p>
                      <a:pPr marL="0" marR="0" algn="ctr">
                        <a:lnSpc>
                          <a:spcPct val="107000"/>
                        </a:lnSpc>
                        <a:spcBef>
                          <a:spcPts val="0"/>
                        </a:spcBef>
                        <a:spcAft>
                          <a:spcPts val="0"/>
                        </a:spcAft>
                      </a:pPr>
                      <a:r>
                        <a:rPr lang="en-US" sz="2000">
                          <a:effectLst/>
                        </a:rPr>
                        <a:t>120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0.866</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3.0789</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3821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82359856"/>
                  </a:ext>
                </a:extLst>
              </a:tr>
              <a:tr h="0">
                <a:tc>
                  <a:txBody>
                    <a:bodyPr/>
                    <a:lstStyle/>
                    <a:p>
                      <a:pPr marL="0" marR="0" algn="ctr">
                        <a:lnSpc>
                          <a:spcPct val="107000"/>
                        </a:lnSpc>
                        <a:spcBef>
                          <a:spcPts val="0"/>
                        </a:spcBef>
                        <a:spcAft>
                          <a:spcPts val="0"/>
                        </a:spcAft>
                      </a:pPr>
                      <a:r>
                        <a:rPr lang="en-US" sz="2000">
                          <a:effectLst/>
                        </a:rPr>
                        <a:t>150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2.475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3071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01972572"/>
                  </a:ext>
                </a:extLst>
              </a:tr>
              <a:tr h="0">
                <a:tc>
                  <a:txBody>
                    <a:bodyPr/>
                    <a:lstStyle/>
                    <a:p>
                      <a:pPr marL="0" marR="0" algn="ctr">
                        <a:lnSpc>
                          <a:spcPct val="107000"/>
                        </a:lnSpc>
                        <a:spcBef>
                          <a:spcPts val="0"/>
                        </a:spcBef>
                        <a:spcAft>
                          <a:spcPts val="0"/>
                        </a:spcAft>
                      </a:pPr>
                      <a:r>
                        <a:rPr lang="en-US" sz="2000">
                          <a:effectLst/>
                        </a:rPr>
                        <a:t>180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1.65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2048</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7821640"/>
                  </a:ext>
                </a:extLst>
              </a:tr>
              <a:tr h="0">
                <a:tc>
                  <a:txBody>
                    <a:bodyPr/>
                    <a:lstStyle/>
                    <a:p>
                      <a:pPr marL="0" marR="0" algn="ctr">
                        <a:lnSpc>
                          <a:spcPct val="107000"/>
                        </a:lnSpc>
                        <a:spcBef>
                          <a:spcPts val="0"/>
                        </a:spcBef>
                        <a:spcAft>
                          <a:spcPts val="0"/>
                        </a:spcAft>
                      </a:pPr>
                      <a:r>
                        <a:rPr lang="en-US" sz="2000">
                          <a:effectLst/>
                        </a:rPr>
                        <a:t>210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0.825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1024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93864071"/>
                  </a:ext>
                </a:extLst>
              </a:tr>
              <a:tr h="0">
                <a:tc>
                  <a:txBody>
                    <a:bodyPr/>
                    <a:lstStyle/>
                    <a:p>
                      <a:pPr marL="0" marR="0" algn="ctr">
                        <a:lnSpc>
                          <a:spcPct val="107000"/>
                        </a:lnSpc>
                        <a:spcBef>
                          <a:spcPts val="0"/>
                        </a:spcBef>
                        <a:spcAft>
                          <a:spcPts val="0"/>
                        </a:spcAft>
                      </a:pPr>
                      <a:r>
                        <a:rPr lang="en-US" sz="2000">
                          <a:effectLst/>
                        </a:rPr>
                        <a:t>240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-0.866</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0.2211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274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50744233"/>
                  </a:ext>
                </a:extLst>
              </a:tr>
              <a:tr h="0">
                <a:tc>
                  <a:txBody>
                    <a:bodyPr/>
                    <a:lstStyle/>
                    <a:p>
                      <a:pPr marL="0" marR="0" algn="ctr">
                        <a:lnSpc>
                          <a:spcPct val="107000"/>
                        </a:lnSpc>
                        <a:spcBef>
                          <a:spcPts val="0"/>
                        </a:spcBef>
                        <a:spcAft>
                          <a:spcPts val="0"/>
                        </a:spcAft>
                      </a:pPr>
                      <a:r>
                        <a:rPr lang="en-US" sz="2000">
                          <a:effectLst/>
                        </a:rPr>
                        <a:t>270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43475612"/>
                  </a:ext>
                </a:extLst>
              </a:tr>
              <a:tr h="0">
                <a:tc>
                  <a:txBody>
                    <a:bodyPr/>
                    <a:lstStyle/>
                    <a:p>
                      <a:pPr marL="0" marR="0" algn="ctr">
                        <a:lnSpc>
                          <a:spcPct val="107000"/>
                        </a:lnSpc>
                        <a:spcBef>
                          <a:spcPts val="0"/>
                        </a:spcBef>
                        <a:spcAft>
                          <a:spcPts val="0"/>
                        </a:spcAft>
                      </a:pPr>
                      <a:r>
                        <a:rPr lang="en-US" sz="2000">
                          <a:effectLst/>
                        </a:rPr>
                        <a:t>300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-0.866</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0.2211</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274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34972104"/>
                  </a:ext>
                </a:extLst>
              </a:tr>
              <a:tr h="0">
                <a:tc>
                  <a:txBody>
                    <a:bodyPr/>
                    <a:lstStyle/>
                    <a:p>
                      <a:pPr marL="0" marR="0" algn="ctr">
                        <a:lnSpc>
                          <a:spcPct val="107000"/>
                        </a:lnSpc>
                        <a:spcBef>
                          <a:spcPts val="0"/>
                        </a:spcBef>
                        <a:spcAft>
                          <a:spcPts val="0"/>
                        </a:spcAft>
                      </a:pPr>
                      <a:r>
                        <a:rPr lang="en-US" sz="2000">
                          <a:effectLst/>
                        </a:rPr>
                        <a:t>330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0.825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1024</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85208826"/>
                  </a:ext>
                </a:extLst>
              </a:tr>
              <a:tr h="0">
                <a:tc>
                  <a:txBody>
                    <a:bodyPr/>
                    <a:lstStyle/>
                    <a:p>
                      <a:pPr marL="0" marR="0" algn="ctr">
                        <a:lnSpc>
                          <a:spcPct val="107000"/>
                        </a:lnSpc>
                        <a:spcBef>
                          <a:spcPts val="0"/>
                        </a:spcBef>
                        <a:spcAft>
                          <a:spcPts val="0"/>
                        </a:spcAft>
                      </a:pPr>
                      <a:r>
                        <a:rPr lang="en-US" sz="2000">
                          <a:effectLst/>
                        </a:rPr>
                        <a:t>360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000">
                          <a:effectLst/>
                        </a:rPr>
                        <a:t>1.65</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tabLst/>
                      </a:pPr>
                      <a:r>
                        <a:rPr lang="en-US" sz="2000" dirty="0">
                          <a:effectLst/>
                        </a:rPr>
                        <a:t>2048</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88238664"/>
                  </a:ext>
                </a:extLst>
              </a:tr>
            </a:tbl>
          </a:graphicData>
        </a:graphic>
      </p:graphicFrame>
    </p:spTree>
    <p:extLst>
      <p:ext uri="{BB962C8B-B14F-4D97-AF65-F5344CB8AC3E}">
        <p14:creationId xmlns:p14="http://schemas.microsoft.com/office/powerpoint/2010/main" val="107626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9-4</a:t>
            </a:r>
            <a:endParaRPr lang="en-US" sz="2400" dirty="0">
              <a:solidFill>
                <a:srgbClr val="BE1F47"/>
              </a:solidFill>
            </a:endParaRPr>
          </a:p>
        </p:txBody>
      </p:sp>
      <p:sp>
        <p:nvSpPr>
          <p:cNvPr id="16" name="TextBox 15">
            <a:extLst>
              <a:ext uri="{FF2B5EF4-FFF2-40B4-BE49-F238E27FC236}">
                <a16:creationId xmlns:a16="http://schemas.microsoft.com/office/drawing/2014/main" id="{70059A2D-C779-A4F2-8060-7AA6C2CFB49C}"/>
              </a:ext>
            </a:extLst>
          </p:cNvPr>
          <p:cNvSpPr txBox="1"/>
          <p:nvPr/>
        </p:nvSpPr>
        <p:spPr>
          <a:xfrm>
            <a:off x="991830" y="1501160"/>
            <a:ext cx="9833486" cy="470000"/>
          </a:xfrm>
          <a:prstGeom prst="rect">
            <a:avLst/>
          </a:prstGeom>
          <a:noFill/>
        </p:spPr>
        <p:txBody>
          <a:bodyPr wrap="square">
            <a:spAutoFit/>
          </a:bodyPr>
          <a:lstStyle/>
          <a:p>
            <a:pPr algn="just">
              <a:lnSpc>
                <a:spcPct val="107000"/>
              </a:lnSpc>
              <a:spcAft>
                <a:spcPts val="800"/>
              </a:spcAft>
            </a:pPr>
            <a:r>
              <a:rPr lang="en-US" sz="2400" b="1">
                <a:solidFill>
                  <a:srgbClr val="360012"/>
                </a:solidFill>
                <a:latin typeface="Calibri" panose="020F0502020204030204" pitchFamily="34" charset="0"/>
                <a:ea typeface="Calibri" panose="020F0502020204030204" pitchFamily="34" charset="0"/>
                <a:cs typeface="Times New Roman" panose="02020603050405020304" pitchFamily="18" charset="0"/>
              </a:rPr>
              <a:t>Verify the values of Table 9-1 for the following angles: (a) 30 (b) 60.</a:t>
            </a:r>
            <a:endParaRPr lang="en-US" sz="2400" b="1" dirty="0">
              <a:solidFill>
                <a:srgbClr val="36001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177B40DE-839A-F667-AA93-58A64E15F2D7}"/>
              </a:ext>
            </a:extLst>
          </p:cNvPr>
          <p:cNvSpPr txBox="1"/>
          <p:nvPr/>
        </p:nvSpPr>
        <p:spPr>
          <a:xfrm>
            <a:off x="-1" y="2817398"/>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sp>
        <p:nvSpPr>
          <p:cNvPr id="18" name="TextBox 17">
            <a:extLst>
              <a:ext uri="{FF2B5EF4-FFF2-40B4-BE49-F238E27FC236}">
                <a16:creationId xmlns:a16="http://schemas.microsoft.com/office/drawing/2014/main" id="{AE8C6334-343C-5FD3-8C69-3B5586441895}"/>
              </a:ext>
            </a:extLst>
          </p:cNvPr>
          <p:cNvSpPr txBox="1"/>
          <p:nvPr/>
        </p:nvSpPr>
        <p:spPr>
          <a:xfrm>
            <a:off x="991830" y="3708753"/>
            <a:ext cx="9833486" cy="1569660"/>
          </a:xfrm>
          <a:prstGeom prst="rect">
            <a:avLst/>
          </a:prstGeom>
          <a:noFill/>
        </p:spPr>
        <p:txBody>
          <a:bodyPr wrap="square">
            <a:spAutoFit/>
          </a:bodyPr>
          <a:lstStyle/>
          <a:p>
            <a:r>
              <a:rPr lang="en-US" sz="2400" b="1">
                <a:solidFill>
                  <a:srgbClr val="360012"/>
                </a:solidFill>
              </a:rPr>
              <a:t>(a) VOUT = 1.65 V × (sin Ɵ + 1) = 1.65 V × (sin 30 + 1) = 1.65 V × 1.5 = 2.475 V</a:t>
            </a:r>
          </a:p>
          <a:p>
            <a:r>
              <a:rPr lang="en-US" sz="2400" b="1">
                <a:solidFill>
                  <a:srgbClr val="360012"/>
                </a:solidFill>
              </a:rPr>
              <a:t>     DAC input values = 2.475 V × 1241 = 3071 (decimal)  </a:t>
            </a:r>
          </a:p>
          <a:p>
            <a:r>
              <a:rPr lang="en-US" sz="2400" b="1">
                <a:solidFill>
                  <a:srgbClr val="360012"/>
                </a:solidFill>
              </a:rPr>
              <a:t>(b)  VOUT = 1.65 V ×(sin Ɵ + 1) = 1.65 V × sin 60 = 1.65 V × 1.866 = 3.079 V</a:t>
            </a:r>
          </a:p>
          <a:p>
            <a:r>
              <a:rPr lang="en-US" sz="2400" b="1">
                <a:solidFill>
                  <a:srgbClr val="360012"/>
                </a:solidFill>
              </a:rPr>
              <a:t>     DAC input values = 3.079 V × 1241 = 3821 (decimal)</a:t>
            </a:r>
            <a:endParaRPr lang="en-US" sz="2400" b="1" dirty="0">
              <a:solidFill>
                <a:srgbClr val="360012"/>
              </a:solidFill>
            </a:endParaRPr>
          </a:p>
        </p:txBody>
      </p:sp>
    </p:spTree>
    <p:extLst>
      <p:ext uri="{BB962C8B-B14F-4D97-AF65-F5344CB8AC3E}">
        <p14:creationId xmlns:p14="http://schemas.microsoft.com/office/powerpoint/2010/main" val="297328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Figure 9-14: Pico I2C Pin Connection to 24AA01</a:t>
            </a:r>
            <a:endParaRPr lang="en-US" sz="2400" dirty="0">
              <a:solidFill>
                <a:srgbClr val="360012"/>
              </a:solidFill>
            </a:endParaRPr>
          </a:p>
        </p:txBody>
      </p:sp>
      <p:pic>
        <p:nvPicPr>
          <p:cNvPr id="16" name="Picture 15">
            <a:extLst>
              <a:ext uri="{FF2B5EF4-FFF2-40B4-BE49-F238E27FC236}">
                <a16:creationId xmlns:a16="http://schemas.microsoft.com/office/drawing/2014/main" id="{36DD5AA4-4B2B-6710-B950-D04C45E6EF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37460" y="1832798"/>
            <a:ext cx="8428821" cy="4095793"/>
          </a:xfrm>
          <a:prstGeom prst="rect">
            <a:avLst/>
          </a:prstGeom>
        </p:spPr>
      </p:pic>
    </p:spTree>
    <p:extLst>
      <p:ext uri="{BB962C8B-B14F-4D97-AF65-F5344CB8AC3E}">
        <p14:creationId xmlns:p14="http://schemas.microsoft.com/office/powerpoint/2010/main" val="2941710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randombar(horizontal)">
                                      <p:cBhvr>
                                        <p:cTn id="10" dur="500"/>
                                        <p:tgtEl>
                                          <p:spTgt spid="2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Figure 9-15: Page Write byte sequence</a:t>
            </a:r>
            <a:endParaRPr lang="en-US" sz="2400" dirty="0">
              <a:solidFill>
                <a:srgbClr val="360012"/>
              </a:solidFill>
            </a:endParaRPr>
          </a:p>
        </p:txBody>
      </p:sp>
      <p:pic>
        <p:nvPicPr>
          <p:cNvPr id="13" name="Picture 12" descr="A picture containing text, device&#10;&#10;Description automatically generated">
            <a:extLst>
              <a:ext uri="{FF2B5EF4-FFF2-40B4-BE49-F238E27FC236}">
                <a16:creationId xmlns:a16="http://schemas.microsoft.com/office/drawing/2014/main" id="{57B46C89-4F21-0637-9DC6-AF4DC6E213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3936" y="2918017"/>
            <a:ext cx="8595869" cy="1768293"/>
          </a:xfrm>
          <a:prstGeom prst="rect">
            <a:avLst/>
          </a:prstGeom>
        </p:spPr>
      </p:pic>
    </p:spTree>
    <p:extLst>
      <p:ext uri="{BB962C8B-B14F-4D97-AF65-F5344CB8AC3E}">
        <p14:creationId xmlns:p14="http://schemas.microsoft.com/office/powerpoint/2010/main" val="831616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left)">
                                      <p:cBhvr>
                                        <p:cTn id="10" dur="500"/>
                                        <p:tgtEl>
                                          <p:spTgt spid="2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Figure 9-16: Sequential read byte sequence</a:t>
            </a:r>
            <a:endParaRPr lang="en-US" sz="2400" dirty="0">
              <a:solidFill>
                <a:srgbClr val="360012"/>
              </a:solidFill>
            </a:endParaRPr>
          </a:p>
        </p:txBody>
      </p:sp>
      <p:pic>
        <p:nvPicPr>
          <p:cNvPr id="14" name="Picture 13" descr="A picture containing text, device&#10;&#10;Description automatically generated">
            <a:extLst>
              <a:ext uri="{FF2B5EF4-FFF2-40B4-BE49-F238E27FC236}">
                <a16:creationId xmlns:a16="http://schemas.microsoft.com/office/drawing/2014/main" id="{8447D877-B033-9305-E0B0-C423E0019A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7073" y="2758390"/>
            <a:ext cx="8620312" cy="2082702"/>
          </a:xfrm>
          <a:prstGeom prst="rect">
            <a:avLst/>
          </a:prstGeom>
        </p:spPr>
      </p:pic>
    </p:spTree>
    <p:extLst>
      <p:ext uri="{BB962C8B-B14F-4D97-AF65-F5344CB8AC3E}">
        <p14:creationId xmlns:p14="http://schemas.microsoft.com/office/powerpoint/2010/main" val="423147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right)">
                                      <p:cBhvr>
                                        <p:cTn id="10" dur="500"/>
                                        <p:tgtEl>
                                          <p:spTgt spid="2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2109</TotalTime>
  <Words>854</Words>
  <Application>Microsoft Office PowerPoint</Application>
  <PresentationFormat>Widescreen</PresentationFormat>
  <Paragraphs>115</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512</cp:revision>
  <dcterms:created xsi:type="dcterms:W3CDTF">2021-04-19T12:52:04Z</dcterms:created>
  <dcterms:modified xsi:type="dcterms:W3CDTF">2022-05-09T13:24:52Z</dcterms:modified>
</cp:coreProperties>
</file>